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8" r:id="rId2"/>
    <p:sldId id="261" r:id="rId3"/>
    <p:sldId id="284" r:id="rId4"/>
    <p:sldId id="265" r:id="rId5"/>
    <p:sldId id="266" r:id="rId6"/>
    <p:sldId id="267" r:id="rId7"/>
    <p:sldId id="268" r:id="rId8"/>
    <p:sldId id="288" r:id="rId9"/>
    <p:sldId id="279" r:id="rId10"/>
    <p:sldId id="277" r:id="rId11"/>
    <p:sldId id="275" r:id="rId12"/>
    <p:sldId id="280" r:id="rId13"/>
    <p:sldId id="281" r:id="rId14"/>
    <p:sldId id="282" r:id="rId15"/>
    <p:sldId id="287" r:id="rId16"/>
    <p:sldId id="285" r:id="rId17"/>
    <p:sldId id="292" r:id="rId18"/>
    <p:sldId id="286" r:id="rId19"/>
    <p:sldId id="293" r:id="rId20"/>
    <p:sldId id="294" r:id="rId21"/>
    <p:sldId id="295" r:id="rId22"/>
    <p:sldId id="289" r:id="rId23"/>
    <p:sldId id="290" r:id="rId24"/>
    <p:sldId id="291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я А. Федченко" initials="ЕАФ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EAD10"/>
    <a:srgbClr val="F6F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5680" autoAdjust="0"/>
  </p:normalViewPr>
  <p:slideViewPr>
    <p:cSldViewPr>
      <p:cViewPr>
        <p:scale>
          <a:sx n="60" d="100"/>
          <a:sy n="60" d="100"/>
        </p:scale>
        <p:origin x="-1954" y="-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77055993000874E-2"/>
          <c:y val="0.24038547082318162"/>
          <c:w val="0.76485137795275593"/>
          <c:h val="0.489975760773033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население!$B$5:$C$5</c:f>
              <c:strCache>
                <c:ptCount val="1"/>
                <c:pt idx="0">
                  <c:v>Население</c:v>
                </c:pt>
              </c:strCache>
            </c:strRef>
          </c:tx>
          <c:invertIfNegative val="0"/>
          <c:cat>
            <c:multiLvlStrRef>
              <c:f>население!$D$1:$M$4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население!$D$5:$M$5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население!$B$6:$C$6</c:f>
              <c:strCache>
                <c:ptCount val="1"/>
                <c:pt idx="0">
                  <c:v>Численность населения (в среднегодовом исчислении) тыс.чел.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-1.3888888888888889E-3"/>
                  <c:y val="0.15214750276651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9E-3"/>
                  <c:y val="0.15778259546157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0.13524222468135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1833694659618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12E-2"/>
                  <c:y val="0.11833694659618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33333333332E-3"/>
                  <c:y val="0.11270185390112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777777777777779E-3"/>
                  <c:y val="0.10143166851101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население!$D$1:$M$4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население!$D$6:$M$6</c:f>
              <c:numCache>
                <c:formatCode>0.00</c:formatCode>
                <c:ptCount val="7"/>
                <c:pt idx="0">
                  <c:v>151.22999999999999</c:v>
                </c:pt>
                <c:pt idx="1">
                  <c:v>149.22</c:v>
                </c:pt>
                <c:pt idx="2">
                  <c:v>147.12</c:v>
                </c:pt>
                <c:pt idx="3">
                  <c:v>145.44</c:v>
                </c:pt>
                <c:pt idx="4">
                  <c:v>144.22999999999999</c:v>
                </c:pt>
                <c:pt idx="5">
                  <c:v>142.86000000000001</c:v>
                </c:pt>
                <c:pt idx="6">
                  <c:v>141.5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17"/>
        <c:shape val="cylinder"/>
        <c:axId val="97669888"/>
        <c:axId val="97671424"/>
        <c:axId val="0"/>
      </c:bar3DChart>
      <c:catAx>
        <c:axId val="9766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671424"/>
        <c:crosses val="autoZero"/>
        <c:auto val="1"/>
        <c:lblAlgn val="ctr"/>
        <c:lblOffset val="100"/>
        <c:noMultiLvlLbl val="0"/>
      </c:catAx>
      <c:valAx>
        <c:axId val="9767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66988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2736176727909013"/>
          <c:y val="4.3090181474238216E-2"/>
          <c:w val="0.7559715660542432"/>
          <c:h val="0.11468174503704558"/>
        </c:manualLayout>
      </c:layout>
      <c:overlay val="0"/>
      <c:spPr>
        <a:solidFill>
          <a:srgbClr val="FFFF99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226180215613414"/>
          <c:y val="0.17585015901633241"/>
          <c:w val="0.52927302976253543"/>
          <c:h val="0.505319043371309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-3.4506366542799635E-2"/>
                  <c:y val="5.664807265823188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727159945191275E-2"/>
                  <c:y val="-2.5036061236572427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337491955921662"/>
                  <c:y val="2.79182687961027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Лист2!$A$1:$A$4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2541747.94</c:v>
                </c:pt>
                <c:pt idx="1">
                  <c:v>272403.84000000003</c:v>
                </c:pt>
                <c:pt idx="2">
                  <c:v>148784.79</c:v>
                </c:pt>
                <c:pt idx="3">
                  <c:v>107457.07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Прожиточный минимум в среднем на душу населения (в среднем за год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5083333333333325E-2"/>
          <c:y val="2.7777777777777776E-2"/>
        </c:manualLayout>
      </c:layout>
      <c:overlay val="0"/>
      <c:spPr>
        <a:solidFill>
          <a:srgbClr val="FFFF99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'прожиточный минимум'!$A$5:$B$5</c:f>
              <c:strCache>
                <c:ptCount val="1"/>
                <c:pt idx="0">
                  <c:v>Прожиточный минимум в среднем на душу населения (в среднем за год), в том числе по основным социально-демографическим группам населения: руб/мес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1.3888888888888889E-3"/>
                  <c:y val="0.10250113531441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0.12983477139825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9399E-3"/>
                  <c:y val="0.16058511199257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22222222222224E-3"/>
                  <c:y val="0.18108533905546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444444444444441E-3"/>
                  <c:y val="0.18108533905546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6666666666666E-3"/>
                  <c:y val="0.2050022706288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3333333333333332E-3"/>
                  <c:y val="0.22550249769170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'прожиточный минимум'!$C$1:$L$4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'прожиточный минимум'!$C$5:$L$5</c:f>
              <c:numCache>
                <c:formatCode>#,##0.00</c:formatCode>
                <c:ptCount val="7"/>
                <c:pt idx="0">
                  <c:v>12454</c:v>
                </c:pt>
                <c:pt idx="1">
                  <c:v>13142</c:v>
                </c:pt>
                <c:pt idx="2">
                  <c:v>13930.843800257544</c:v>
                </c:pt>
                <c:pt idx="3">
                  <c:v>14507.789788027969</c:v>
                </c:pt>
                <c:pt idx="4">
                  <c:v>14504.248071977709</c:v>
                </c:pt>
                <c:pt idx="5">
                  <c:v>15069.91374678484</c:v>
                </c:pt>
                <c:pt idx="6">
                  <c:v>15657.640382909445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shape val="cylinder"/>
        <c:axId val="97693056"/>
        <c:axId val="98112640"/>
        <c:axId val="0"/>
      </c:bar3DChart>
      <c:catAx>
        <c:axId val="97693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112640"/>
        <c:crosses val="autoZero"/>
        <c:auto val="1"/>
        <c:lblAlgn val="ctr"/>
        <c:lblOffset val="100"/>
        <c:noMultiLvlLbl val="0"/>
      </c:catAx>
      <c:valAx>
        <c:axId val="981126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693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безработных, зарегистрированных в  государственных учреждениях службы занятости населения (на конец года) тыс. чел.</a:t>
            </a:r>
          </a:p>
        </c:rich>
      </c:tx>
      <c:overlay val="0"/>
      <c:spPr>
        <a:solidFill>
          <a:srgbClr val="FFFF99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безработица!$A$5:$B$5</c:f>
              <c:strCache>
                <c:ptCount val="1"/>
                <c:pt idx="0">
                  <c:v>Численность безработных, зарегистрированных в  государственных учреждениях службы занятости населения (на конец года) тыс. чел.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666666666666666E-3"/>
                  <c:y val="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444444444444441E-3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33333333332E-3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3333333333333332E-3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безработица!$C$1:$L$4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безработица!$C$5:$L$5</c:f>
              <c:numCache>
                <c:formatCode>#,##0.00</c:formatCode>
                <c:ptCount val="7"/>
                <c:pt idx="0">
                  <c:v>0.61</c:v>
                </c:pt>
                <c:pt idx="1">
                  <c:v>0.32400000000000001</c:v>
                </c:pt>
                <c:pt idx="2">
                  <c:v>0.41</c:v>
                </c:pt>
                <c:pt idx="3">
                  <c:v>1.0620000000000001</c:v>
                </c:pt>
                <c:pt idx="4">
                  <c:v>0.78300000000000003</c:v>
                </c:pt>
                <c:pt idx="5">
                  <c:v>0.432</c:v>
                </c:pt>
                <c:pt idx="6">
                  <c:v>0.432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95"/>
        <c:shape val="cylinder"/>
        <c:axId val="98172928"/>
        <c:axId val="98174464"/>
        <c:axId val="0"/>
      </c:bar3DChart>
      <c:catAx>
        <c:axId val="98172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174464"/>
        <c:crosses val="autoZero"/>
        <c:auto val="1"/>
        <c:lblAlgn val="ctr"/>
        <c:lblOffset val="100"/>
        <c:noMultiLvlLbl val="0"/>
      </c:catAx>
      <c:valAx>
        <c:axId val="981744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172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начисленная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среднемесячная заработная плата работников организаций </a:t>
            </a:r>
            <a:r>
              <a:rPr lang="ru-RU" sz="1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34372265966757"/>
          <c:y val="2.7777777777777776E-2"/>
        </c:manualLayout>
      </c:layout>
      <c:overlay val="0"/>
      <c:spPr>
        <a:solidFill>
          <a:srgbClr val="FFFF99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зар.плата!$A$5:$B$5</c:f>
              <c:strCache>
                <c:ptCount val="1"/>
                <c:pt idx="0">
                  <c:v>Номинальная начисленная среднемесячная заработная плата работников организаций руб/мес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2550" h="82550"/>
              <a:bevelB w="82550" h="82550"/>
            </a:sp3d>
          </c:spPr>
          <c:invertIfNegative val="0"/>
          <c:dLbls>
            <c:dLbl>
              <c:idx val="0"/>
              <c:layout>
                <c:manualLayout>
                  <c:x val="1.3888888888889143E-3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9E-3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32E-3"/>
                  <c:y val="0.189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44444444444441E-3"/>
                  <c:y val="0.21296296296296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111111111111009E-2"/>
                  <c:y val="0.231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зар.плата!$C$1:$L$4</c:f>
              <c:multiLvlStrCache>
                <c:ptCount val="7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</c:lvl>
                <c:lvl>
                  <c:pt idx="0">
                    <c:v>отчет</c:v>
                  </c:pt>
                  <c:pt idx="3">
                    <c:v>оценка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зар.плата!$C$5:$L$5</c:f>
              <c:numCache>
                <c:formatCode>#,##0.00</c:formatCode>
                <c:ptCount val="7"/>
                <c:pt idx="0">
                  <c:v>46559.5</c:v>
                </c:pt>
                <c:pt idx="1">
                  <c:v>50826</c:v>
                </c:pt>
                <c:pt idx="2">
                  <c:v>55635.6</c:v>
                </c:pt>
                <c:pt idx="3">
                  <c:v>59516.5</c:v>
                </c:pt>
                <c:pt idx="4">
                  <c:v>62865</c:v>
                </c:pt>
                <c:pt idx="5">
                  <c:v>66762.63</c:v>
                </c:pt>
                <c:pt idx="6">
                  <c:v>71168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203520"/>
        <c:axId val="98205056"/>
        <c:axId val="0"/>
      </c:bar3DChart>
      <c:catAx>
        <c:axId val="98203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205056"/>
        <c:crosses val="autoZero"/>
        <c:auto val="1"/>
        <c:lblAlgn val="ctr"/>
        <c:lblOffset val="100"/>
        <c:noMultiLvlLbl val="0"/>
      </c:catAx>
      <c:valAx>
        <c:axId val="982050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8203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03125934241869"/>
          <c:y val="9.8304195708673534E-2"/>
          <c:w val="0.62098359660919844"/>
          <c:h val="0.803391608582652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'Налоговое доходы'!$B$1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доходы'!$B$2:$B$10</c:f>
              <c:numCache>
                <c:formatCode>#,##0.00</c:formatCode>
                <c:ptCount val="9"/>
                <c:pt idx="0">
                  <c:v>1188009.1599999999</c:v>
                </c:pt>
                <c:pt idx="1">
                  <c:v>29628.22</c:v>
                </c:pt>
                <c:pt idx="2" formatCode="General">
                  <c:v>0</c:v>
                </c:pt>
                <c:pt idx="3">
                  <c:v>131705.88</c:v>
                </c:pt>
                <c:pt idx="4">
                  <c:v>5246.05</c:v>
                </c:pt>
                <c:pt idx="5">
                  <c:v>4171</c:v>
                </c:pt>
                <c:pt idx="6">
                  <c:v>52936.83</c:v>
                </c:pt>
                <c:pt idx="7">
                  <c:v>260472.77</c:v>
                </c:pt>
                <c:pt idx="8">
                  <c:v>28927.93</c:v>
                </c:pt>
              </c:numCache>
            </c:numRef>
          </c:val>
        </c:ser>
        <c:ser>
          <c:idx val="1"/>
          <c:order val="1"/>
          <c:tx>
            <c:strRef>
              <c:f>'Налоговое доходы'!$C$1</c:f>
              <c:strCache>
                <c:ptCount val="1"/>
                <c:pt idx="0">
                  <c:v>Ожидаемое исполнение за 2020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доходы'!$C$2:$C$10</c:f>
              <c:numCache>
                <c:formatCode>#,##0.00</c:formatCode>
                <c:ptCount val="9"/>
                <c:pt idx="0">
                  <c:v>1304290</c:v>
                </c:pt>
                <c:pt idx="1">
                  <c:v>26968</c:v>
                </c:pt>
                <c:pt idx="2">
                  <c:v>0</c:v>
                </c:pt>
                <c:pt idx="3">
                  <c:v>106131</c:v>
                </c:pt>
                <c:pt idx="4">
                  <c:v>17312</c:v>
                </c:pt>
                <c:pt idx="5">
                  <c:v>3000</c:v>
                </c:pt>
                <c:pt idx="6">
                  <c:v>52974</c:v>
                </c:pt>
                <c:pt idx="7">
                  <c:v>262913</c:v>
                </c:pt>
                <c:pt idx="8">
                  <c:v>25100</c:v>
                </c:pt>
              </c:numCache>
            </c:numRef>
          </c:val>
        </c:ser>
        <c:ser>
          <c:idx val="2"/>
          <c:order val="2"/>
          <c:tx>
            <c:strRef>
              <c:f>'Налоговое доходы'!$D$1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доходы'!$D$2:$D$10</c:f>
              <c:numCache>
                <c:formatCode>#,##0.00</c:formatCode>
                <c:ptCount val="9"/>
                <c:pt idx="0">
                  <c:v>1242309</c:v>
                </c:pt>
                <c:pt idx="1">
                  <c:v>26053</c:v>
                </c:pt>
                <c:pt idx="2">
                  <c:v>12200</c:v>
                </c:pt>
                <c:pt idx="3">
                  <c:v>18072</c:v>
                </c:pt>
                <c:pt idx="4">
                  <c:v>13715</c:v>
                </c:pt>
                <c:pt idx="5">
                  <c:v>4418</c:v>
                </c:pt>
                <c:pt idx="6">
                  <c:v>66285</c:v>
                </c:pt>
                <c:pt idx="7">
                  <c:v>279826</c:v>
                </c:pt>
                <c:pt idx="8">
                  <c:v>28150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gapDepth val="3"/>
        <c:shape val="cylinder"/>
        <c:axId val="100088832"/>
        <c:axId val="100102912"/>
        <c:axId val="0"/>
      </c:bar3DChart>
      <c:catAx>
        <c:axId val="1000888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102912"/>
        <c:crosses val="autoZero"/>
        <c:auto val="1"/>
        <c:lblAlgn val="r"/>
        <c:lblOffset val="100"/>
        <c:noMultiLvlLbl val="0"/>
      </c:catAx>
      <c:valAx>
        <c:axId val="10010291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0008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44912012822149"/>
          <c:y val="0.88362882266269138"/>
          <c:w val="0.5937704417697921"/>
          <c:h val="0.1163711773373086"/>
        </c:manualLayout>
      </c:layout>
      <c:overlay val="0"/>
      <c:txPr>
        <a:bodyPr anchor="ctr"/>
        <a:lstStyle/>
        <a:p>
          <a:pPr algn="ctr">
            <a:lnSpc>
              <a:spcPts val="1000"/>
            </a:lnSpc>
            <a:spcBef>
              <a:spcPts val="0"/>
            </a:spcBef>
            <a:spcAft>
              <a:spcPts val="0"/>
            </a:spcAft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679276027996499"/>
          <c:y val="3.6181886368675031E-2"/>
          <c:w val="0.62160378390201221"/>
          <c:h val="0.8456330044347147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'Неналоговые доходы'!$B$1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доходы'!$B$2:$B$7</c:f>
              <c:numCache>
                <c:formatCode>#,##0.00</c:formatCode>
                <c:ptCount val="6"/>
                <c:pt idx="0">
                  <c:v>411400.49</c:v>
                </c:pt>
                <c:pt idx="1">
                  <c:v>6252.39</c:v>
                </c:pt>
                <c:pt idx="2">
                  <c:v>6536.38</c:v>
                </c:pt>
                <c:pt idx="3">
                  <c:v>45925.84</c:v>
                </c:pt>
                <c:pt idx="4">
                  <c:v>27278.93</c:v>
                </c:pt>
                <c:pt idx="5">
                  <c:v>25680.02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доходы'!$C$1</c:f>
              <c:strCache>
                <c:ptCount val="1"/>
                <c:pt idx="0">
                  <c:v>Ожидаемое исполнение за 2020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доходы'!$C$2:$C$7</c:f>
              <c:numCache>
                <c:formatCode>#,##0.00</c:formatCode>
                <c:ptCount val="6"/>
                <c:pt idx="0">
                  <c:v>242228</c:v>
                </c:pt>
                <c:pt idx="1">
                  <c:v>11875</c:v>
                </c:pt>
                <c:pt idx="2">
                  <c:v>6122</c:v>
                </c:pt>
                <c:pt idx="3">
                  <c:v>65242</c:v>
                </c:pt>
                <c:pt idx="4">
                  <c:v>10000</c:v>
                </c:pt>
                <c:pt idx="5">
                  <c:v>30055</c:v>
                </c:pt>
              </c:numCache>
            </c:numRef>
          </c:val>
        </c:ser>
        <c:ser>
          <c:idx val="2"/>
          <c:order val="2"/>
          <c:tx>
            <c:strRef>
              <c:f>'Неналоговые доходы'!$D$1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доходы'!$D$2:$D$7</c:f>
              <c:numCache>
                <c:formatCode>#,##0.00</c:formatCode>
                <c:ptCount val="6"/>
                <c:pt idx="0">
                  <c:v>262423</c:v>
                </c:pt>
                <c:pt idx="1">
                  <c:v>16160</c:v>
                </c:pt>
                <c:pt idx="2">
                  <c:v>6495</c:v>
                </c:pt>
                <c:pt idx="3">
                  <c:v>40500</c:v>
                </c:pt>
                <c:pt idx="4">
                  <c:v>1195</c:v>
                </c:pt>
                <c:pt idx="5">
                  <c:v>24320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shape val="cylinder"/>
        <c:axId val="100156544"/>
        <c:axId val="100158080"/>
        <c:axId val="0"/>
      </c:bar3DChart>
      <c:catAx>
        <c:axId val="100156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158080"/>
        <c:crosses val="autoZero"/>
        <c:auto val="1"/>
        <c:lblAlgn val="ctr"/>
        <c:lblOffset val="100"/>
        <c:noMultiLvlLbl val="0"/>
      </c:catAx>
      <c:valAx>
        <c:axId val="10015808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00156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7336876640419941"/>
          <c:y val="0.90086008075327895"/>
          <c:w val="0.61413123359580057"/>
          <c:h val="9.7508579484431937E-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01075711183954"/>
          <c:y val="5.0855293573740176E-2"/>
          <c:w val="0.67794903624166825"/>
          <c:h val="0.8982894128525196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'Безвозмездные '!$B$1:$B$2</c:f>
              <c:strCache>
                <c:ptCount val="1"/>
                <c:pt idx="0">
                  <c:v>Отчет за 2019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'!$A$3:$A$33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'!$B$3:$B$33</c:f>
              <c:numCache>
                <c:formatCode>#,##0.00</c:formatCode>
                <c:ptCount val="4"/>
                <c:pt idx="0">
                  <c:v>13521.1</c:v>
                </c:pt>
                <c:pt idx="1">
                  <c:v>377386.33</c:v>
                </c:pt>
                <c:pt idx="2">
                  <c:v>1312976.06</c:v>
                </c:pt>
                <c:pt idx="3">
                  <c:v>2368.3000000000002</c:v>
                </c:pt>
              </c:numCache>
            </c:numRef>
          </c:val>
        </c:ser>
        <c:ser>
          <c:idx val="1"/>
          <c:order val="1"/>
          <c:tx>
            <c:strRef>
              <c:f>'Безвозмездные '!$C$1:$C$2</c:f>
              <c:strCache>
                <c:ptCount val="1"/>
                <c:pt idx="0">
                  <c:v>Ожидаемое исполнение за 2020 год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'!$A$3:$A$33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'!$C$3:$C$33</c:f>
              <c:numCache>
                <c:formatCode>#,##0.00</c:formatCode>
                <c:ptCount val="4"/>
                <c:pt idx="0">
                  <c:v>185400.95999999999</c:v>
                </c:pt>
                <c:pt idx="1">
                  <c:v>555153.43999999994</c:v>
                </c:pt>
                <c:pt idx="2">
                  <c:v>1466979.59</c:v>
                </c:pt>
                <c:pt idx="3">
                  <c:v>268.77</c:v>
                </c:pt>
              </c:numCache>
            </c:numRef>
          </c:val>
        </c:ser>
        <c:ser>
          <c:idx val="2"/>
          <c:order val="2"/>
          <c:tx>
            <c:strRef>
              <c:f>'Безвозмездные '!$D$1:$D$2</c:f>
              <c:strCache>
                <c:ptCount val="1"/>
                <c:pt idx="0">
                  <c:v>  2021г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'!$A$3:$A$33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'!$D$3:$D$33</c:f>
              <c:numCache>
                <c:formatCode>#,##0.00</c:formatCode>
                <c:ptCount val="4"/>
                <c:pt idx="0">
                  <c:v>0</c:v>
                </c:pt>
                <c:pt idx="1">
                  <c:v>289947.11</c:v>
                </c:pt>
                <c:pt idx="2">
                  <c:v>1488153.71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56800"/>
        <c:axId val="101183872"/>
        <c:axId val="0"/>
      </c:bar3DChart>
      <c:catAx>
        <c:axId val="1009568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183872"/>
        <c:crosses val="autoZero"/>
        <c:auto val="1"/>
        <c:lblAlgn val="ctr"/>
        <c:lblOffset val="100"/>
        <c:noMultiLvlLbl val="0"/>
      </c:catAx>
      <c:valAx>
        <c:axId val="10118387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0095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702594504002912"/>
          <c:y val="0.93862963731475313"/>
          <c:w val="0.68205590771051283"/>
          <c:h val="5.200527118576196E-2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65505325278949"/>
          <c:y val="0.42747342222946516"/>
          <c:w val="0.57149518810148736"/>
          <c:h val="0.60380147230099723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8"/>
            <c:spPr>
              <a:solidFill>
                <a:srgbClr val="DEAD10"/>
              </a:solidFill>
            </c:spPr>
          </c:dPt>
          <c:dLbls>
            <c:dLbl>
              <c:idx val="0"/>
              <c:layout>
                <c:manualLayout>
                  <c:x val="8.5347222222222227E-2"/>
                  <c:y val="-0.119792918387493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854445691772224"/>
                  <c:y val="-1.37773326846663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5696133265458067E-2"/>
                  <c:y val="-0.140757035080739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7774020133749649"/>
                  <c:y val="-0.241491189073636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0.2978955903738722"/>
                  <c:y val="-0.242620414795358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25330062828839911"/>
                  <c:y val="-0.107619599967406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147265966754161"/>
                  <c:y val="8.40779724248597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767171806781005E-2"/>
                  <c:y val="-0.172785764955687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5539227909011374"/>
                  <c:y val="-2.9982141602670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20698612260329283"/>
                  <c:y val="-0.218549738056779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5.6465154665354643E-2"/>
                  <c:y val="3.80449761063686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'Доходы на 2021г'!$A$2:$A$17</c:f>
              <c:strCache>
                <c:ptCount val="1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 взимаемый в связи с применением упрощенной состемы налогообложения</c:v>
                </c:pt>
                <c:pt idx="3">
                  <c:v>ЕНВД</c:v>
                </c:pt>
                <c:pt idx="4">
                  <c:v>Налог, взимаемый в связи с применением патентной системы</c:v>
                </c:pt>
                <c:pt idx="5">
                  <c:v>Единый сельскохозяйственный налог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Аренда земли</c:v>
                </c:pt>
                <c:pt idx="10">
                  <c:v>Продажа материальных и нематериальных активов (земли)</c:v>
                </c:pt>
                <c:pt idx="11">
                  <c:v>Аренда имущества</c:v>
                </c:pt>
                <c:pt idx="12">
                  <c:v>Плата за негативное воздействие</c:v>
                </c:pt>
                <c:pt idx="13">
                  <c:v>Платные услуги</c:v>
                </c:pt>
                <c:pt idx="14">
                  <c:v>Штрафы</c:v>
                </c:pt>
                <c:pt idx="15">
                  <c:v>Прочие неналоговые доходы</c:v>
                </c:pt>
              </c:strCache>
            </c:strRef>
          </c:cat>
          <c:val>
            <c:numRef>
              <c:f>'Доходы на 2021г'!$B$2:$B$17</c:f>
              <c:numCache>
                <c:formatCode>#,##0.00</c:formatCode>
                <c:ptCount val="16"/>
                <c:pt idx="0">
                  <c:v>1155209</c:v>
                </c:pt>
                <c:pt idx="1">
                  <c:v>26053</c:v>
                </c:pt>
                <c:pt idx="2">
                  <c:v>12200</c:v>
                </c:pt>
                <c:pt idx="3">
                  <c:v>18072</c:v>
                </c:pt>
                <c:pt idx="4">
                  <c:v>4418</c:v>
                </c:pt>
                <c:pt idx="5">
                  <c:v>13715</c:v>
                </c:pt>
                <c:pt idx="6">
                  <c:v>66285</c:v>
                </c:pt>
                <c:pt idx="7">
                  <c:v>279826</c:v>
                </c:pt>
                <c:pt idx="8">
                  <c:v>28150</c:v>
                </c:pt>
                <c:pt idx="9">
                  <c:v>245740</c:v>
                </c:pt>
                <c:pt idx="10">
                  <c:v>35500</c:v>
                </c:pt>
                <c:pt idx="12">
                  <c:v>16160</c:v>
                </c:pt>
                <c:pt idx="13">
                  <c:v>6495</c:v>
                </c:pt>
                <c:pt idx="14">
                  <c:v>1195</c:v>
                </c:pt>
                <c:pt idx="15">
                  <c:v>41003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3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66426071741034E-2"/>
          <c:y val="2.5765046573772505E-2"/>
          <c:w val="0.62808289588801414"/>
          <c:h val="0.9105797455253510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'Муниципальный долг'!$Q$2</c:f>
              <c:strCache>
                <c:ptCount val="1"/>
                <c:pt idx="0">
                  <c:v>Муниципальный долг на начало периода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125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'Муниципальный долг'!$P$3:$P$9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'Муниципальный долг'!$Q$3:$Q$9</c:f>
              <c:numCache>
                <c:formatCode>#,##0.00</c:formatCode>
                <c:ptCount val="7"/>
                <c:pt idx="0">
                  <c:v>600000</c:v>
                </c:pt>
                <c:pt idx="1">
                  <c:v>663500</c:v>
                </c:pt>
                <c:pt idx="2">
                  <c:v>200000</c:v>
                </c:pt>
                <c:pt idx="3">
                  <c:v>250000</c:v>
                </c:pt>
                <c:pt idx="4">
                  <c:v>0</c:v>
                </c:pt>
                <c:pt idx="5">
                  <c:v>160000</c:v>
                </c:pt>
                <c:pt idx="6" formatCode="General">
                  <c:v>125000</c:v>
                </c:pt>
              </c:numCache>
            </c:numRef>
          </c:val>
        </c:ser>
        <c:ser>
          <c:idx val="1"/>
          <c:order val="1"/>
          <c:tx>
            <c:strRef>
              <c:f>'Муниципальный долг'!$R$2</c:f>
              <c:strCache>
                <c:ptCount val="1"/>
                <c:pt idx="0">
                  <c:v> Остаток муниципального долга на конец периода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'Муниципальный долг'!$P$3:$P$9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'Муниципальный долг'!$R$3:$R$9</c:f>
              <c:numCache>
                <c:formatCode>#,##0.00</c:formatCode>
                <c:ptCount val="7"/>
                <c:pt idx="0">
                  <c:v>663500</c:v>
                </c:pt>
                <c:pt idx="1">
                  <c:v>200000</c:v>
                </c:pt>
                <c:pt idx="2">
                  <c:v>250000</c:v>
                </c:pt>
                <c:pt idx="3">
                  <c:v>0</c:v>
                </c:pt>
                <c:pt idx="4">
                  <c:v>160000</c:v>
                </c:pt>
                <c:pt idx="5">
                  <c:v>125000</c:v>
                </c:pt>
                <c:pt idx="6">
                  <c:v>275000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43"/>
        <c:shape val="cylinder"/>
        <c:axId val="103017472"/>
        <c:axId val="97592064"/>
        <c:axId val="0"/>
      </c:bar3DChart>
      <c:catAx>
        <c:axId val="10301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592064"/>
        <c:crosses val="autoZero"/>
        <c:auto val="1"/>
        <c:lblAlgn val="ctr"/>
        <c:lblOffset val="100"/>
        <c:noMultiLvlLbl val="0"/>
      </c:catAx>
      <c:valAx>
        <c:axId val="975920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301747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r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3.wdp"/><Relationship Id="rId1" Type="http://schemas.openxmlformats.org/officeDocument/2006/relationships/image" Target="../media/image3.png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3.wdp"/><Relationship Id="rId1" Type="http://schemas.openxmlformats.org/officeDocument/2006/relationships/image" Target="../media/image3.png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1DA54-94E0-4C2B-9535-47035D61894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23630-5A48-42C0-B899-AC7576241B4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Находкинского городского округа</a:t>
          </a:r>
          <a:endParaRPr lang="ru-RU" sz="1500" dirty="0"/>
        </a:p>
      </dgm:t>
    </dgm:pt>
    <dgm:pt modelId="{96ABE244-7478-4214-98DC-3AE1AAADFAF5}" type="parTrans" cxnId="{E0AC23B9-6B61-428C-878D-E6D71B009339}">
      <dgm:prSet/>
      <dgm:spPr/>
      <dgm:t>
        <a:bodyPr/>
        <a:lstStyle/>
        <a:p>
          <a:endParaRPr lang="ru-RU"/>
        </a:p>
      </dgm:t>
    </dgm:pt>
    <dgm:pt modelId="{09519F3B-201D-4748-AE1A-963E92DA1364}" type="sibTrans" cxnId="{E0AC23B9-6B61-428C-878D-E6D71B009339}">
      <dgm:prSet/>
      <dgm:spPr/>
      <dgm:t>
        <a:bodyPr/>
        <a:lstStyle/>
        <a:p>
          <a:endParaRPr lang="ru-RU"/>
        </a:p>
      </dgm:t>
    </dgm:pt>
    <dgm:pt modelId="{B6FF86CF-929D-492C-8141-A482B940290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 Налоговой политики</a:t>
          </a:r>
        </a:p>
        <a:p>
          <a:r>
            <a:rPr lang="ru-RU" sz="1300" b="1" dirty="0" smtClean="0">
              <a:solidFill>
                <a:schemeClr val="tx1"/>
              </a:solidFill>
            </a:rPr>
            <a:t>*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совершенствования применения специальных налоговых режимов для развития малого и среднего предпринимательства;</a:t>
          </a:r>
        </a:p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выявления и пресечения схем минимизации налогов, совершенствования методов контроля легализации "теневой" заработной платы; </a:t>
          </a:r>
        </a:p>
        <a:p>
          <a:r>
            <a:rPr lang="ru-RU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расширения налоговой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</a:t>
          </a:r>
        </a:p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совершенствования методов налогового администрирования, повышения уровня ответственности главных администраторов доходов за выполнение плановых показателей поступления доходов в бюджет Находкинского городского округа;</a:t>
          </a:r>
        </a:p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совершенствования управления  муниципальной собственностью;</a:t>
          </a:r>
        </a:p>
        <a:p>
          <a:r>
            <a:rPr lang="ru-RU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проведение оценки эффективности установленных на местном уровне налоговых расходов;</a:t>
          </a:r>
        </a:p>
        <a:p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легализации объектов налогообложения.</a:t>
          </a:r>
        </a:p>
      </dgm:t>
    </dgm:pt>
    <dgm:pt modelId="{7C06C3EE-A5D7-4E02-BCD1-1576A7F09A4D}" type="parTrans" cxnId="{53779227-91B7-4D25-81E4-F900703209FD}">
      <dgm:prSet/>
      <dgm:spPr/>
      <dgm:t>
        <a:bodyPr/>
        <a:lstStyle/>
        <a:p>
          <a:endParaRPr lang="ru-RU"/>
        </a:p>
      </dgm:t>
    </dgm:pt>
    <dgm:pt modelId="{376CD675-89A6-460C-B31E-23010BC7FD74}" type="sibTrans" cxnId="{53779227-91B7-4D25-81E4-F900703209FD}">
      <dgm:prSet/>
      <dgm:spPr/>
      <dgm:t>
        <a:bodyPr/>
        <a:lstStyle/>
        <a:p>
          <a:endParaRPr lang="ru-RU"/>
        </a:p>
      </dgm:t>
    </dgm:pt>
    <dgm:pt modelId="{67E88367-F003-45DE-AC1B-D1E8FD10833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Бюджетной политики</a:t>
          </a:r>
          <a:endParaRPr lang="ru-RU" sz="1500" dirty="0"/>
        </a:p>
      </dgm:t>
    </dgm:pt>
    <dgm:pt modelId="{13A90CC7-FFA6-4053-BDAF-660627CCDC87}" type="parTrans" cxnId="{568785A2-D9AC-4B15-9297-2C9E9D751FED}">
      <dgm:prSet/>
      <dgm:spPr/>
      <dgm:t>
        <a:bodyPr/>
        <a:lstStyle/>
        <a:p>
          <a:endParaRPr lang="ru-RU"/>
        </a:p>
      </dgm:t>
    </dgm:pt>
    <dgm:pt modelId="{20087CBF-E438-464C-A8CE-A5DE9D3930AA}" type="sibTrans" cxnId="{568785A2-D9AC-4B15-9297-2C9E9D751FED}">
      <dgm:prSet/>
      <dgm:spPr/>
      <dgm:t>
        <a:bodyPr/>
        <a:lstStyle/>
        <a:p>
          <a:endParaRPr lang="ru-RU"/>
        </a:p>
      </dgm:t>
    </dgm:pt>
    <dgm:pt modelId="{60DF537E-3810-49D4-A4F3-C96FFCB7D8C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инвестиционной активности хозяйствующих субъектов и обеспечение стабильных налоговых условий для ведения предпринимательской деятельности;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D76A4-52FB-4242-84D1-E92E26598ED1}" type="parTrans" cxnId="{9D9D3AFC-8995-4DC5-A41F-223E16CF05BD}">
      <dgm:prSet/>
      <dgm:spPr/>
      <dgm:t>
        <a:bodyPr/>
        <a:lstStyle/>
        <a:p>
          <a:endParaRPr lang="ru-RU"/>
        </a:p>
      </dgm:t>
    </dgm:pt>
    <dgm:pt modelId="{858493C9-DAE2-44B7-99BE-894314584254}" type="sibTrans" cxnId="{9D9D3AFC-8995-4DC5-A41F-223E16CF05BD}">
      <dgm:prSet/>
      <dgm:spPr/>
      <dgm:t>
        <a:bodyPr/>
        <a:lstStyle/>
        <a:p>
          <a:endParaRPr lang="ru-RU"/>
        </a:p>
      </dgm:t>
    </dgm:pt>
    <dgm:pt modelId="{302BE12A-F9FF-4166-B1C1-2E5C1F348812}">
      <dgm:prSet custT="1"/>
      <dgm:spPr>
        <a:solidFill>
          <a:srgbClr val="FFFF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 бюджетной, экономической и социальной эффективности налоговых расходов;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B0AE5-0E3B-4338-9321-B2AA5113D896}" type="parTrans" cxnId="{30A47DFE-E891-4516-9233-B1533705D80D}">
      <dgm:prSet/>
      <dgm:spPr/>
      <dgm:t>
        <a:bodyPr/>
        <a:lstStyle/>
        <a:p>
          <a:endParaRPr lang="ru-RU"/>
        </a:p>
      </dgm:t>
    </dgm:pt>
    <dgm:pt modelId="{05ACC027-77F6-4D9E-9292-AA03E3874C95}" type="sibTrans" cxnId="{30A47DFE-E891-4516-9233-B1533705D80D}">
      <dgm:prSet/>
      <dgm:spPr/>
      <dgm:t>
        <a:bodyPr/>
        <a:lstStyle/>
        <a:p>
          <a:endParaRPr lang="ru-RU"/>
        </a:p>
      </dgm:t>
    </dgm:pt>
    <dgm:pt modelId="{E96D4BD1-B8D2-45A7-8A9F-8A4D9CDB4367}">
      <dgm:prSet custT="1"/>
      <dgm:spPr>
        <a:solidFill>
          <a:srgbClr val="FFFF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эффективности управления муниципальным имуществом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A26AD-BA78-480E-BFAA-6785CB942E61}" type="sibTrans" cxnId="{0E8CBC23-69D8-4D2F-A4F2-F1412C86EDA9}">
      <dgm:prSet/>
      <dgm:spPr/>
      <dgm:t>
        <a:bodyPr/>
        <a:lstStyle/>
        <a:p>
          <a:endParaRPr lang="ru-RU"/>
        </a:p>
      </dgm:t>
    </dgm:pt>
    <dgm:pt modelId="{3261DEA2-A7C4-47EB-9961-752B19885489}" type="parTrans" cxnId="{0E8CBC23-69D8-4D2F-A4F2-F1412C86EDA9}">
      <dgm:prSet/>
      <dgm:spPr/>
      <dgm:t>
        <a:bodyPr/>
        <a:lstStyle/>
        <a:p>
          <a:endParaRPr lang="ru-RU"/>
        </a:p>
      </dgm:t>
    </dgm:pt>
    <dgm:pt modelId="{0FD48820-B143-4604-B03F-A432CC9443E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соответствия налоговых расходов целям муниципальных программ;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806DA-D0AC-4C2F-9899-E8ABAFE6664F}" type="parTrans" cxnId="{1E51DEA3-0788-483C-A253-A3634B5316C9}">
      <dgm:prSet/>
      <dgm:spPr/>
      <dgm:t>
        <a:bodyPr/>
        <a:lstStyle/>
        <a:p>
          <a:endParaRPr lang="ru-RU"/>
        </a:p>
      </dgm:t>
    </dgm:pt>
    <dgm:pt modelId="{09B6709F-ECE7-4123-89DB-ED7FCA9D895A}" type="sibTrans" cxnId="{1E51DEA3-0788-483C-A253-A3634B5316C9}">
      <dgm:prSet/>
      <dgm:spPr/>
      <dgm:t>
        <a:bodyPr/>
        <a:lstStyle/>
        <a:p>
          <a:endParaRPr lang="ru-RU"/>
        </a:p>
      </dgm:t>
    </dgm:pt>
    <dgm:pt modelId="{C00CBAC9-6B6D-478A-AC47-47C8FFBCEBF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востребованности плательщиками предоставленных льгот;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BED52-2D4A-4628-9213-DDB675B9A467}" type="parTrans" cxnId="{F05FAACA-8E6D-4171-897A-54D2A8F31FBE}">
      <dgm:prSet/>
      <dgm:spPr/>
      <dgm:t>
        <a:bodyPr/>
        <a:lstStyle/>
        <a:p>
          <a:endParaRPr lang="ru-RU"/>
        </a:p>
      </dgm:t>
    </dgm:pt>
    <dgm:pt modelId="{161FEA12-1CBA-4D53-9866-030AFE7FBB8B}" type="sibTrans" cxnId="{F05FAACA-8E6D-4171-897A-54D2A8F31FBE}">
      <dgm:prSet/>
      <dgm:spPr/>
      <dgm:t>
        <a:bodyPr/>
        <a:lstStyle/>
        <a:p>
          <a:endParaRPr lang="ru-RU"/>
        </a:p>
      </dgm:t>
    </dgm:pt>
    <dgm:pt modelId="{93835CBE-15E3-4E63-ACC8-BEF957852B6C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результативности налоговых расходов: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6054B-FECC-4D9E-A5FA-4006B3DD0A13}" type="parTrans" cxnId="{4E945F56-2692-431F-A7A9-34C73E4DF231}">
      <dgm:prSet/>
      <dgm:spPr/>
      <dgm:t>
        <a:bodyPr/>
        <a:lstStyle/>
        <a:p>
          <a:endParaRPr lang="ru-RU"/>
        </a:p>
      </dgm:t>
    </dgm:pt>
    <dgm:pt modelId="{C1159305-A019-41C6-AA05-35021AA8E0CB}" type="sibTrans" cxnId="{4E945F56-2692-431F-A7A9-34C73E4DF231}">
      <dgm:prSet/>
      <dgm:spPr/>
      <dgm:t>
        <a:bodyPr/>
        <a:lstStyle/>
        <a:p>
          <a:endParaRPr lang="ru-RU"/>
        </a:p>
      </dgm:t>
    </dgm:pt>
    <dgm:pt modelId="{08448DD3-3DE8-4DF1-9D76-7CC2EBC38463}" type="pres">
      <dgm:prSet presAssocID="{45A1DA54-94E0-4C2B-9535-47035D6189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7AE1F-AA76-4E57-B257-7F9E263D5D81}" type="pres">
      <dgm:prSet presAssocID="{EBA23630-5A48-42C0-B899-AC7576241B42}" presName="comp" presStyleCnt="0"/>
      <dgm:spPr/>
    </dgm:pt>
    <dgm:pt modelId="{FD71A168-57B3-4CED-84D8-453E2C6144C4}" type="pres">
      <dgm:prSet presAssocID="{EBA23630-5A48-42C0-B899-AC7576241B42}" presName="box" presStyleLbl="node1" presStyleIdx="0" presStyleCnt="3" custScaleY="70673"/>
      <dgm:spPr/>
      <dgm:t>
        <a:bodyPr/>
        <a:lstStyle/>
        <a:p>
          <a:endParaRPr lang="ru-RU"/>
        </a:p>
      </dgm:t>
    </dgm:pt>
    <dgm:pt modelId="{8D10F745-3E37-4EB5-AEE1-8D16B4239C99}" type="pres">
      <dgm:prSet presAssocID="{EBA23630-5A48-42C0-B899-AC7576241B42}" presName="img" presStyleLbl="fgImgPlace1" presStyleIdx="0" presStyleCnt="3" custScaleX="69841" custScaleY="54449" custLinFactNeighborX="-1033" custLinFactNeighborY="-964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5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26E1B7-65EF-44D2-B244-D2A6214AC937}" type="pres">
      <dgm:prSet presAssocID="{EBA23630-5A48-42C0-B899-AC7576241B4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C1431-72F3-4B96-AF70-47DDDC417BAB}" type="pres">
      <dgm:prSet presAssocID="{09519F3B-201D-4748-AE1A-963E92DA1364}" presName="spacer" presStyleCnt="0"/>
      <dgm:spPr/>
    </dgm:pt>
    <dgm:pt modelId="{A6270A42-6BE5-4ED0-9014-E95D17F2E42F}" type="pres">
      <dgm:prSet presAssocID="{B6FF86CF-929D-492C-8141-A482B940290E}" presName="comp" presStyleCnt="0"/>
      <dgm:spPr/>
    </dgm:pt>
    <dgm:pt modelId="{0AC0D25A-D00D-4095-905A-27304466D37F}" type="pres">
      <dgm:prSet presAssocID="{B6FF86CF-929D-492C-8141-A482B940290E}" presName="box" presStyleLbl="node1" presStyleIdx="1" presStyleCnt="3" custScaleY="149787" custLinFactNeighborY="-5736"/>
      <dgm:spPr/>
      <dgm:t>
        <a:bodyPr/>
        <a:lstStyle/>
        <a:p>
          <a:endParaRPr lang="ru-RU"/>
        </a:p>
      </dgm:t>
    </dgm:pt>
    <dgm:pt modelId="{3A129A7C-74CE-4055-95E8-605C8081F0A7}" type="pres">
      <dgm:prSet presAssocID="{B6FF86CF-929D-492C-8141-A482B940290E}" presName="img" presStyleLbl="fgImgPlace1" presStyleIdx="1" presStyleCnt="3" custScaleX="69840" custScaleY="52896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4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D209DB-1847-483D-B5C0-121C992B5ABB}" type="pres">
      <dgm:prSet presAssocID="{B6FF86CF-929D-492C-8141-A482B94029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29736-8F79-4008-A19A-01CB7F8BACC3}" type="pres">
      <dgm:prSet presAssocID="{376CD675-89A6-460C-B31E-23010BC7FD74}" presName="spacer" presStyleCnt="0"/>
      <dgm:spPr/>
    </dgm:pt>
    <dgm:pt modelId="{7149BB6D-8955-4C26-9337-E02E1A04247C}" type="pres">
      <dgm:prSet presAssocID="{67E88367-F003-45DE-AC1B-D1E8FD108331}" presName="comp" presStyleCnt="0"/>
      <dgm:spPr/>
    </dgm:pt>
    <dgm:pt modelId="{A70995FD-9C15-4184-B8CD-39BD7A78B940}" type="pres">
      <dgm:prSet presAssocID="{67E88367-F003-45DE-AC1B-D1E8FD108331}" presName="box" presStyleLbl="node1" presStyleIdx="2" presStyleCnt="3" custScaleY="78814" custLinFactNeighborY="-8393"/>
      <dgm:spPr/>
      <dgm:t>
        <a:bodyPr/>
        <a:lstStyle/>
        <a:p>
          <a:endParaRPr lang="ru-RU"/>
        </a:p>
      </dgm:t>
    </dgm:pt>
    <dgm:pt modelId="{FD58BF0B-E3B0-4634-A28A-E689B95613A4}" type="pres">
      <dgm:prSet presAssocID="{67E88367-F003-45DE-AC1B-D1E8FD108331}" presName="img" presStyleLbl="fgImgPlace1" presStyleIdx="2" presStyleCnt="3" custScaleX="77715" custScaleY="59888" custLinFactNeighborX="-1034" custLinFactNeighborY="-12746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85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47F998-2743-461A-A579-FE7C22229836}" type="pres">
      <dgm:prSet presAssocID="{67E88367-F003-45DE-AC1B-D1E8FD10833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C23B9-6B61-428C-878D-E6D71B009339}" srcId="{45A1DA54-94E0-4C2B-9535-47035D618949}" destId="{EBA23630-5A48-42C0-B899-AC7576241B42}" srcOrd="0" destOrd="0" parTransId="{96ABE244-7478-4214-98DC-3AE1AAADFAF5}" sibTransId="{09519F3B-201D-4748-AE1A-963E92DA1364}"/>
    <dgm:cxn modelId="{B837568A-9E80-44C6-BC12-3B4E8B961D99}" type="presOf" srcId="{67E88367-F003-45DE-AC1B-D1E8FD108331}" destId="{A70995FD-9C15-4184-B8CD-39BD7A78B940}" srcOrd="0" destOrd="0" presId="urn:microsoft.com/office/officeart/2005/8/layout/vList4"/>
    <dgm:cxn modelId="{E314670C-D404-432F-958D-F1D723D71D3E}" type="presOf" srcId="{67E88367-F003-45DE-AC1B-D1E8FD108331}" destId="{1B47F998-2743-461A-A579-FE7C22229836}" srcOrd="1" destOrd="0" presId="urn:microsoft.com/office/officeart/2005/8/layout/vList4"/>
    <dgm:cxn modelId="{568785A2-D9AC-4B15-9297-2C9E9D751FED}" srcId="{45A1DA54-94E0-4C2B-9535-47035D618949}" destId="{67E88367-F003-45DE-AC1B-D1E8FD108331}" srcOrd="2" destOrd="0" parTransId="{13A90CC7-FFA6-4053-BDAF-660627CCDC87}" sibTransId="{20087CBF-E438-464C-A8CE-A5DE9D3930AA}"/>
    <dgm:cxn modelId="{E46DCBFF-8F6F-4802-AFE2-3AFF95999DE2}" type="presOf" srcId="{60DF537E-3810-49D4-A4F3-C96FFCB7D8C2}" destId="{FD71A168-57B3-4CED-84D8-453E2C6144C4}" srcOrd="0" destOrd="1" presId="urn:microsoft.com/office/officeart/2005/8/layout/vList4"/>
    <dgm:cxn modelId="{8ED47AF1-E169-4520-B2B2-4B063052D2E8}" type="presOf" srcId="{60DF537E-3810-49D4-A4F3-C96FFCB7D8C2}" destId="{F026E1B7-65EF-44D2-B244-D2A6214AC937}" srcOrd="1" destOrd="1" presId="urn:microsoft.com/office/officeart/2005/8/layout/vList4"/>
    <dgm:cxn modelId="{A8F4E265-3032-47FF-8D3F-B0C4EFDB26FF}" type="presOf" srcId="{93835CBE-15E3-4E63-ACC8-BEF957852B6C}" destId="{1B47F998-2743-461A-A579-FE7C22229836}" srcOrd="1" destOrd="3" presId="urn:microsoft.com/office/officeart/2005/8/layout/vList4"/>
    <dgm:cxn modelId="{0C895FE0-3163-4B67-B7A7-05FBD8C2E240}" type="presOf" srcId="{45A1DA54-94E0-4C2B-9535-47035D618949}" destId="{08448DD3-3DE8-4DF1-9D76-7CC2EBC38463}" srcOrd="0" destOrd="0" presId="urn:microsoft.com/office/officeart/2005/8/layout/vList4"/>
    <dgm:cxn modelId="{6316F9E2-1124-4065-80A1-18DFBEBF46D5}" type="presOf" srcId="{B6FF86CF-929D-492C-8141-A482B940290E}" destId="{F3D209DB-1847-483D-B5C0-121C992B5ABB}" srcOrd="1" destOrd="0" presId="urn:microsoft.com/office/officeart/2005/8/layout/vList4"/>
    <dgm:cxn modelId="{407CBFF0-EE3E-4B8C-AF24-2101C0ACD0DC}" type="presOf" srcId="{EBA23630-5A48-42C0-B899-AC7576241B42}" destId="{FD71A168-57B3-4CED-84D8-453E2C6144C4}" srcOrd="0" destOrd="0" presId="urn:microsoft.com/office/officeart/2005/8/layout/vList4"/>
    <dgm:cxn modelId="{0AC50E9A-CAE7-4B7B-879B-362B9E22CE01}" type="presOf" srcId="{E96D4BD1-B8D2-45A7-8A9F-8A4D9CDB4367}" destId="{F026E1B7-65EF-44D2-B244-D2A6214AC937}" srcOrd="1" destOrd="3" presId="urn:microsoft.com/office/officeart/2005/8/layout/vList4"/>
    <dgm:cxn modelId="{FEF0AFEB-6925-4DB8-994F-ABCCE3E8D46D}" type="presOf" srcId="{EBA23630-5A48-42C0-B899-AC7576241B42}" destId="{F026E1B7-65EF-44D2-B244-D2A6214AC937}" srcOrd="1" destOrd="0" presId="urn:microsoft.com/office/officeart/2005/8/layout/vList4"/>
    <dgm:cxn modelId="{30A47DFE-E891-4516-9233-B1533705D80D}" srcId="{EBA23630-5A48-42C0-B899-AC7576241B42}" destId="{302BE12A-F9FF-4166-B1C1-2E5C1F348812}" srcOrd="1" destOrd="0" parTransId="{F83B0AE5-0E3B-4338-9321-B2AA5113D896}" sibTransId="{05ACC027-77F6-4D9E-9292-AA03E3874C95}"/>
    <dgm:cxn modelId="{0339BC3D-1935-4050-BAAC-3A6701CED4D3}" type="presOf" srcId="{0FD48820-B143-4604-B03F-A432CC9443EA}" destId="{1B47F998-2743-461A-A579-FE7C22229836}" srcOrd="1" destOrd="1" presId="urn:microsoft.com/office/officeart/2005/8/layout/vList4"/>
    <dgm:cxn modelId="{1E51DEA3-0788-483C-A253-A3634B5316C9}" srcId="{67E88367-F003-45DE-AC1B-D1E8FD108331}" destId="{0FD48820-B143-4604-B03F-A432CC9443EA}" srcOrd="0" destOrd="0" parTransId="{8DA806DA-D0AC-4C2F-9899-E8ABAFE6664F}" sibTransId="{09B6709F-ECE7-4123-89DB-ED7FCA9D895A}"/>
    <dgm:cxn modelId="{4CE7292C-4367-47ED-A515-73AFDFFD0AAA}" type="presOf" srcId="{93835CBE-15E3-4E63-ACC8-BEF957852B6C}" destId="{A70995FD-9C15-4184-B8CD-39BD7A78B940}" srcOrd="0" destOrd="3" presId="urn:microsoft.com/office/officeart/2005/8/layout/vList4"/>
    <dgm:cxn modelId="{1A44C634-5EF8-4E69-B07B-41B9B248FD85}" type="presOf" srcId="{B6FF86CF-929D-492C-8141-A482B940290E}" destId="{0AC0D25A-D00D-4095-905A-27304466D37F}" srcOrd="0" destOrd="0" presId="urn:microsoft.com/office/officeart/2005/8/layout/vList4"/>
    <dgm:cxn modelId="{0E8CBC23-69D8-4D2F-A4F2-F1412C86EDA9}" srcId="{EBA23630-5A48-42C0-B899-AC7576241B42}" destId="{E96D4BD1-B8D2-45A7-8A9F-8A4D9CDB4367}" srcOrd="2" destOrd="0" parTransId="{3261DEA2-A7C4-47EB-9961-752B19885489}" sibTransId="{BACA26AD-BA78-480E-BFAA-6785CB942E61}"/>
    <dgm:cxn modelId="{D67ABC1F-EEFE-49F6-8187-DC8962EF50D3}" type="presOf" srcId="{C00CBAC9-6B6D-478A-AC47-47C8FFBCEBF2}" destId="{1B47F998-2743-461A-A579-FE7C22229836}" srcOrd="1" destOrd="2" presId="urn:microsoft.com/office/officeart/2005/8/layout/vList4"/>
    <dgm:cxn modelId="{BC6693A5-802D-49B8-9767-6C969F07AC67}" type="presOf" srcId="{302BE12A-F9FF-4166-B1C1-2E5C1F348812}" destId="{FD71A168-57B3-4CED-84D8-453E2C6144C4}" srcOrd="0" destOrd="2" presId="urn:microsoft.com/office/officeart/2005/8/layout/vList4"/>
    <dgm:cxn modelId="{FA9B5544-8B11-4F21-9020-AF1F1A5E28E8}" type="presOf" srcId="{0FD48820-B143-4604-B03F-A432CC9443EA}" destId="{A70995FD-9C15-4184-B8CD-39BD7A78B940}" srcOrd="0" destOrd="1" presId="urn:microsoft.com/office/officeart/2005/8/layout/vList4"/>
    <dgm:cxn modelId="{9D9D3AFC-8995-4DC5-A41F-223E16CF05BD}" srcId="{EBA23630-5A48-42C0-B899-AC7576241B42}" destId="{60DF537E-3810-49D4-A4F3-C96FFCB7D8C2}" srcOrd="0" destOrd="0" parTransId="{7B5D76A4-52FB-4242-84D1-E92E26598ED1}" sibTransId="{858493C9-DAE2-44B7-99BE-894314584254}"/>
    <dgm:cxn modelId="{E5254CBE-E998-45DA-9547-397098F3D900}" type="presOf" srcId="{302BE12A-F9FF-4166-B1C1-2E5C1F348812}" destId="{F026E1B7-65EF-44D2-B244-D2A6214AC937}" srcOrd="1" destOrd="2" presId="urn:microsoft.com/office/officeart/2005/8/layout/vList4"/>
    <dgm:cxn modelId="{53779227-91B7-4D25-81E4-F900703209FD}" srcId="{45A1DA54-94E0-4C2B-9535-47035D618949}" destId="{B6FF86CF-929D-492C-8141-A482B940290E}" srcOrd="1" destOrd="0" parTransId="{7C06C3EE-A5D7-4E02-BCD1-1576A7F09A4D}" sibTransId="{376CD675-89A6-460C-B31E-23010BC7FD74}"/>
    <dgm:cxn modelId="{4E945F56-2692-431F-A7A9-34C73E4DF231}" srcId="{67E88367-F003-45DE-AC1B-D1E8FD108331}" destId="{93835CBE-15E3-4E63-ACC8-BEF957852B6C}" srcOrd="2" destOrd="0" parTransId="{3F36054B-FECC-4D9E-A5FA-4006B3DD0A13}" sibTransId="{C1159305-A019-41C6-AA05-35021AA8E0CB}"/>
    <dgm:cxn modelId="{9E52A713-8FAF-423A-AEFF-7774AA5B22DA}" type="presOf" srcId="{E96D4BD1-B8D2-45A7-8A9F-8A4D9CDB4367}" destId="{FD71A168-57B3-4CED-84D8-453E2C6144C4}" srcOrd="0" destOrd="3" presId="urn:microsoft.com/office/officeart/2005/8/layout/vList4"/>
    <dgm:cxn modelId="{F05FAACA-8E6D-4171-897A-54D2A8F31FBE}" srcId="{67E88367-F003-45DE-AC1B-D1E8FD108331}" destId="{C00CBAC9-6B6D-478A-AC47-47C8FFBCEBF2}" srcOrd="1" destOrd="0" parTransId="{5ACBED52-2D4A-4628-9213-DDB675B9A467}" sibTransId="{161FEA12-1CBA-4D53-9866-030AFE7FBB8B}"/>
    <dgm:cxn modelId="{B100557B-010E-4451-97EC-745091BB7807}" type="presOf" srcId="{C00CBAC9-6B6D-478A-AC47-47C8FFBCEBF2}" destId="{A70995FD-9C15-4184-B8CD-39BD7A78B940}" srcOrd="0" destOrd="2" presId="urn:microsoft.com/office/officeart/2005/8/layout/vList4"/>
    <dgm:cxn modelId="{20C10E5E-CEB1-47C7-A757-C4B95C637990}" type="presParOf" srcId="{08448DD3-3DE8-4DF1-9D76-7CC2EBC38463}" destId="{A947AE1F-AA76-4E57-B257-7F9E263D5D81}" srcOrd="0" destOrd="0" presId="urn:microsoft.com/office/officeart/2005/8/layout/vList4"/>
    <dgm:cxn modelId="{FDBA9FCF-138A-4DB9-B0E0-1E22C0EC5ECC}" type="presParOf" srcId="{A947AE1F-AA76-4E57-B257-7F9E263D5D81}" destId="{FD71A168-57B3-4CED-84D8-453E2C6144C4}" srcOrd="0" destOrd="0" presId="urn:microsoft.com/office/officeart/2005/8/layout/vList4"/>
    <dgm:cxn modelId="{F6BC2F7A-0FD5-4424-8556-E5780AB23A89}" type="presParOf" srcId="{A947AE1F-AA76-4E57-B257-7F9E263D5D81}" destId="{8D10F745-3E37-4EB5-AEE1-8D16B4239C99}" srcOrd="1" destOrd="0" presId="urn:microsoft.com/office/officeart/2005/8/layout/vList4"/>
    <dgm:cxn modelId="{70D8782C-C0B0-4CDD-A1B8-FE7D8E8A74A2}" type="presParOf" srcId="{A947AE1F-AA76-4E57-B257-7F9E263D5D81}" destId="{F026E1B7-65EF-44D2-B244-D2A6214AC937}" srcOrd="2" destOrd="0" presId="urn:microsoft.com/office/officeart/2005/8/layout/vList4"/>
    <dgm:cxn modelId="{6B3E21CE-F43A-4A14-924B-83E91E43A8CB}" type="presParOf" srcId="{08448DD3-3DE8-4DF1-9D76-7CC2EBC38463}" destId="{495C1431-72F3-4B96-AF70-47DDDC417BAB}" srcOrd="1" destOrd="0" presId="urn:microsoft.com/office/officeart/2005/8/layout/vList4"/>
    <dgm:cxn modelId="{431E34CA-CC7E-472C-B31C-A447A18C798E}" type="presParOf" srcId="{08448DD3-3DE8-4DF1-9D76-7CC2EBC38463}" destId="{A6270A42-6BE5-4ED0-9014-E95D17F2E42F}" srcOrd="2" destOrd="0" presId="urn:microsoft.com/office/officeart/2005/8/layout/vList4"/>
    <dgm:cxn modelId="{BF1343DC-2451-463B-9F8A-8ED467771D10}" type="presParOf" srcId="{A6270A42-6BE5-4ED0-9014-E95D17F2E42F}" destId="{0AC0D25A-D00D-4095-905A-27304466D37F}" srcOrd="0" destOrd="0" presId="urn:microsoft.com/office/officeart/2005/8/layout/vList4"/>
    <dgm:cxn modelId="{051FC73F-2609-4566-9EF3-D001D7185BAE}" type="presParOf" srcId="{A6270A42-6BE5-4ED0-9014-E95D17F2E42F}" destId="{3A129A7C-74CE-4055-95E8-605C8081F0A7}" srcOrd="1" destOrd="0" presId="urn:microsoft.com/office/officeart/2005/8/layout/vList4"/>
    <dgm:cxn modelId="{67F4958C-126B-481F-8579-0086D6B1AA87}" type="presParOf" srcId="{A6270A42-6BE5-4ED0-9014-E95D17F2E42F}" destId="{F3D209DB-1847-483D-B5C0-121C992B5ABB}" srcOrd="2" destOrd="0" presId="urn:microsoft.com/office/officeart/2005/8/layout/vList4"/>
    <dgm:cxn modelId="{826F7E8C-A242-4F85-A516-F1D49B70B476}" type="presParOf" srcId="{08448DD3-3DE8-4DF1-9D76-7CC2EBC38463}" destId="{FA429736-8F79-4008-A19A-01CB7F8BACC3}" srcOrd="3" destOrd="0" presId="urn:microsoft.com/office/officeart/2005/8/layout/vList4"/>
    <dgm:cxn modelId="{E5320C99-FE3F-4792-AB28-A57B2A200360}" type="presParOf" srcId="{08448DD3-3DE8-4DF1-9D76-7CC2EBC38463}" destId="{7149BB6D-8955-4C26-9337-E02E1A04247C}" srcOrd="4" destOrd="0" presId="urn:microsoft.com/office/officeart/2005/8/layout/vList4"/>
    <dgm:cxn modelId="{A13BAA3B-160F-4BEB-81B2-2798FB8A7AA1}" type="presParOf" srcId="{7149BB6D-8955-4C26-9337-E02E1A04247C}" destId="{A70995FD-9C15-4184-B8CD-39BD7A78B940}" srcOrd="0" destOrd="0" presId="urn:microsoft.com/office/officeart/2005/8/layout/vList4"/>
    <dgm:cxn modelId="{273A6806-3356-41A9-8238-B15D29A3F734}" type="presParOf" srcId="{7149BB6D-8955-4C26-9337-E02E1A04247C}" destId="{FD58BF0B-E3B0-4634-A28A-E689B95613A4}" srcOrd="1" destOrd="0" presId="urn:microsoft.com/office/officeart/2005/8/layout/vList4"/>
    <dgm:cxn modelId="{B5A303BF-1703-4F93-9935-3357C03166DF}" type="presParOf" srcId="{7149BB6D-8955-4C26-9337-E02E1A04247C}" destId="{1B47F998-2743-461A-A579-FE7C2222983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5C76E-682D-42D1-8A1F-D0753E8A27E8}" type="doc">
      <dgm:prSet loTypeId="urn:microsoft.com/office/officeart/2005/8/layout/process3" loCatId="process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289B03B-0A0E-46AE-9980-BDD68F0EBD5F}">
      <dgm:prSet phldrT="[Текст]" custT="1"/>
      <dgm:spPr>
        <a:solidFill>
          <a:srgbClr val="F6FAD4"/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55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позднее </a:t>
          </a:r>
        </a:p>
        <a:p>
          <a:r>
            <a:rPr lang="ru-RU" sz="155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октября)</a:t>
          </a:r>
          <a:endParaRPr lang="ru-RU" sz="155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438D12-9960-4515-AD46-E22F51F1D5FD}" type="parTrans" cxnId="{D7BC1D8C-C26B-433F-8CB2-E0C3F2866178}">
      <dgm:prSet/>
      <dgm:spPr/>
      <dgm:t>
        <a:bodyPr/>
        <a:lstStyle/>
        <a:p>
          <a:endParaRPr lang="ru-RU"/>
        </a:p>
      </dgm:t>
    </dgm:pt>
    <dgm:pt modelId="{31851599-7A71-4ACC-A83A-279323AF7E4C}" type="sibTrans" cxnId="{D7BC1D8C-C26B-433F-8CB2-E0C3F2866178}">
      <dgm:prSet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CE9A85F3-0924-4C61-8A55-B80F304BF6D8}">
      <dgm:prSet phldrT="[Текст]" custT="1"/>
      <dgm:spPr>
        <a:solidFill>
          <a:srgbClr val="FFFF99">
            <a:alpha val="90000"/>
          </a:srgbClr>
        </a:solidFill>
      </dgm:spPr>
      <dgm:t>
        <a:bodyPr lIns="0" rIns="0"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на 2021 год и плановый период 2023-2023 годы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CFC74-8713-4489-807B-7A989D230E2F}" type="parTrans" cxnId="{3CAE8D68-26A9-419B-A757-A37EB58AE696}">
      <dgm:prSet/>
      <dgm:spPr/>
      <dgm:t>
        <a:bodyPr/>
        <a:lstStyle/>
        <a:p>
          <a:endParaRPr lang="ru-RU"/>
        </a:p>
      </dgm:t>
    </dgm:pt>
    <dgm:pt modelId="{A93AB846-2CF7-4090-A416-89395F1C9262}" type="sibTrans" cxnId="{3CAE8D68-26A9-419B-A757-A37EB58AE696}">
      <dgm:prSet/>
      <dgm:spPr/>
      <dgm:t>
        <a:bodyPr/>
        <a:lstStyle/>
        <a:p>
          <a:endParaRPr lang="ru-RU"/>
        </a:p>
      </dgm:t>
    </dgm:pt>
    <dgm:pt modelId="{FB92F23D-86E8-426E-A8DA-F7C5CA901637}">
      <dgm:prSet phldrT="[Текст]" custT="1"/>
      <dgm:spPr>
        <a:solidFill>
          <a:srgbClr val="F6FAD4"/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этап 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1 апреля текущего года)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FF21B-B854-43C8-9C4E-BDE713CD74C8}" type="parTrans" cxnId="{B975BDF0-93CA-4DFA-933E-71822C98EF47}">
      <dgm:prSet/>
      <dgm:spPr/>
      <dgm:t>
        <a:bodyPr/>
        <a:lstStyle/>
        <a:p>
          <a:endParaRPr lang="ru-RU"/>
        </a:p>
      </dgm:t>
    </dgm:pt>
    <dgm:pt modelId="{6304FCF4-100A-45D3-B1F6-E304C65EBB5A}" type="sibTrans" cxnId="{B975BDF0-93CA-4DFA-933E-71822C98EF47}">
      <dgm:prSet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B4E81A03-3120-486F-9236-9B17E93BAD89}">
      <dgm:prSet phldrT="[Текст]" custT="1"/>
      <dgm:spPr>
        <a:solidFill>
          <a:srgbClr val="FFFF99">
            <a:alpha val="90000"/>
          </a:srgbClr>
        </a:solidFill>
      </dgm:spPr>
      <dgm:t>
        <a:bodyPr lIns="0" rIns="0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отчета об исполнении бюджета за 2020 год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B0EDE-B2B7-48F5-BEA7-DB94B30D4EB6}" type="parTrans" cxnId="{B83A625C-2CA8-48CB-9748-C262F107B8E3}">
      <dgm:prSet/>
      <dgm:spPr/>
      <dgm:t>
        <a:bodyPr/>
        <a:lstStyle/>
        <a:p>
          <a:endParaRPr lang="ru-RU"/>
        </a:p>
      </dgm:t>
    </dgm:pt>
    <dgm:pt modelId="{B9866BBA-57B7-4EBC-BB6B-2FAFF39C71CB}" type="sibTrans" cxnId="{B83A625C-2CA8-48CB-9748-C262F107B8E3}">
      <dgm:prSet/>
      <dgm:spPr/>
      <dgm:t>
        <a:bodyPr/>
        <a:lstStyle/>
        <a:p>
          <a:endParaRPr lang="ru-RU"/>
        </a:p>
      </dgm:t>
    </dgm:pt>
    <dgm:pt modelId="{3F5F30D7-64CA-429E-8A34-9EC08192C47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этап </a:t>
          </a:r>
          <a:r>
            <a:rPr lang="ru-RU" sz="1600" b="1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1 мая текущего года)</a:t>
          </a:r>
          <a:endParaRPr lang="ru-RU" sz="1600" b="1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898A4-D882-4C23-B63D-8F7FFFEE755C}" type="parTrans" cxnId="{7123AFD7-2D31-4E7D-B3F1-3D3E7BBA6456}">
      <dgm:prSet/>
      <dgm:spPr/>
      <dgm:t>
        <a:bodyPr/>
        <a:lstStyle/>
        <a:p>
          <a:endParaRPr lang="ru-RU"/>
        </a:p>
      </dgm:t>
    </dgm:pt>
    <dgm:pt modelId="{115FA21D-AEED-43DA-8E73-0E5C1A871733}" type="sibTrans" cxnId="{7123AFD7-2D31-4E7D-B3F1-3D3E7BBA6456}">
      <dgm:prSet/>
      <dgm:spPr/>
      <dgm:t>
        <a:bodyPr/>
        <a:lstStyle/>
        <a:p>
          <a:endParaRPr lang="ru-RU"/>
        </a:p>
      </dgm:t>
    </dgm:pt>
    <dgm:pt modelId="{B1D7CE23-E961-41C6-AE49-CD3E551E1047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 lIns="0" rIns="0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отчета об исполнении бюджета за 2020 год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9006A-BA36-4180-AAC3-35AF5900ABF5}" type="parTrans" cxnId="{3D175528-4EF3-40E1-8DC4-52BAC104774B}">
      <dgm:prSet/>
      <dgm:spPr/>
      <dgm:t>
        <a:bodyPr/>
        <a:lstStyle/>
        <a:p>
          <a:endParaRPr lang="ru-RU"/>
        </a:p>
      </dgm:t>
    </dgm:pt>
    <dgm:pt modelId="{FC40E01C-FE0B-42AE-883D-2E1A49B5ADFC}" type="sibTrans" cxnId="{3D175528-4EF3-40E1-8DC4-52BAC104774B}">
      <dgm:prSet/>
      <dgm:spPr/>
      <dgm:t>
        <a:bodyPr/>
        <a:lstStyle/>
        <a:p>
          <a:endParaRPr lang="ru-RU"/>
        </a:p>
      </dgm:t>
    </dgm:pt>
    <dgm:pt modelId="{DFD2CA34-D4CB-4B0E-880C-9F868045AAF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(январь-декабрь)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B8ECF-1DE9-40B9-AA54-0C28241E2A74}" type="parTrans" cxnId="{C00A83F4-E4AF-4B6C-862A-0CF98575C0C9}">
      <dgm:prSet/>
      <dgm:spPr/>
      <dgm:t>
        <a:bodyPr/>
        <a:lstStyle/>
        <a:p>
          <a:endParaRPr lang="ru-RU"/>
        </a:p>
      </dgm:t>
    </dgm:pt>
    <dgm:pt modelId="{C9141196-89E1-43CA-A915-24C260022089}" type="sibTrans" cxnId="{C00A83F4-E4AF-4B6C-862A-0CF98575C0C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9E148F4-D107-47F3-A18E-F547C02E5F2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</a:t>
          </a:r>
        </a:p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ноября)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5768C-E346-4967-9DBC-FA598933A898}" type="parTrans" cxnId="{672D3ADD-8D96-4FA8-9635-E1F55B66941D}">
      <dgm:prSet/>
      <dgm:spPr/>
      <dgm:t>
        <a:bodyPr/>
        <a:lstStyle/>
        <a:p>
          <a:endParaRPr lang="ru-RU"/>
        </a:p>
      </dgm:t>
    </dgm:pt>
    <dgm:pt modelId="{F73460F9-F861-4C4D-AB35-E89074FA9895}" type="sibTrans" cxnId="{672D3ADD-8D96-4FA8-9635-E1F55B66941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2A404C1-AF44-4FFB-B484-00DA6208B1AB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 lIns="0" rIns="0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проекта бюджета на 2021 год и плановый период 2023-2023 годов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F0248-A48B-4152-BA46-9BC4AC8D8647}" type="parTrans" cxnId="{1F8050A4-AE38-436C-989B-47134BC60AD0}">
      <dgm:prSet/>
      <dgm:spPr/>
      <dgm:t>
        <a:bodyPr/>
        <a:lstStyle/>
        <a:p>
          <a:endParaRPr lang="ru-RU"/>
        </a:p>
      </dgm:t>
    </dgm:pt>
    <dgm:pt modelId="{86D929CD-6BCC-41D1-82C7-C329FE1DC2C9}" type="sibTrans" cxnId="{1F8050A4-AE38-436C-989B-47134BC60AD0}">
      <dgm:prSet/>
      <dgm:spPr/>
      <dgm:t>
        <a:bodyPr/>
        <a:lstStyle/>
        <a:p>
          <a:endParaRPr lang="ru-RU"/>
        </a:p>
      </dgm:t>
    </dgm:pt>
    <dgm:pt modelId="{F0B28549-9B6D-4563-A8CC-E26E9733966F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0" rIns="0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2021 году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0EB34-B67F-4C8A-8006-C63A50105EB2}" type="parTrans" cxnId="{6B06C114-2C14-4F7D-BAE3-6109DFD5D035}">
      <dgm:prSet/>
      <dgm:spPr/>
      <dgm:t>
        <a:bodyPr/>
        <a:lstStyle/>
        <a:p>
          <a:endParaRPr lang="ru-RU"/>
        </a:p>
      </dgm:t>
    </dgm:pt>
    <dgm:pt modelId="{205AC665-9FCF-439D-8054-F596EB5D0588}" type="sibTrans" cxnId="{6B06C114-2C14-4F7D-BAE3-6109DFD5D035}">
      <dgm:prSet/>
      <dgm:spPr/>
      <dgm:t>
        <a:bodyPr/>
        <a:lstStyle/>
        <a:p>
          <a:endParaRPr lang="ru-RU"/>
        </a:p>
      </dgm:t>
    </dgm:pt>
    <dgm:pt modelId="{64062044-98F7-48B1-800D-09AB05051B89}" type="pres">
      <dgm:prSet presAssocID="{4795C76E-682D-42D1-8A1F-D0753E8A27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3F0D4A-EAF0-47A2-B245-ABB3B4DF3FA0}" type="pres">
      <dgm:prSet presAssocID="{8289B03B-0A0E-46AE-9980-BDD68F0EBD5F}" presName="composite" presStyleCnt="0"/>
      <dgm:spPr/>
    </dgm:pt>
    <dgm:pt modelId="{5EF9FB0C-9B83-461B-9A52-A2C32B72ED44}" type="pres">
      <dgm:prSet presAssocID="{8289B03B-0A0E-46AE-9980-BDD68F0EBD5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3E116-AAB6-4F86-9854-ABF9C4C91BE7}" type="pres">
      <dgm:prSet presAssocID="{8289B03B-0A0E-46AE-9980-BDD68F0EBD5F}" presName="parSh" presStyleLbl="node1" presStyleIdx="0" presStyleCnt="5" custScaleX="150019" custLinFactNeighborX="14554" custLinFactNeighborY="-26248"/>
      <dgm:spPr/>
      <dgm:t>
        <a:bodyPr/>
        <a:lstStyle/>
        <a:p>
          <a:endParaRPr lang="ru-RU"/>
        </a:p>
      </dgm:t>
    </dgm:pt>
    <dgm:pt modelId="{4A4B0BE6-3A2D-4E9F-8EDA-1F895BCB9A69}" type="pres">
      <dgm:prSet presAssocID="{8289B03B-0A0E-46AE-9980-BDD68F0EBD5F}" presName="desTx" presStyleLbl="fgAcc1" presStyleIdx="0" presStyleCnt="5" custScaleX="150182" custScaleY="65321" custLinFactNeighborX="22188" custLinFactNeighborY="-9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5AC2E-9124-40EB-AA64-AB4C2C019394}" type="pres">
      <dgm:prSet presAssocID="{31851599-7A71-4ACC-A83A-279323AF7E4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6386130-9634-4F5D-9D01-3C9474455BA5}" type="pres">
      <dgm:prSet presAssocID="{31851599-7A71-4ACC-A83A-279323AF7E4C}" presName="connTx" presStyleLbl="sibTrans2D1" presStyleIdx="0" presStyleCnt="4"/>
      <dgm:spPr/>
      <dgm:t>
        <a:bodyPr/>
        <a:lstStyle/>
        <a:p>
          <a:endParaRPr lang="ru-RU"/>
        </a:p>
      </dgm:t>
    </dgm:pt>
    <dgm:pt modelId="{403B3947-4D8A-4230-8037-551970D75AF9}" type="pres">
      <dgm:prSet presAssocID="{19E148F4-D107-47F3-A18E-F547C02E5F24}" presName="composite" presStyleCnt="0"/>
      <dgm:spPr/>
    </dgm:pt>
    <dgm:pt modelId="{DB154F43-646B-4C77-9A5D-755CF64B0CD7}" type="pres">
      <dgm:prSet presAssocID="{19E148F4-D107-47F3-A18E-F547C02E5F24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3935-E9AF-4810-A0B8-727196A24DFB}" type="pres">
      <dgm:prSet presAssocID="{19E148F4-D107-47F3-A18E-F547C02E5F24}" presName="parSh" presStyleLbl="node1" presStyleIdx="1" presStyleCnt="5" custScaleX="146873" custLinFactNeighborX="4311" custLinFactNeighborY="-26248"/>
      <dgm:spPr/>
      <dgm:t>
        <a:bodyPr/>
        <a:lstStyle/>
        <a:p>
          <a:endParaRPr lang="ru-RU"/>
        </a:p>
      </dgm:t>
    </dgm:pt>
    <dgm:pt modelId="{EE69FC06-86A5-4956-A14D-BA59D8C3F9FF}" type="pres">
      <dgm:prSet presAssocID="{19E148F4-D107-47F3-A18E-F547C02E5F24}" presName="desTx" presStyleLbl="fgAcc1" presStyleIdx="1" presStyleCnt="5" custScaleX="139236" custScaleY="62476" custLinFactNeighborX="9758" custLinFactNeighborY="-10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1AE9B-D50A-4D4D-83A8-BC2DBFE17E54}" type="pres">
      <dgm:prSet presAssocID="{F73460F9-F861-4C4D-AB35-E89074FA989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671A48F-5F25-4E5B-BFA4-9FF41753DCDC}" type="pres">
      <dgm:prSet presAssocID="{F73460F9-F861-4C4D-AB35-E89074FA9895}" presName="connTx" presStyleLbl="sibTrans2D1" presStyleIdx="1" presStyleCnt="4"/>
      <dgm:spPr/>
      <dgm:t>
        <a:bodyPr/>
        <a:lstStyle/>
        <a:p>
          <a:endParaRPr lang="ru-RU"/>
        </a:p>
      </dgm:t>
    </dgm:pt>
    <dgm:pt modelId="{C279526F-C645-4CBF-9A65-D3CDAB87D19E}" type="pres">
      <dgm:prSet presAssocID="{DFD2CA34-D4CB-4B0E-880C-9F868045AAFE}" presName="composite" presStyleCnt="0"/>
      <dgm:spPr/>
    </dgm:pt>
    <dgm:pt modelId="{2731DEA9-5908-47B2-A661-689B966537AB}" type="pres">
      <dgm:prSet presAssocID="{DFD2CA34-D4CB-4B0E-880C-9F868045AAFE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1BEF3-4D34-46EE-8C87-35662D661F4D}" type="pres">
      <dgm:prSet presAssocID="{DFD2CA34-D4CB-4B0E-880C-9F868045AAFE}" presName="parSh" presStyleLbl="node1" presStyleIdx="2" presStyleCnt="5" custScaleX="149015" custLinFactNeighborX="-5933" custLinFactNeighborY="-26248"/>
      <dgm:spPr/>
      <dgm:t>
        <a:bodyPr/>
        <a:lstStyle/>
        <a:p>
          <a:endParaRPr lang="ru-RU"/>
        </a:p>
      </dgm:t>
    </dgm:pt>
    <dgm:pt modelId="{4AC99747-FD26-4B6A-84CD-8DC88AA4DDE7}" type="pres">
      <dgm:prSet presAssocID="{DFD2CA34-D4CB-4B0E-880C-9F868045AAFE}" presName="desTx" presStyleLbl="fgAcc1" presStyleIdx="2" presStyleCnt="5" custScaleX="138864" custScaleY="65269" custLinFactNeighborX="4899" custLinFactNeighborY="-7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2FC58-C657-456C-BE21-D2B970409DE3}" type="pres">
      <dgm:prSet presAssocID="{C9141196-89E1-43CA-A915-24C26002208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B74B2FA-CCDB-46E8-AFD8-0E178F1131E7}" type="pres">
      <dgm:prSet presAssocID="{C9141196-89E1-43CA-A915-24C260022089}" presName="connTx" presStyleLbl="sibTrans2D1" presStyleIdx="2" presStyleCnt="4"/>
      <dgm:spPr/>
      <dgm:t>
        <a:bodyPr/>
        <a:lstStyle/>
        <a:p>
          <a:endParaRPr lang="ru-RU"/>
        </a:p>
      </dgm:t>
    </dgm:pt>
    <dgm:pt modelId="{5C96A242-1A1A-4393-ADCE-B3375A912118}" type="pres">
      <dgm:prSet presAssocID="{FB92F23D-86E8-426E-A8DA-F7C5CA901637}" presName="composite" presStyleCnt="0"/>
      <dgm:spPr/>
    </dgm:pt>
    <dgm:pt modelId="{6D97AED8-6D65-4B05-8896-AD63E034785E}" type="pres">
      <dgm:prSet presAssocID="{FB92F23D-86E8-426E-A8DA-F7C5CA901637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10D59-0E8B-44E6-B734-AB49ABBB73CD}" type="pres">
      <dgm:prSet presAssocID="{FB92F23D-86E8-426E-A8DA-F7C5CA901637}" presName="parSh" presStyleLbl="node1" presStyleIdx="3" presStyleCnt="5" custScaleX="137673" custLinFactNeighborX="-10160" custLinFactNeighborY="-26248"/>
      <dgm:spPr/>
      <dgm:t>
        <a:bodyPr/>
        <a:lstStyle/>
        <a:p>
          <a:endParaRPr lang="ru-RU"/>
        </a:p>
      </dgm:t>
    </dgm:pt>
    <dgm:pt modelId="{5D03E78B-651C-4256-86BD-97CFAA0E06D8}" type="pres">
      <dgm:prSet presAssocID="{FB92F23D-86E8-426E-A8DA-F7C5CA901637}" presName="desTx" presStyleLbl="fgAcc1" presStyleIdx="3" presStyleCnt="5" custScaleX="141309" custScaleY="64594" custLinFactNeighborX="884" custLinFactNeighborY="-8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E56CB-25D7-48D0-AE70-C12970ED1BB1}" type="pres">
      <dgm:prSet presAssocID="{6304FCF4-100A-45D3-B1F6-E304C65EBB5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03B6206-10E8-46EB-891A-A6A37909D501}" type="pres">
      <dgm:prSet presAssocID="{6304FCF4-100A-45D3-B1F6-E304C65EBB5A}" presName="connTx" presStyleLbl="sibTrans2D1" presStyleIdx="3" presStyleCnt="4"/>
      <dgm:spPr/>
      <dgm:t>
        <a:bodyPr/>
        <a:lstStyle/>
        <a:p>
          <a:endParaRPr lang="ru-RU"/>
        </a:p>
      </dgm:t>
    </dgm:pt>
    <dgm:pt modelId="{762D9B01-0C46-449D-8D57-B0BF24D530D6}" type="pres">
      <dgm:prSet presAssocID="{3F5F30D7-64CA-429E-8A34-9EC08192C473}" presName="composite" presStyleCnt="0"/>
      <dgm:spPr/>
    </dgm:pt>
    <dgm:pt modelId="{7736A73F-3367-4550-AB81-68FD6168D54C}" type="pres">
      <dgm:prSet presAssocID="{3F5F30D7-64CA-429E-8A34-9EC08192C473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3EDF4-0ADA-4ED2-A7C0-615061F5CC10}" type="pres">
      <dgm:prSet presAssocID="{3F5F30D7-64CA-429E-8A34-9EC08192C473}" presName="parSh" presStyleLbl="node1" presStyleIdx="4" presStyleCnt="5" custScaleX="148803" custLinFactNeighborX="-9904" custLinFactNeighborY="-26811"/>
      <dgm:spPr/>
      <dgm:t>
        <a:bodyPr/>
        <a:lstStyle/>
        <a:p>
          <a:endParaRPr lang="ru-RU"/>
        </a:p>
      </dgm:t>
    </dgm:pt>
    <dgm:pt modelId="{F5355342-1343-4BA1-AE5B-9BF8D11F9028}" type="pres">
      <dgm:prSet presAssocID="{3F5F30D7-64CA-429E-8A34-9EC08192C473}" presName="desTx" presStyleLbl="fgAcc1" presStyleIdx="4" presStyleCnt="5" custScaleX="141912" custScaleY="62980" custLinFactNeighborX="-10250" custLinFactNeighborY="-1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A83F4-E4AF-4B6C-862A-0CF98575C0C9}" srcId="{4795C76E-682D-42D1-8A1F-D0753E8A27E8}" destId="{DFD2CA34-D4CB-4B0E-880C-9F868045AAFE}" srcOrd="2" destOrd="0" parTransId="{BDCB8ECF-1DE9-40B9-AA54-0C28241E2A74}" sibTransId="{C9141196-89E1-43CA-A915-24C260022089}"/>
    <dgm:cxn modelId="{D7BC1D8C-C26B-433F-8CB2-E0C3F2866178}" srcId="{4795C76E-682D-42D1-8A1F-D0753E8A27E8}" destId="{8289B03B-0A0E-46AE-9980-BDD68F0EBD5F}" srcOrd="0" destOrd="0" parTransId="{4C438D12-9960-4515-AD46-E22F51F1D5FD}" sibTransId="{31851599-7A71-4ACC-A83A-279323AF7E4C}"/>
    <dgm:cxn modelId="{AFD1A51D-DDFC-4791-A3BD-BEA3B43CD3E5}" type="presOf" srcId="{CE9A85F3-0924-4C61-8A55-B80F304BF6D8}" destId="{4A4B0BE6-3A2D-4E9F-8EDA-1F895BCB9A69}" srcOrd="0" destOrd="0" presId="urn:microsoft.com/office/officeart/2005/8/layout/process3"/>
    <dgm:cxn modelId="{1F5F345F-5823-44B1-9154-B385F12E4DED}" type="presOf" srcId="{C9141196-89E1-43CA-A915-24C260022089}" destId="{7662FC58-C657-456C-BE21-D2B970409DE3}" srcOrd="0" destOrd="0" presId="urn:microsoft.com/office/officeart/2005/8/layout/process3"/>
    <dgm:cxn modelId="{AB60C1B7-1678-483B-A6EB-A022480B108D}" type="presOf" srcId="{B1D7CE23-E961-41C6-AE49-CD3E551E1047}" destId="{F5355342-1343-4BA1-AE5B-9BF8D11F9028}" srcOrd="0" destOrd="0" presId="urn:microsoft.com/office/officeart/2005/8/layout/process3"/>
    <dgm:cxn modelId="{2302B7C1-ED56-4413-8825-E6B51E17373E}" type="presOf" srcId="{3F5F30D7-64CA-429E-8A34-9EC08192C473}" destId="{D783EDF4-0ADA-4ED2-A7C0-615061F5CC10}" srcOrd="1" destOrd="0" presId="urn:microsoft.com/office/officeart/2005/8/layout/process3"/>
    <dgm:cxn modelId="{3CAE8D68-26A9-419B-A757-A37EB58AE696}" srcId="{8289B03B-0A0E-46AE-9980-BDD68F0EBD5F}" destId="{CE9A85F3-0924-4C61-8A55-B80F304BF6D8}" srcOrd="0" destOrd="0" parTransId="{4D4CFC74-8713-4489-807B-7A989D230E2F}" sibTransId="{A93AB846-2CF7-4090-A416-89395F1C9262}"/>
    <dgm:cxn modelId="{1E385425-DB61-4D47-921C-5FAF0DF72976}" type="presOf" srcId="{F73460F9-F861-4C4D-AB35-E89074FA9895}" destId="{F9B1AE9B-D50A-4D4D-83A8-BC2DBFE17E54}" srcOrd="0" destOrd="0" presId="urn:microsoft.com/office/officeart/2005/8/layout/process3"/>
    <dgm:cxn modelId="{672D3ADD-8D96-4FA8-9635-E1F55B66941D}" srcId="{4795C76E-682D-42D1-8A1F-D0753E8A27E8}" destId="{19E148F4-D107-47F3-A18E-F547C02E5F24}" srcOrd="1" destOrd="0" parTransId="{8965768C-E346-4967-9DBC-FA598933A898}" sibTransId="{F73460F9-F861-4C4D-AB35-E89074FA9895}"/>
    <dgm:cxn modelId="{E1B1CCAF-4729-491C-ACA4-149071F95A57}" type="presOf" srcId="{3F5F30D7-64CA-429E-8A34-9EC08192C473}" destId="{7736A73F-3367-4550-AB81-68FD6168D54C}" srcOrd="0" destOrd="0" presId="urn:microsoft.com/office/officeart/2005/8/layout/process3"/>
    <dgm:cxn modelId="{302B68A6-F953-4452-AEEE-70C8AA6F6D22}" type="presOf" srcId="{F0B28549-9B6D-4563-A8CC-E26E9733966F}" destId="{4AC99747-FD26-4B6A-84CD-8DC88AA4DDE7}" srcOrd="0" destOrd="0" presId="urn:microsoft.com/office/officeart/2005/8/layout/process3"/>
    <dgm:cxn modelId="{56FF1FFF-E55C-45E3-8127-276BAC08A6BF}" type="presOf" srcId="{19E148F4-D107-47F3-A18E-F547C02E5F24}" destId="{64783935-E9AF-4810-A0B8-727196A24DFB}" srcOrd="1" destOrd="0" presId="urn:microsoft.com/office/officeart/2005/8/layout/process3"/>
    <dgm:cxn modelId="{B83A625C-2CA8-48CB-9748-C262F107B8E3}" srcId="{FB92F23D-86E8-426E-A8DA-F7C5CA901637}" destId="{B4E81A03-3120-486F-9236-9B17E93BAD89}" srcOrd="0" destOrd="0" parTransId="{62BB0EDE-B2B7-48F5-BEA7-DB94B30D4EB6}" sibTransId="{B9866BBA-57B7-4EBC-BB6B-2FAFF39C71CB}"/>
    <dgm:cxn modelId="{1F8050A4-AE38-436C-989B-47134BC60AD0}" srcId="{19E148F4-D107-47F3-A18E-F547C02E5F24}" destId="{92A404C1-AF44-4FFB-B484-00DA6208B1AB}" srcOrd="0" destOrd="0" parTransId="{DDAF0248-A48B-4152-BA46-9BC4AC8D8647}" sibTransId="{86D929CD-6BCC-41D1-82C7-C329FE1DC2C9}"/>
    <dgm:cxn modelId="{C210E14D-B1B2-43AF-8ED9-617895E53EA3}" type="presOf" srcId="{6304FCF4-100A-45D3-B1F6-E304C65EBB5A}" destId="{903B6206-10E8-46EB-891A-A6A37909D501}" srcOrd="1" destOrd="0" presId="urn:microsoft.com/office/officeart/2005/8/layout/process3"/>
    <dgm:cxn modelId="{BCB56010-6CEB-474A-ABD9-03DE11787245}" type="presOf" srcId="{4795C76E-682D-42D1-8A1F-D0753E8A27E8}" destId="{64062044-98F7-48B1-800D-09AB05051B89}" srcOrd="0" destOrd="0" presId="urn:microsoft.com/office/officeart/2005/8/layout/process3"/>
    <dgm:cxn modelId="{6CF85492-4610-4C64-B9B8-A47458ADF718}" type="presOf" srcId="{FB92F23D-86E8-426E-A8DA-F7C5CA901637}" destId="{6D97AED8-6D65-4B05-8896-AD63E034785E}" srcOrd="0" destOrd="0" presId="urn:microsoft.com/office/officeart/2005/8/layout/process3"/>
    <dgm:cxn modelId="{47FD709F-9C8C-46BB-A253-82067EA9CCF0}" type="presOf" srcId="{6304FCF4-100A-45D3-B1F6-E304C65EBB5A}" destId="{954E56CB-25D7-48D0-AE70-C12970ED1BB1}" srcOrd="0" destOrd="0" presId="urn:microsoft.com/office/officeart/2005/8/layout/process3"/>
    <dgm:cxn modelId="{937FEF6F-CE34-43C7-A94E-84C2511D3465}" type="presOf" srcId="{31851599-7A71-4ACC-A83A-279323AF7E4C}" destId="{AE65AC2E-9124-40EB-AA64-AB4C2C019394}" srcOrd="0" destOrd="0" presId="urn:microsoft.com/office/officeart/2005/8/layout/process3"/>
    <dgm:cxn modelId="{894F379D-8AC9-44E8-8726-C246F0E1A848}" type="presOf" srcId="{DFD2CA34-D4CB-4B0E-880C-9F868045AAFE}" destId="{2731DEA9-5908-47B2-A661-689B966537AB}" srcOrd="0" destOrd="0" presId="urn:microsoft.com/office/officeart/2005/8/layout/process3"/>
    <dgm:cxn modelId="{7123AFD7-2D31-4E7D-B3F1-3D3E7BBA6456}" srcId="{4795C76E-682D-42D1-8A1F-D0753E8A27E8}" destId="{3F5F30D7-64CA-429E-8A34-9EC08192C473}" srcOrd="4" destOrd="0" parTransId="{A16898A4-D882-4C23-B63D-8F7FFFEE755C}" sibTransId="{115FA21D-AEED-43DA-8E73-0E5C1A871733}"/>
    <dgm:cxn modelId="{6B06C114-2C14-4F7D-BAE3-6109DFD5D035}" srcId="{DFD2CA34-D4CB-4B0E-880C-9F868045AAFE}" destId="{F0B28549-9B6D-4563-A8CC-E26E9733966F}" srcOrd="0" destOrd="0" parTransId="{2780EB34-B67F-4C8A-8006-C63A50105EB2}" sibTransId="{205AC665-9FCF-439D-8054-F596EB5D0588}"/>
    <dgm:cxn modelId="{3169133E-40B9-4367-AE0E-944CE452F7B1}" type="presOf" srcId="{31851599-7A71-4ACC-A83A-279323AF7E4C}" destId="{C6386130-9634-4F5D-9D01-3C9474455BA5}" srcOrd="1" destOrd="0" presId="urn:microsoft.com/office/officeart/2005/8/layout/process3"/>
    <dgm:cxn modelId="{3D175528-4EF3-40E1-8DC4-52BAC104774B}" srcId="{3F5F30D7-64CA-429E-8A34-9EC08192C473}" destId="{B1D7CE23-E961-41C6-AE49-CD3E551E1047}" srcOrd="0" destOrd="0" parTransId="{EDC9006A-BA36-4180-AAC3-35AF5900ABF5}" sibTransId="{FC40E01C-FE0B-42AE-883D-2E1A49B5ADFC}"/>
    <dgm:cxn modelId="{C5BEC837-192D-4DBB-83B1-58D4B013D719}" type="presOf" srcId="{FB92F23D-86E8-426E-A8DA-F7C5CA901637}" destId="{59410D59-0E8B-44E6-B734-AB49ABBB73CD}" srcOrd="1" destOrd="0" presId="urn:microsoft.com/office/officeart/2005/8/layout/process3"/>
    <dgm:cxn modelId="{99ACD2F3-EBC6-4057-8156-FB614279A05D}" type="presOf" srcId="{C9141196-89E1-43CA-A915-24C260022089}" destId="{FB74B2FA-CCDB-46E8-AFD8-0E178F1131E7}" srcOrd="1" destOrd="0" presId="urn:microsoft.com/office/officeart/2005/8/layout/process3"/>
    <dgm:cxn modelId="{C1C6921F-EA8C-425D-A95C-94E7A7A945C0}" type="presOf" srcId="{F73460F9-F861-4C4D-AB35-E89074FA9895}" destId="{2671A48F-5F25-4E5B-BFA4-9FF41753DCDC}" srcOrd="1" destOrd="0" presId="urn:microsoft.com/office/officeart/2005/8/layout/process3"/>
    <dgm:cxn modelId="{B975BDF0-93CA-4DFA-933E-71822C98EF47}" srcId="{4795C76E-682D-42D1-8A1F-D0753E8A27E8}" destId="{FB92F23D-86E8-426E-A8DA-F7C5CA901637}" srcOrd="3" destOrd="0" parTransId="{F7EFF21B-B854-43C8-9C4E-BDE713CD74C8}" sibTransId="{6304FCF4-100A-45D3-B1F6-E304C65EBB5A}"/>
    <dgm:cxn modelId="{7024E700-5D62-4119-84F7-5AFA1CA59B71}" type="presOf" srcId="{8289B03B-0A0E-46AE-9980-BDD68F0EBD5F}" destId="{E203E116-AAB6-4F86-9854-ABF9C4C91BE7}" srcOrd="1" destOrd="0" presId="urn:microsoft.com/office/officeart/2005/8/layout/process3"/>
    <dgm:cxn modelId="{01A6E829-FBAA-4C60-AA9D-27D4DFE6669C}" type="presOf" srcId="{B4E81A03-3120-486F-9236-9B17E93BAD89}" destId="{5D03E78B-651C-4256-86BD-97CFAA0E06D8}" srcOrd="0" destOrd="0" presId="urn:microsoft.com/office/officeart/2005/8/layout/process3"/>
    <dgm:cxn modelId="{7A0CC79F-E0B5-400B-85B1-E6F59ADE7982}" type="presOf" srcId="{8289B03B-0A0E-46AE-9980-BDD68F0EBD5F}" destId="{5EF9FB0C-9B83-461B-9A52-A2C32B72ED44}" srcOrd="0" destOrd="0" presId="urn:microsoft.com/office/officeart/2005/8/layout/process3"/>
    <dgm:cxn modelId="{C6353F80-ED1C-4667-A30F-74713DAC42CC}" type="presOf" srcId="{92A404C1-AF44-4FFB-B484-00DA6208B1AB}" destId="{EE69FC06-86A5-4956-A14D-BA59D8C3F9FF}" srcOrd="0" destOrd="0" presId="urn:microsoft.com/office/officeart/2005/8/layout/process3"/>
    <dgm:cxn modelId="{DDC91011-FA48-419A-A4A9-17BACB91BB3E}" type="presOf" srcId="{19E148F4-D107-47F3-A18E-F547C02E5F24}" destId="{DB154F43-646B-4C77-9A5D-755CF64B0CD7}" srcOrd="0" destOrd="0" presId="urn:microsoft.com/office/officeart/2005/8/layout/process3"/>
    <dgm:cxn modelId="{BED96E8D-A506-4ED2-82D7-0A26F0C23FA2}" type="presOf" srcId="{DFD2CA34-D4CB-4B0E-880C-9F868045AAFE}" destId="{3491BEF3-4D34-46EE-8C87-35662D661F4D}" srcOrd="1" destOrd="0" presId="urn:microsoft.com/office/officeart/2005/8/layout/process3"/>
    <dgm:cxn modelId="{561E099E-5247-4EE6-839D-99A09BB05F86}" type="presParOf" srcId="{64062044-98F7-48B1-800D-09AB05051B89}" destId="{493F0D4A-EAF0-47A2-B245-ABB3B4DF3FA0}" srcOrd="0" destOrd="0" presId="urn:microsoft.com/office/officeart/2005/8/layout/process3"/>
    <dgm:cxn modelId="{DDEAA100-2603-49B1-8395-55EA14D2BDF8}" type="presParOf" srcId="{493F0D4A-EAF0-47A2-B245-ABB3B4DF3FA0}" destId="{5EF9FB0C-9B83-461B-9A52-A2C32B72ED44}" srcOrd="0" destOrd="0" presId="urn:microsoft.com/office/officeart/2005/8/layout/process3"/>
    <dgm:cxn modelId="{09389A4C-733E-48C5-9979-0A36D2D217A1}" type="presParOf" srcId="{493F0D4A-EAF0-47A2-B245-ABB3B4DF3FA0}" destId="{E203E116-AAB6-4F86-9854-ABF9C4C91BE7}" srcOrd="1" destOrd="0" presId="urn:microsoft.com/office/officeart/2005/8/layout/process3"/>
    <dgm:cxn modelId="{38E0AA0B-B436-442E-B661-A7B75B565AA4}" type="presParOf" srcId="{493F0D4A-EAF0-47A2-B245-ABB3B4DF3FA0}" destId="{4A4B0BE6-3A2D-4E9F-8EDA-1F895BCB9A69}" srcOrd="2" destOrd="0" presId="urn:microsoft.com/office/officeart/2005/8/layout/process3"/>
    <dgm:cxn modelId="{656DEB09-FEC4-4ED1-AA02-150BB807EB4A}" type="presParOf" srcId="{64062044-98F7-48B1-800D-09AB05051B89}" destId="{AE65AC2E-9124-40EB-AA64-AB4C2C019394}" srcOrd="1" destOrd="0" presId="urn:microsoft.com/office/officeart/2005/8/layout/process3"/>
    <dgm:cxn modelId="{C075EC31-A7BD-4390-8565-0486C249C61F}" type="presParOf" srcId="{AE65AC2E-9124-40EB-AA64-AB4C2C019394}" destId="{C6386130-9634-4F5D-9D01-3C9474455BA5}" srcOrd="0" destOrd="0" presId="urn:microsoft.com/office/officeart/2005/8/layout/process3"/>
    <dgm:cxn modelId="{9EEF410E-6BEC-45A5-BC00-41A8B71C166C}" type="presParOf" srcId="{64062044-98F7-48B1-800D-09AB05051B89}" destId="{403B3947-4D8A-4230-8037-551970D75AF9}" srcOrd="2" destOrd="0" presId="urn:microsoft.com/office/officeart/2005/8/layout/process3"/>
    <dgm:cxn modelId="{A4128CDB-1788-4EAC-8AE1-3B17E2ECF0D9}" type="presParOf" srcId="{403B3947-4D8A-4230-8037-551970D75AF9}" destId="{DB154F43-646B-4C77-9A5D-755CF64B0CD7}" srcOrd="0" destOrd="0" presId="urn:microsoft.com/office/officeart/2005/8/layout/process3"/>
    <dgm:cxn modelId="{76B4A6F7-B0EF-4FDE-99C9-5255EAFA458F}" type="presParOf" srcId="{403B3947-4D8A-4230-8037-551970D75AF9}" destId="{64783935-E9AF-4810-A0B8-727196A24DFB}" srcOrd="1" destOrd="0" presId="urn:microsoft.com/office/officeart/2005/8/layout/process3"/>
    <dgm:cxn modelId="{FDC6C1CC-19F5-4C35-AEE5-4D72CBD85142}" type="presParOf" srcId="{403B3947-4D8A-4230-8037-551970D75AF9}" destId="{EE69FC06-86A5-4956-A14D-BA59D8C3F9FF}" srcOrd="2" destOrd="0" presId="urn:microsoft.com/office/officeart/2005/8/layout/process3"/>
    <dgm:cxn modelId="{7D74D20D-2236-4E4A-BFC5-C96467817257}" type="presParOf" srcId="{64062044-98F7-48B1-800D-09AB05051B89}" destId="{F9B1AE9B-D50A-4D4D-83A8-BC2DBFE17E54}" srcOrd="3" destOrd="0" presId="urn:microsoft.com/office/officeart/2005/8/layout/process3"/>
    <dgm:cxn modelId="{5CCD0531-070F-4CD7-B353-29FBEDA0BFC5}" type="presParOf" srcId="{F9B1AE9B-D50A-4D4D-83A8-BC2DBFE17E54}" destId="{2671A48F-5F25-4E5B-BFA4-9FF41753DCDC}" srcOrd="0" destOrd="0" presId="urn:microsoft.com/office/officeart/2005/8/layout/process3"/>
    <dgm:cxn modelId="{D9C7747A-503A-49AD-82DE-4DB0E3B3AC61}" type="presParOf" srcId="{64062044-98F7-48B1-800D-09AB05051B89}" destId="{C279526F-C645-4CBF-9A65-D3CDAB87D19E}" srcOrd="4" destOrd="0" presId="urn:microsoft.com/office/officeart/2005/8/layout/process3"/>
    <dgm:cxn modelId="{E51E9ED9-6D3D-4393-A455-574D8A4530D8}" type="presParOf" srcId="{C279526F-C645-4CBF-9A65-D3CDAB87D19E}" destId="{2731DEA9-5908-47B2-A661-689B966537AB}" srcOrd="0" destOrd="0" presId="urn:microsoft.com/office/officeart/2005/8/layout/process3"/>
    <dgm:cxn modelId="{DF5CD032-B8D8-4081-B209-61A4F5F691E6}" type="presParOf" srcId="{C279526F-C645-4CBF-9A65-D3CDAB87D19E}" destId="{3491BEF3-4D34-46EE-8C87-35662D661F4D}" srcOrd="1" destOrd="0" presId="urn:microsoft.com/office/officeart/2005/8/layout/process3"/>
    <dgm:cxn modelId="{D28CF967-D769-4BA5-9C7A-316C764C978E}" type="presParOf" srcId="{C279526F-C645-4CBF-9A65-D3CDAB87D19E}" destId="{4AC99747-FD26-4B6A-84CD-8DC88AA4DDE7}" srcOrd="2" destOrd="0" presId="urn:microsoft.com/office/officeart/2005/8/layout/process3"/>
    <dgm:cxn modelId="{5E320CED-944E-47D2-A13F-3EB43757ABAE}" type="presParOf" srcId="{64062044-98F7-48B1-800D-09AB05051B89}" destId="{7662FC58-C657-456C-BE21-D2B970409DE3}" srcOrd="5" destOrd="0" presId="urn:microsoft.com/office/officeart/2005/8/layout/process3"/>
    <dgm:cxn modelId="{840B6D6D-BE31-4606-8313-319A6E96C9DA}" type="presParOf" srcId="{7662FC58-C657-456C-BE21-D2B970409DE3}" destId="{FB74B2FA-CCDB-46E8-AFD8-0E178F1131E7}" srcOrd="0" destOrd="0" presId="urn:microsoft.com/office/officeart/2005/8/layout/process3"/>
    <dgm:cxn modelId="{2302B631-8FC2-4624-82A7-215AB4780E2A}" type="presParOf" srcId="{64062044-98F7-48B1-800D-09AB05051B89}" destId="{5C96A242-1A1A-4393-ADCE-B3375A912118}" srcOrd="6" destOrd="0" presId="urn:microsoft.com/office/officeart/2005/8/layout/process3"/>
    <dgm:cxn modelId="{D679FD3D-2031-42AA-BC11-02F983C06BC6}" type="presParOf" srcId="{5C96A242-1A1A-4393-ADCE-B3375A912118}" destId="{6D97AED8-6D65-4B05-8896-AD63E034785E}" srcOrd="0" destOrd="0" presId="urn:microsoft.com/office/officeart/2005/8/layout/process3"/>
    <dgm:cxn modelId="{C3D39A80-FE69-45FD-821B-EC84861EAD25}" type="presParOf" srcId="{5C96A242-1A1A-4393-ADCE-B3375A912118}" destId="{59410D59-0E8B-44E6-B734-AB49ABBB73CD}" srcOrd="1" destOrd="0" presId="urn:microsoft.com/office/officeart/2005/8/layout/process3"/>
    <dgm:cxn modelId="{6C0158C2-CB08-42D3-85EF-3B730E9039B9}" type="presParOf" srcId="{5C96A242-1A1A-4393-ADCE-B3375A912118}" destId="{5D03E78B-651C-4256-86BD-97CFAA0E06D8}" srcOrd="2" destOrd="0" presId="urn:microsoft.com/office/officeart/2005/8/layout/process3"/>
    <dgm:cxn modelId="{D73D7E9D-EE3E-4A40-87FF-EF88E80EE43A}" type="presParOf" srcId="{64062044-98F7-48B1-800D-09AB05051B89}" destId="{954E56CB-25D7-48D0-AE70-C12970ED1BB1}" srcOrd="7" destOrd="0" presId="urn:microsoft.com/office/officeart/2005/8/layout/process3"/>
    <dgm:cxn modelId="{68107394-4194-4673-84BA-D24C84A3491C}" type="presParOf" srcId="{954E56CB-25D7-48D0-AE70-C12970ED1BB1}" destId="{903B6206-10E8-46EB-891A-A6A37909D501}" srcOrd="0" destOrd="0" presId="urn:microsoft.com/office/officeart/2005/8/layout/process3"/>
    <dgm:cxn modelId="{B03372BC-D240-44A0-AEEE-E276E2E438EB}" type="presParOf" srcId="{64062044-98F7-48B1-800D-09AB05051B89}" destId="{762D9B01-0C46-449D-8D57-B0BF24D530D6}" srcOrd="8" destOrd="0" presId="urn:microsoft.com/office/officeart/2005/8/layout/process3"/>
    <dgm:cxn modelId="{C04497A2-D05F-45F0-A1F8-1844CB4463F9}" type="presParOf" srcId="{762D9B01-0C46-449D-8D57-B0BF24D530D6}" destId="{7736A73F-3367-4550-AB81-68FD6168D54C}" srcOrd="0" destOrd="0" presId="urn:microsoft.com/office/officeart/2005/8/layout/process3"/>
    <dgm:cxn modelId="{1DF34485-1CDF-4C38-B21E-FA173CED64D0}" type="presParOf" srcId="{762D9B01-0C46-449D-8D57-B0BF24D530D6}" destId="{D783EDF4-0ADA-4ED2-A7C0-615061F5CC10}" srcOrd="1" destOrd="0" presId="urn:microsoft.com/office/officeart/2005/8/layout/process3"/>
    <dgm:cxn modelId="{B383382B-BB08-495B-9154-C09F5A7DC189}" type="presParOf" srcId="{762D9B01-0C46-449D-8D57-B0BF24D530D6}" destId="{F5355342-1343-4BA1-AE5B-9BF8D11F902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E2E69-2087-41EE-9644-ACD04CB0B7A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7094B-0821-40A7-9087-18DC9B0AF99B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0B59D-3759-44C4-A70C-CFDA592D9C65}" type="parTrans" cxnId="{35383ED9-AE29-4657-A360-52704B730053}">
      <dgm:prSet/>
      <dgm:spPr/>
      <dgm:t>
        <a:bodyPr/>
        <a:lstStyle/>
        <a:p>
          <a:endParaRPr lang="ru-RU"/>
        </a:p>
      </dgm:t>
    </dgm:pt>
    <dgm:pt modelId="{7A713802-CDC0-4C7A-BFEC-B790BDE55FF3}" type="sibTrans" cxnId="{35383ED9-AE29-4657-A360-52704B730053}">
      <dgm:prSet/>
      <dgm:spPr/>
      <dgm:t>
        <a:bodyPr/>
        <a:lstStyle/>
        <a:p>
          <a:endParaRPr lang="ru-RU"/>
        </a:p>
      </dgm:t>
    </dgm:pt>
    <dgm:pt modelId="{B8B378AD-38B6-46CF-A974-E8F611FB6A27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AA843-1EDD-4BE7-B2CD-BDE3687744AD}" type="parTrans" cxnId="{ADA47B78-E1E9-4901-8636-A0CAEDF225E0}">
      <dgm:prSet/>
      <dgm:spPr/>
      <dgm:t>
        <a:bodyPr/>
        <a:lstStyle/>
        <a:p>
          <a:endParaRPr lang="ru-RU"/>
        </a:p>
      </dgm:t>
    </dgm:pt>
    <dgm:pt modelId="{7DE2BD7B-3428-4DB0-8E3A-C2F99FF235A6}" type="sibTrans" cxnId="{ADA47B78-E1E9-4901-8636-A0CAEDF225E0}">
      <dgm:prSet/>
      <dgm:spPr/>
      <dgm:t>
        <a:bodyPr/>
        <a:lstStyle/>
        <a:p>
          <a:endParaRPr lang="ru-RU"/>
        </a:p>
      </dgm:t>
    </dgm:pt>
    <dgm:pt modelId="{34B41CA4-CBD1-473D-80EF-A9789277098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08792-8298-4C9F-9BB8-9EFD7EBB790A}" type="parTrans" cxnId="{98E72AF1-BF82-4BA7-8C7E-1813D43E2B85}">
      <dgm:prSet/>
      <dgm:spPr/>
      <dgm:t>
        <a:bodyPr/>
        <a:lstStyle/>
        <a:p>
          <a:endParaRPr lang="ru-RU"/>
        </a:p>
      </dgm:t>
    </dgm:pt>
    <dgm:pt modelId="{3D78D9C9-8147-4164-966B-7AAFCB4D4BA8}" type="sibTrans" cxnId="{98E72AF1-BF82-4BA7-8C7E-1813D43E2B85}">
      <dgm:prSet/>
      <dgm:spPr/>
      <dgm:t>
        <a:bodyPr/>
        <a:lstStyle/>
        <a:p>
          <a:endParaRPr lang="ru-RU"/>
        </a:p>
      </dgm:t>
    </dgm:pt>
    <dgm:pt modelId="{38C29F7A-2CBA-4A56-B507-F64FB2C51BF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AB713-6387-4956-9FC5-3BDC616550FC}" type="parTrans" cxnId="{9C876E45-D04F-4110-B9AD-0D03E29C60A0}">
      <dgm:prSet/>
      <dgm:spPr/>
      <dgm:t>
        <a:bodyPr/>
        <a:lstStyle/>
        <a:p>
          <a:endParaRPr lang="ru-RU"/>
        </a:p>
      </dgm:t>
    </dgm:pt>
    <dgm:pt modelId="{28B6F34D-63AC-4B14-A140-BBCCCC3E9EEE}" type="sibTrans" cxnId="{9C876E45-D04F-4110-B9AD-0D03E29C60A0}">
      <dgm:prSet/>
      <dgm:spPr/>
      <dgm:t>
        <a:bodyPr/>
        <a:lstStyle/>
        <a:p>
          <a:endParaRPr lang="ru-RU"/>
        </a:p>
      </dgm:t>
    </dgm:pt>
    <dgm:pt modelId="{D4D26846-B448-4201-95D3-6595007E692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41001-9FE1-47C6-95A5-F9C075E218AB}" type="parTrans" cxnId="{1B9EB122-4AD8-4523-B5EE-684FDA2FB2CA}">
      <dgm:prSet/>
      <dgm:spPr/>
      <dgm:t>
        <a:bodyPr/>
        <a:lstStyle/>
        <a:p>
          <a:endParaRPr lang="ru-RU"/>
        </a:p>
      </dgm:t>
    </dgm:pt>
    <dgm:pt modelId="{B6923140-E95A-4E07-966B-45739BDC7EF9}" type="sibTrans" cxnId="{1B9EB122-4AD8-4523-B5EE-684FDA2FB2CA}">
      <dgm:prSet/>
      <dgm:spPr/>
      <dgm:t>
        <a:bodyPr/>
        <a:lstStyle/>
        <a:p>
          <a:endParaRPr lang="ru-RU"/>
        </a:p>
      </dgm:t>
    </dgm:pt>
    <dgm:pt modelId="{36CBC6CF-4868-4019-B74B-9BB41F0F3F58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44784-654A-43D8-8D8A-10E6E9EE386B}" type="parTrans" cxnId="{28886D98-4ABC-477A-A191-E6B46A82F9D5}">
      <dgm:prSet/>
      <dgm:spPr/>
      <dgm:t>
        <a:bodyPr/>
        <a:lstStyle/>
        <a:p>
          <a:endParaRPr lang="ru-RU"/>
        </a:p>
      </dgm:t>
    </dgm:pt>
    <dgm:pt modelId="{53E62FC0-16E0-4E5A-85B0-90FB558B3AD5}" type="sibTrans" cxnId="{28886D98-4ABC-477A-A191-E6B46A82F9D5}">
      <dgm:prSet/>
      <dgm:spPr/>
      <dgm:t>
        <a:bodyPr/>
        <a:lstStyle/>
        <a:p>
          <a:endParaRPr lang="ru-RU"/>
        </a:p>
      </dgm:t>
    </dgm:pt>
    <dgm:pt modelId="{70D3DA62-05C0-4842-B91A-8C160FCB9AFD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FCF2ED-9C5E-4A66-89F3-1C296E596AC6}" type="parTrans" cxnId="{6C6A53C4-67D0-4FBC-AA6C-2FA0C8ED7470}">
      <dgm:prSet/>
      <dgm:spPr/>
      <dgm:t>
        <a:bodyPr/>
        <a:lstStyle/>
        <a:p>
          <a:endParaRPr lang="ru-RU"/>
        </a:p>
      </dgm:t>
    </dgm:pt>
    <dgm:pt modelId="{ACD669E4-F32B-4837-A823-B9AB946CD396}" type="sibTrans" cxnId="{6C6A53C4-67D0-4FBC-AA6C-2FA0C8ED7470}">
      <dgm:prSet/>
      <dgm:spPr/>
      <dgm:t>
        <a:bodyPr/>
        <a:lstStyle/>
        <a:p>
          <a:endParaRPr lang="ru-RU"/>
        </a:p>
      </dgm:t>
    </dgm:pt>
    <dgm:pt modelId="{14011C8A-29BA-49C9-B645-E7CBEF68C059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DAE5CC-20A3-49C2-92C9-FB678B555D23}" type="parTrans" cxnId="{8F08BB10-3455-4DBB-B6F2-A5212E4BE9F9}">
      <dgm:prSet/>
      <dgm:spPr/>
      <dgm:t>
        <a:bodyPr/>
        <a:lstStyle/>
        <a:p>
          <a:endParaRPr lang="ru-RU"/>
        </a:p>
      </dgm:t>
    </dgm:pt>
    <dgm:pt modelId="{67577377-FB0A-4C33-B72A-5DA39204B9C6}" type="sibTrans" cxnId="{8F08BB10-3455-4DBB-B6F2-A5212E4BE9F9}">
      <dgm:prSet/>
      <dgm:spPr/>
      <dgm:t>
        <a:bodyPr/>
        <a:lstStyle/>
        <a:p>
          <a:endParaRPr lang="ru-RU"/>
        </a:p>
      </dgm:t>
    </dgm:pt>
    <dgm:pt modelId="{C7427FE1-8889-40F2-BCBE-F1FB3E5EC0D0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EB534-84D5-4AAA-ADCB-9929BC2D5F50}" type="parTrans" cxnId="{D9953916-B1C1-4C3F-BAFD-49A77EABA6C2}">
      <dgm:prSet/>
      <dgm:spPr/>
      <dgm:t>
        <a:bodyPr/>
        <a:lstStyle/>
        <a:p>
          <a:endParaRPr lang="ru-RU"/>
        </a:p>
      </dgm:t>
    </dgm:pt>
    <dgm:pt modelId="{534E3C71-ACC2-48DC-AF22-829572947835}" type="sibTrans" cxnId="{D9953916-B1C1-4C3F-BAFD-49A77EABA6C2}">
      <dgm:prSet/>
      <dgm:spPr/>
      <dgm:t>
        <a:bodyPr/>
        <a:lstStyle/>
        <a:p>
          <a:endParaRPr lang="ru-RU"/>
        </a:p>
      </dgm:t>
    </dgm:pt>
    <dgm:pt modelId="{2B82A297-A790-433F-8253-9883C8515D3F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DB950C-04F0-40D2-86C5-01B862D1C7B5}" type="parTrans" cxnId="{024B795A-03A9-45D9-BB69-13F697D249AA}">
      <dgm:prSet/>
      <dgm:spPr/>
      <dgm:t>
        <a:bodyPr/>
        <a:lstStyle/>
        <a:p>
          <a:endParaRPr lang="ru-RU"/>
        </a:p>
      </dgm:t>
    </dgm:pt>
    <dgm:pt modelId="{8B3635C9-9AF6-4FCB-9A74-BED254621D77}" type="sibTrans" cxnId="{024B795A-03A9-45D9-BB69-13F697D249AA}">
      <dgm:prSet/>
      <dgm:spPr/>
      <dgm:t>
        <a:bodyPr/>
        <a:lstStyle/>
        <a:p>
          <a:endParaRPr lang="ru-RU"/>
        </a:p>
      </dgm:t>
    </dgm:pt>
    <dgm:pt modelId="{EEA1FDFE-82E6-4756-BE11-272A3243CDF4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6DA935-E8F2-4D36-AEA9-67243771235F}" type="parTrans" cxnId="{B0D0A6C2-353B-405A-8886-B17281D3D8DA}">
      <dgm:prSet/>
      <dgm:spPr/>
      <dgm:t>
        <a:bodyPr/>
        <a:lstStyle/>
        <a:p>
          <a:endParaRPr lang="ru-RU"/>
        </a:p>
      </dgm:t>
    </dgm:pt>
    <dgm:pt modelId="{CE268E1E-D28D-4701-A5A4-50938ED4FB29}" type="sibTrans" cxnId="{B0D0A6C2-353B-405A-8886-B17281D3D8DA}">
      <dgm:prSet/>
      <dgm:spPr/>
      <dgm:t>
        <a:bodyPr/>
        <a:lstStyle/>
        <a:p>
          <a:endParaRPr lang="ru-RU"/>
        </a:p>
      </dgm:t>
    </dgm:pt>
    <dgm:pt modelId="{09443E86-DB93-48CF-988D-3152FCD80DCD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3A8A02-E82F-44B4-B3CF-B4E516F1A98B}" type="parTrans" cxnId="{FCF7D3D6-2B67-4030-A11D-64EB24687350}">
      <dgm:prSet/>
      <dgm:spPr/>
      <dgm:t>
        <a:bodyPr/>
        <a:lstStyle/>
        <a:p>
          <a:endParaRPr lang="ru-RU"/>
        </a:p>
      </dgm:t>
    </dgm:pt>
    <dgm:pt modelId="{705DF914-2631-4F99-961B-9B4313F19EBD}" type="sibTrans" cxnId="{FCF7D3D6-2B67-4030-A11D-64EB24687350}">
      <dgm:prSet/>
      <dgm:spPr/>
      <dgm:t>
        <a:bodyPr/>
        <a:lstStyle/>
        <a:p>
          <a:endParaRPr lang="ru-RU"/>
        </a:p>
      </dgm:t>
    </dgm:pt>
    <dgm:pt modelId="{F6CB2418-E9D4-4CA9-ADF2-619BF649B63A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продажи муниципального имущества и земельных участков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D6D47D-91DE-4E48-95A2-4D2939F1FCAE}" type="parTrans" cxnId="{FC2D2C33-ED6F-4620-B417-73C906702E44}">
      <dgm:prSet/>
      <dgm:spPr/>
      <dgm:t>
        <a:bodyPr/>
        <a:lstStyle/>
        <a:p>
          <a:endParaRPr lang="ru-RU"/>
        </a:p>
      </dgm:t>
    </dgm:pt>
    <dgm:pt modelId="{B7E18E38-8C07-46EB-A80F-1AE6B9877327}" type="sibTrans" cxnId="{FC2D2C33-ED6F-4620-B417-73C906702E44}">
      <dgm:prSet/>
      <dgm:spPr/>
      <dgm:t>
        <a:bodyPr/>
        <a:lstStyle/>
        <a:p>
          <a:endParaRPr lang="ru-RU"/>
        </a:p>
      </dgm:t>
    </dgm:pt>
    <dgm:pt modelId="{5556386C-FAA8-4FFC-8773-186436681780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5EB5FD-33B6-4C47-ABDC-6E1AE6ADE0EA}" type="parTrans" cxnId="{22DE6612-94AD-47C6-93BE-1F4BFB05CE79}">
      <dgm:prSet/>
      <dgm:spPr/>
      <dgm:t>
        <a:bodyPr/>
        <a:lstStyle/>
        <a:p>
          <a:endParaRPr lang="ru-RU"/>
        </a:p>
      </dgm:t>
    </dgm:pt>
    <dgm:pt modelId="{56EE8B55-8EF9-4FE4-A5BA-1B67AFEF2945}" type="sibTrans" cxnId="{22DE6612-94AD-47C6-93BE-1F4BFB05CE79}">
      <dgm:prSet/>
      <dgm:spPr/>
      <dgm:t>
        <a:bodyPr/>
        <a:lstStyle/>
        <a:p>
          <a:endParaRPr lang="ru-RU"/>
        </a:p>
      </dgm:t>
    </dgm:pt>
    <dgm:pt modelId="{AE6BD96A-4C07-4991-A07C-BDC428EF7339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230C9F-1C34-4603-B45A-1EF0A11F1327}" type="parTrans" cxnId="{4933E477-47FF-45C2-9F84-3F5535438A98}">
      <dgm:prSet/>
      <dgm:spPr/>
      <dgm:t>
        <a:bodyPr/>
        <a:lstStyle/>
        <a:p>
          <a:endParaRPr lang="ru-RU"/>
        </a:p>
      </dgm:t>
    </dgm:pt>
    <dgm:pt modelId="{AE0DBB91-0BE5-4618-9BEA-9EF9C623807E}" type="sibTrans" cxnId="{4933E477-47FF-45C2-9F84-3F5535438A98}">
      <dgm:prSet/>
      <dgm:spPr/>
      <dgm:t>
        <a:bodyPr/>
        <a:lstStyle/>
        <a:p>
          <a:endParaRPr lang="ru-RU"/>
        </a:p>
      </dgm:t>
    </dgm:pt>
    <dgm:pt modelId="{0EF301D7-0116-4EA1-8ACD-D0FC6E3F7578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2CE7E6-4C4A-4DB7-95BB-9CA414740D0E}" type="parTrans" cxnId="{686703D8-572C-4D71-8B46-579EF3E061BC}">
      <dgm:prSet/>
      <dgm:spPr/>
      <dgm:t>
        <a:bodyPr/>
        <a:lstStyle/>
        <a:p>
          <a:endParaRPr lang="ru-RU"/>
        </a:p>
      </dgm:t>
    </dgm:pt>
    <dgm:pt modelId="{E29D8984-9454-4382-839A-4C9997F994CB}" type="sibTrans" cxnId="{686703D8-572C-4D71-8B46-579EF3E061BC}">
      <dgm:prSet/>
      <dgm:spPr/>
      <dgm:t>
        <a:bodyPr/>
        <a:lstStyle/>
        <a:p>
          <a:endParaRPr lang="ru-RU"/>
        </a:p>
      </dgm:t>
    </dgm:pt>
    <dgm:pt modelId="{0CAE1521-17B8-47D4-9F41-089F53192698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на исполнение собственных полномочий города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D7C49B-5883-4E86-9525-85FF0AFB4897}" type="parTrans" cxnId="{5513457B-13DA-4318-B45B-58D806983A16}">
      <dgm:prSet/>
      <dgm:spPr/>
      <dgm:t>
        <a:bodyPr/>
        <a:lstStyle/>
        <a:p>
          <a:endParaRPr lang="ru-RU"/>
        </a:p>
      </dgm:t>
    </dgm:pt>
    <dgm:pt modelId="{3C2C35AC-AC23-4CDA-82C7-10D4DF032CCF}" type="sibTrans" cxnId="{5513457B-13DA-4318-B45B-58D806983A16}">
      <dgm:prSet/>
      <dgm:spPr/>
      <dgm:t>
        <a:bodyPr/>
        <a:lstStyle/>
        <a:p>
          <a:endParaRPr lang="ru-RU"/>
        </a:p>
      </dgm:t>
    </dgm:pt>
    <dgm:pt modelId="{A751C338-2CC5-4256-BB4E-703CDDB87C64}">
      <dgm:prSet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 на исполнение государственных полномочий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88E19F-3D07-4B69-B3E2-0B477F28A6DC}" type="parTrans" cxnId="{B26B1B21-066C-49BF-AB4F-92840FEF3DE3}">
      <dgm:prSet/>
      <dgm:spPr/>
      <dgm:t>
        <a:bodyPr/>
        <a:lstStyle/>
        <a:p>
          <a:endParaRPr lang="ru-RU"/>
        </a:p>
      </dgm:t>
    </dgm:pt>
    <dgm:pt modelId="{DE79E35F-A6BD-4545-9BD1-47E94262E9A1}" type="sibTrans" cxnId="{B26B1B21-066C-49BF-AB4F-92840FEF3DE3}">
      <dgm:prSet/>
      <dgm:spPr/>
      <dgm:t>
        <a:bodyPr/>
        <a:lstStyle/>
        <a:p>
          <a:endParaRPr lang="ru-RU"/>
        </a:p>
      </dgm:t>
    </dgm:pt>
    <dgm:pt modelId="{914D2294-6D43-498E-9F7B-8563AA39FD90}" type="pres">
      <dgm:prSet presAssocID="{184E2E69-2087-41EE-9644-ACD04CB0B7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47E72-6043-420F-8CC2-CEB32AC48458}" type="pres">
      <dgm:prSet presAssocID="{8387094B-0821-40A7-9087-18DC9B0AF9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C7D1F-E35B-4D72-B81D-259936C9EA40}" type="pres">
      <dgm:prSet presAssocID="{7A713802-CDC0-4C7A-BFEC-B790BDE55FF3}" presName="sibTrans" presStyleCnt="0"/>
      <dgm:spPr/>
    </dgm:pt>
    <dgm:pt modelId="{542FD7B4-338F-470A-996A-D8E6DB27ABF1}" type="pres">
      <dgm:prSet presAssocID="{34B41CA4-CBD1-473D-80EF-A978927709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0748-622B-4D10-996E-BF150BFA12B4}" type="pres">
      <dgm:prSet presAssocID="{3D78D9C9-8147-4164-966B-7AAFCB4D4BA8}" presName="sibTrans" presStyleCnt="0"/>
      <dgm:spPr/>
    </dgm:pt>
    <dgm:pt modelId="{D9E13F5B-C638-470C-AE60-D5ECF8BB28B0}" type="pres">
      <dgm:prSet presAssocID="{D4D26846-B448-4201-95D3-6595007E69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D76AB-4177-4104-85F4-6D72FB045033}" type="presOf" srcId="{F6CB2418-E9D4-4CA9-ADF2-619BF649B63A}" destId="{542FD7B4-338F-470A-996A-D8E6DB27ABF1}" srcOrd="0" destOrd="3" presId="urn:microsoft.com/office/officeart/2005/8/layout/hList6"/>
    <dgm:cxn modelId="{22DE6612-94AD-47C6-93BE-1F4BFB05CE79}" srcId="{34B41CA4-CBD1-473D-80EF-A97892770987}" destId="{5556386C-FAA8-4FFC-8773-186436681780}" srcOrd="3" destOrd="0" parTransId="{AD5EB5FD-33B6-4C47-ABDC-6E1AE6ADE0EA}" sibTransId="{56EE8B55-8EF9-4FE4-A5BA-1B67AFEF2945}"/>
    <dgm:cxn modelId="{9C876E45-D04F-4110-B9AD-0D03E29C60A0}" srcId="{34B41CA4-CBD1-473D-80EF-A97892770987}" destId="{38C29F7A-2CBA-4A56-B507-F64FB2C51BF9}" srcOrd="0" destOrd="0" parTransId="{4BAAB713-6387-4956-9FC5-3BDC616550FC}" sibTransId="{28B6F34D-63AC-4B14-A140-BBCCCC3E9EEE}"/>
    <dgm:cxn modelId="{024B795A-03A9-45D9-BB69-13F697D249AA}" srcId="{8387094B-0821-40A7-9087-18DC9B0AF99B}" destId="{2B82A297-A790-433F-8253-9883C8515D3F}" srcOrd="5" destOrd="0" parTransId="{0ADB950C-04F0-40D2-86C5-01B862D1C7B5}" sibTransId="{8B3635C9-9AF6-4FCB-9A74-BED254621D77}"/>
    <dgm:cxn modelId="{7D243870-F03E-4A52-A12F-B34B5E356786}" type="presOf" srcId="{34B41CA4-CBD1-473D-80EF-A97892770987}" destId="{542FD7B4-338F-470A-996A-D8E6DB27ABF1}" srcOrd="0" destOrd="0" presId="urn:microsoft.com/office/officeart/2005/8/layout/hList6"/>
    <dgm:cxn modelId="{B8A6FBF0-5B48-4428-9B8F-7B7FC71576FF}" type="presOf" srcId="{EEA1FDFE-82E6-4756-BE11-272A3243CDF4}" destId="{6E747E72-6043-420F-8CC2-CEB32AC48458}" srcOrd="0" destOrd="7" presId="urn:microsoft.com/office/officeart/2005/8/layout/hList6"/>
    <dgm:cxn modelId="{686703D8-572C-4D71-8B46-579EF3E061BC}" srcId="{34B41CA4-CBD1-473D-80EF-A97892770987}" destId="{0EF301D7-0116-4EA1-8ACD-D0FC6E3F7578}" srcOrd="5" destOrd="0" parTransId="{942CE7E6-4C4A-4DB7-95BB-9CA414740D0E}" sibTransId="{E29D8984-9454-4382-839A-4C9997F994CB}"/>
    <dgm:cxn modelId="{3C62DB66-7011-437A-BC78-9F6D034F0912}" type="presOf" srcId="{184E2E69-2087-41EE-9644-ACD04CB0B7AE}" destId="{914D2294-6D43-498E-9F7B-8563AA39FD90}" srcOrd="0" destOrd="0" presId="urn:microsoft.com/office/officeart/2005/8/layout/hList6"/>
    <dgm:cxn modelId="{ADA47B78-E1E9-4901-8636-A0CAEDF225E0}" srcId="{8387094B-0821-40A7-9087-18DC9B0AF99B}" destId="{B8B378AD-38B6-46CF-A974-E8F611FB6A27}" srcOrd="0" destOrd="0" parTransId="{B93AA843-1EDD-4BE7-B2CD-BDE3687744AD}" sibTransId="{7DE2BD7B-3428-4DB0-8E3A-C2F99FF235A6}"/>
    <dgm:cxn modelId="{F5E32031-1154-457C-90A0-813A3C961A6E}" type="presOf" srcId="{5556386C-FAA8-4FFC-8773-186436681780}" destId="{542FD7B4-338F-470A-996A-D8E6DB27ABF1}" srcOrd="0" destOrd="4" presId="urn:microsoft.com/office/officeart/2005/8/layout/hList6"/>
    <dgm:cxn modelId="{2625C62C-F16A-4235-9F8E-DAF541F6B2F0}" type="presOf" srcId="{14011C8A-29BA-49C9-B645-E7CBEF68C059}" destId="{6E747E72-6043-420F-8CC2-CEB32AC48458}" srcOrd="0" destOrd="4" presId="urn:microsoft.com/office/officeart/2005/8/layout/hList6"/>
    <dgm:cxn modelId="{0B6991B7-BF74-4735-A799-001085FE3AEE}" type="presOf" srcId="{70D3DA62-05C0-4842-B91A-8C160FCB9AFD}" destId="{6E747E72-6043-420F-8CC2-CEB32AC48458}" srcOrd="0" destOrd="3" presId="urn:microsoft.com/office/officeart/2005/8/layout/hList6"/>
    <dgm:cxn modelId="{1B9EB122-4AD8-4523-B5EE-684FDA2FB2CA}" srcId="{184E2E69-2087-41EE-9644-ACD04CB0B7AE}" destId="{D4D26846-B448-4201-95D3-6595007E692E}" srcOrd="2" destOrd="0" parTransId="{01641001-9FE1-47C6-95A5-F9C075E218AB}" sibTransId="{B6923140-E95A-4E07-966B-45739BDC7EF9}"/>
    <dgm:cxn modelId="{30B9AAD2-C1DD-4571-A3FE-8D88C7E99E7C}" type="presOf" srcId="{0CAE1521-17B8-47D4-9F41-089F53192698}" destId="{D9E13F5B-C638-470C-AE60-D5ECF8BB28B0}" srcOrd="0" destOrd="1" presId="urn:microsoft.com/office/officeart/2005/8/layout/hList6"/>
    <dgm:cxn modelId="{FCF7D3D6-2B67-4030-A11D-64EB24687350}" srcId="{34B41CA4-CBD1-473D-80EF-A97892770987}" destId="{09443E86-DB93-48CF-988D-3152FCD80DCD}" srcOrd="1" destOrd="0" parTransId="{903A8A02-E82F-44B4-B3CF-B4E516F1A98B}" sibTransId="{705DF914-2631-4F99-961B-9B4313F19EBD}"/>
    <dgm:cxn modelId="{2F95EE36-A19A-46DF-851F-85113E55A91B}" type="presOf" srcId="{09443E86-DB93-48CF-988D-3152FCD80DCD}" destId="{542FD7B4-338F-470A-996A-D8E6DB27ABF1}" srcOrd="0" destOrd="2" presId="urn:microsoft.com/office/officeart/2005/8/layout/hList6"/>
    <dgm:cxn modelId="{4933E477-47FF-45C2-9F84-3F5535438A98}" srcId="{34B41CA4-CBD1-473D-80EF-A97892770987}" destId="{AE6BD96A-4C07-4991-A07C-BDC428EF7339}" srcOrd="4" destOrd="0" parTransId="{B7230C9F-1C34-4603-B45A-1EF0A11F1327}" sibTransId="{AE0DBB91-0BE5-4618-9BEA-9EF9C623807E}"/>
    <dgm:cxn modelId="{B26B1B21-066C-49BF-AB4F-92840FEF3DE3}" srcId="{D4D26846-B448-4201-95D3-6595007E692E}" destId="{A751C338-2CC5-4256-BB4E-703CDDB87C64}" srcOrd="1" destOrd="0" parTransId="{E988E19F-3D07-4B69-B3E2-0B477F28A6DC}" sibTransId="{DE79E35F-A6BD-4545-9BD1-47E94262E9A1}"/>
    <dgm:cxn modelId="{D9953916-B1C1-4C3F-BAFD-49A77EABA6C2}" srcId="{8387094B-0821-40A7-9087-18DC9B0AF99B}" destId="{C7427FE1-8889-40F2-BCBE-F1FB3E5EC0D0}" srcOrd="4" destOrd="0" parTransId="{44CEB534-84D5-4AAA-ADCB-9929BC2D5F50}" sibTransId="{534E3C71-ACC2-48DC-AF22-829572947835}"/>
    <dgm:cxn modelId="{6915EC54-8C60-4BB6-8A18-474253E15CFC}" type="presOf" srcId="{AE6BD96A-4C07-4991-A07C-BDC428EF7339}" destId="{542FD7B4-338F-470A-996A-D8E6DB27ABF1}" srcOrd="0" destOrd="5" presId="urn:microsoft.com/office/officeart/2005/8/layout/hList6"/>
    <dgm:cxn modelId="{B0D0A6C2-353B-405A-8886-B17281D3D8DA}" srcId="{8387094B-0821-40A7-9087-18DC9B0AF99B}" destId="{EEA1FDFE-82E6-4756-BE11-272A3243CDF4}" srcOrd="6" destOrd="0" parTransId="{BA6DA935-E8F2-4D36-AEA9-67243771235F}" sibTransId="{CE268E1E-D28D-4701-A5A4-50938ED4FB29}"/>
    <dgm:cxn modelId="{FC2D2C33-ED6F-4620-B417-73C906702E44}" srcId="{34B41CA4-CBD1-473D-80EF-A97892770987}" destId="{F6CB2418-E9D4-4CA9-ADF2-619BF649B63A}" srcOrd="2" destOrd="0" parTransId="{9DD6D47D-91DE-4E48-95A2-4D2939F1FCAE}" sibTransId="{B7E18E38-8C07-46EB-A80F-1AE6B9877327}"/>
    <dgm:cxn modelId="{6C6A53C4-67D0-4FBC-AA6C-2FA0C8ED7470}" srcId="{8387094B-0821-40A7-9087-18DC9B0AF99B}" destId="{70D3DA62-05C0-4842-B91A-8C160FCB9AFD}" srcOrd="2" destOrd="0" parTransId="{54FCF2ED-9C5E-4A66-89F3-1C296E596AC6}" sibTransId="{ACD669E4-F32B-4837-A823-B9AB946CD396}"/>
    <dgm:cxn modelId="{19F4469F-7BCA-49EB-8951-8D046C1A7184}" type="presOf" srcId="{C7427FE1-8889-40F2-BCBE-F1FB3E5EC0D0}" destId="{6E747E72-6043-420F-8CC2-CEB32AC48458}" srcOrd="0" destOrd="5" presId="urn:microsoft.com/office/officeart/2005/8/layout/hList6"/>
    <dgm:cxn modelId="{F925A04E-4CA2-410C-A4F9-55CE58B5706F}" type="presOf" srcId="{0EF301D7-0116-4EA1-8ACD-D0FC6E3F7578}" destId="{542FD7B4-338F-470A-996A-D8E6DB27ABF1}" srcOrd="0" destOrd="6" presId="urn:microsoft.com/office/officeart/2005/8/layout/hList6"/>
    <dgm:cxn modelId="{62E63F62-5C3E-42E4-A310-0DDD7C7B0975}" type="presOf" srcId="{38C29F7A-2CBA-4A56-B507-F64FB2C51BF9}" destId="{542FD7B4-338F-470A-996A-D8E6DB27ABF1}" srcOrd="0" destOrd="1" presId="urn:microsoft.com/office/officeart/2005/8/layout/hList6"/>
    <dgm:cxn modelId="{35383ED9-AE29-4657-A360-52704B730053}" srcId="{184E2E69-2087-41EE-9644-ACD04CB0B7AE}" destId="{8387094B-0821-40A7-9087-18DC9B0AF99B}" srcOrd="0" destOrd="0" parTransId="{37B0B59D-3759-44C4-A70C-CFDA592D9C65}" sibTransId="{7A713802-CDC0-4C7A-BFEC-B790BDE55FF3}"/>
    <dgm:cxn modelId="{9416B872-C650-4AA0-86BC-343879DF5318}" type="presOf" srcId="{36CBC6CF-4868-4019-B74B-9BB41F0F3F58}" destId="{6E747E72-6043-420F-8CC2-CEB32AC48458}" srcOrd="0" destOrd="2" presId="urn:microsoft.com/office/officeart/2005/8/layout/hList6"/>
    <dgm:cxn modelId="{5513457B-13DA-4318-B45B-58D806983A16}" srcId="{D4D26846-B448-4201-95D3-6595007E692E}" destId="{0CAE1521-17B8-47D4-9F41-089F53192698}" srcOrd="0" destOrd="0" parTransId="{5BD7C49B-5883-4E86-9525-85FF0AFB4897}" sibTransId="{3C2C35AC-AC23-4CDA-82C7-10D4DF032CCF}"/>
    <dgm:cxn modelId="{28886D98-4ABC-477A-A191-E6B46A82F9D5}" srcId="{8387094B-0821-40A7-9087-18DC9B0AF99B}" destId="{36CBC6CF-4868-4019-B74B-9BB41F0F3F58}" srcOrd="1" destOrd="0" parTransId="{61844784-654A-43D8-8D8A-10E6E9EE386B}" sibTransId="{53E62FC0-16E0-4E5A-85B0-90FB558B3AD5}"/>
    <dgm:cxn modelId="{BB0432BF-ACB5-4355-94F0-38BB566C0384}" type="presOf" srcId="{8387094B-0821-40A7-9087-18DC9B0AF99B}" destId="{6E747E72-6043-420F-8CC2-CEB32AC48458}" srcOrd="0" destOrd="0" presId="urn:microsoft.com/office/officeart/2005/8/layout/hList6"/>
    <dgm:cxn modelId="{02550C4B-74AF-499F-8947-9E3A3E8FBDE5}" type="presOf" srcId="{A751C338-2CC5-4256-BB4E-703CDDB87C64}" destId="{D9E13F5B-C638-470C-AE60-D5ECF8BB28B0}" srcOrd="0" destOrd="2" presId="urn:microsoft.com/office/officeart/2005/8/layout/hList6"/>
    <dgm:cxn modelId="{8F08BB10-3455-4DBB-B6F2-A5212E4BE9F9}" srcId="{8387094B-0821-40A7-9087-18DC9B0AF99B}" destId="{14011C8A-29BA-49C9-B645-E7CBEF68C059}" srcOrd="3" destOrd="0" parTransId="{A2DAE5CC-20A3-49C2-92C9-FB678B555D23}" sibTransId="{67577377-FB0A-4C33-B72A-5DA39204B9C6}"/>
    <dgm:cxn modelId="{A4455C5F-7935-4E1B-B98A-7793B4E85213}" type="presOf" srcId="{D4D26846-B448-4201-95D3-6595007E692E}" destId="{D9E13F5B-C638-470C-AE60-D5ECF8BB28B0}" srcOrd="0" destOrd="0" presId="urn:microsoft.com/office/officeart/2005/8/layout/hList6"/>
    <dgm:cxn modelId="{98E72AF1-BF82-4BA7-8C7E-1813D43E2B85}" srcId="{184E2E69-2087-41EE-9644-ACD04CB0B7AE}" destId="{34B41CA4-CBD1-473D-80EF-A97892770987}" srcOrd="1" destOrd="0" parTransId="{AEB08792-8298-4C9F-9BB8-9EFD7EBB790A}" sibTransId="{3D78D9C9-8147-4164-966B-7AAFCB4D4BA8}"/>
    <dgm:cxn modelId="{340B66E3-A0AB-45D6-8706-1FAFB2ADA523}" type="presOf" srcId="{B8B378AD-38B6-46CF-A974-E8F611FB6A27}" destId="{6E747E72-6043-420F-8CC2-CEB32AC48458}" srcOrd="0" destOrd="1" presId="urn:microsoft.com/office/officeart/2005/8/layout/hList6"/>
    <dgm:cxn modelId="{C479E099-7DCB-4B2F-83DD-85EB19AC12FA}" type="presOf" srcId="{2B82A297-A790-433F-8253-9883C8515D3F}" destId="{6E747E72-6043-420F-8CC2-CEB32AC48458}" srcOrd="0" destOrd="6" presId="urn:microsoft.com/office/officeart/2005/8/layout/hList6"/>
    <dgm:cxn modelId="{D82E2A70-B424-4CCF-B1E6-69BB35FA4BD5}" type="presParOf" srcId="{914D2294-6D43-498E-9F7B-8563AA39FD90}" destId="{6E747E72-6043-420F-8CC2-CEB32AC48458}" srcOrd="0" destOrd="0" presId="urn:microsoft.com/office/officeart/2005/8/layout/hList6"/>
    <dgm:cxn modelId="{E80C6F7B-4F72-4172-896A-34C3721DD1B9}" type="presParOf" srcId="{914D2294-6D43-498E-9F7B-8563AA39FD90}" destId="{C8AC7D1F-E35B-4D72-B81D-259936C9EA40}" srcOrd="1" destOrd="0" presId="urn:microsoft.com/office/officeart/2005/8/layout/hList6"/>
    <dgm:cxn modelId="{743F2B0E-600A-48B5-82A9-EACDB32B76F5}" type="presParOf" srcId="{914D2294-6D43-498E-9F7B-8563AA39FD90}" destId="{542FD7B4-338F-470A-996A-D8E6DB27ABF1}" srcOrd="2" destOrd="0" presId="urn:microsoft.com/office/officeart/2005/8/layout/hList6"/>
    <dgm:cxn modelId="{8804EF3C-1CB1-48F1-92F3-8A723637AF62}" type="presParOf" srcId="{914D2294-6D43-498E-9F7B-8563AA39FD90}" destId="{8B9B0748-622B-4D10-996E-BF150BFA12B4}" srcOrd="3" destOrd="0" presId="urn:microsoft.com/office/officeart/2005/8/layout/hList6"/>
    <dgm:cxn modelId="{B09EFE31-09FB-4DD0-9258-C87A595781FB}" type="presParOf" srcId="{914D2294-6D43-498E-9F7B-8563AA39FD90}" destId="{D9E13F5B-C638-470C-AE60-D5ECF8BB28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F96F71-C2C2-401B-8685-8C0CDA707A97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D32BE-927C-4606-B8CC-38CE74D0647E}">
      <dgm:prSet phldrT="[Текст]" custT="1"/>
      <dgm:spPr>
        <a:solidFill>
          <a:srgbClr val="FFFF99"/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Федерация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B223E-23F2-4F4F-852C-353205986CB2}" type="parTrans" cxnId="{DD9D11FA-A5D6-4FF9-A1F1-EFA9EE26C568}">
      <dgm:prSet/>
      <dgm:spPr/>
      <dgm:t>
        <a:bodyPr/>
        <a:lstStyle/>
        <a:p>
          <a:endParaRPr lang="ru-RU"/>
        </a:p>
      </dgm:t>
    </dgm:pt>
    <dgm:pt modelId="{BCF2B8B4-D1DA-48FA-8A06-D61D6BFACBE2}" type="sibTrans" cxnId="{DD9D11FA-A5D6-4FF9-A1F1-EFA9EE26C568}">
      <dgm:prSet/>
      <dgm:spPr/>
      <dgm:t>
        <a:bodyPr/>
        <a:lstStyle/>
        <a:p>
          <a:endParaRPr lang="ru-RU"/>
        </a:p>
      </dgm:t>
    </dgm:pt>
    <dgm:pt modelId="{E8797690-2D30-490F-9616-36E62A039330}">
      <dgm:prSet phldrT="[Текст]" custT="1"/>
      <dgm:spPr>
        <a:solidFill>
          <a:schemeClr val="accent3">
            <a:lumMod val="40000"/>
            <a:lumOff val="60000"/>
          </a:scheme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Приморский край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99FE1-18DC-4A96-A8E8-7B23F68150F6}" type="parTrans" cxnId="{88808489-941C-42A1-8DA5-2CA4B8A20BB4}">
      <dgm:prSet/>
      <dgm:spPr/>
      <dgm:t>
        <a:bodyPr/>
        <a:lstStyle/>
        <a:p>
          <a:endParaRPr lang="ru-RU"/>
        </a:p>
      </dgm:t>
    </dgm:pt>
    <dgm:pt modelId="{81A61097-FAE6-4281-9004-728EA3BC457E}" type="sibTrans" cxnId="{88808489-941C-42A1-8DA5-2CA4B8A20BB4}">
      <dgm:prSet/>
      <dgm:spPr/>
      <dgm:t>
        <a:bodyPr/>
        <a:lstStyle/>
        <a:p>
          <a:endParaRPr lang="ru-RU"/>
        </a:p>
      </dgm:t>
    </dgm:pt>
    <dgm:pt modelId="{FB097AB6-C6DF-4D9B-AE85-DDB577795D91}">
      <dgm:prSet phldrT="[Текст]" custT="1"/>
      <dgm:spPr>
        <a:solidFill>
          <a:schemeClr val="accent2">
            <a:lumMod val="20000"/>
            <a:lumOff val="80000"/>
          </a:scheme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Находкинский городской округ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8DD7D-6EA3-41CC-9BCE-CC6F0E824CF1}" type="parTrans" cxnId="{4A4FC671-61F1-45D1-B7C0-4FC053681C23}">
      <dgm:prSet/>
      <dgm:spPr/>
      <dgm:t>
        <a:bodyPr/>
        <a:lstStyle/>
        <a:p>
          <a:endParaRPr lang="ru-RU"/>
        </a:p>
      </dgm:t>
    </dgm:pt>
    <dgm:pt modelId="{7EA82B6B-EE01-4862-AC77-3450B8D3CA4B}" type="sibTrans" cxnId="{4A4FC671-61F1-45D1-B7C0-4FC053681C23}">
      <dgm:prSet/>
      <dgm:spPr/>
      <dgm:t>
        <a:bodyPr/>
        <a:lstStyle/>
        <a:p>
          <a:endParaRPr lang="ru-RU"/>
        </a:p>
      </dgm:t>
    </dgm:pt>
    <dgm:pt modelId="{B604F44D-27FE-4FAC-AB98-0CEBB0C0F62A}" type="pres">
      <dgm:prSet presAssocID="{5BF96F71-C2C2-401B-8685-8C0CDA707A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7E9CA-1E58-488D-920C-8F9C24E457F4}" type="pres">
      <dgm:prSet presAssocID="{FB097AB6-C6DF-4D9B-AE85-DDB577795D91}" presName="boxAndChildren" presStyleCnt="0"/>
      <dgm:spPr/>
    </dgm:pt>
    <dgm:pt modelId="{6A2620E2-AF10-41CB-A728-497ECAA63937}" type="pres">
      <dgm:prSet presAssocID="{FB097AB6-C6DF-4D9B-AE85-DDB577795D91}" presName="parentTextBox" presStyleLbl="node1" presStyleIdx="0" presStyleCnt="3" custScaleX="76234" custScaleY="21861"/>
      <dgm:spPr/>
      <dgm:t>
        <a:bodyPr/>
        <a:lstStyle/>
        <a:p>
          <a:endParaRPr lang="ru-RU"/>
        </a:p>
      </dgm:t>
    </dgm:pt>
    <dgm:pt modelId="{92DA614B-7096-4CFB-B61E-63380CF875D2}" type="pres">
      <dgm:prSet presAssocID="{81A61097-FAE6-4281-9004-728EA3BC457E}" presName="sp" presStyleCnt="0"/>
      <dgm:spPr/>
    </dgm:pt>
    <dgm:pt modelId="{F299EBE3-2E8D-4BFE-A99E-05CDD0084647}" type="pres">
      <dgm:prSet presAssocID="{E8797690-2D30-490F-9616-36E62A039330}" presName="arrowAndChildren" presStyleCnt="0"/>
      <dgm:spPr/>
    </dgm:pt>
    <dgm:pt modelId="{E9D19FAD-92A7-4E81-A46D-76FE7FEC1B01}" type="pres">
      <dgm:prSet presAssocID="{E8797690-2D30-490F-9616-36E62A039330}" presName="parentTextArrow" presStyleLbl="node1" presStyleIdx="1" presStyleCnt="3" custScaleX="78243" custScaleY="19612" custLinFactNeighborX="0" custLinFactNeighborY="-1572"/>
      <dgm:spPr/>
      <dgm:t>
        <a:bodyPr/>
        <a:lstStyle/>
        <a:p>
          <a:endParaRPr lang="ru-RU"/>
        </a:p>
      </dgm:t>
    </dgm:pt>
    <dgm:pt modelId="{A2B2FCA2-F0D0-4A18-AF63-04AA4A36EF41}" type="pres">
      <dgm:prSet presAssocID="{BCF2B8B4-D1DA-48FA-8A06-D61D6BFACBE2}" presName="sp" presStyleCnt="0"/>
      <dgm:spPr/>
    </dgm:pt>
    <dgm:pt modelId="{22C5B2C3-CB21-4510-B642-06A37BA2FCA2}" type="pres">
      <dgm:prSet presAssocID="{DB8D32BE-927C-4606-B8CC-38CE74D0647E}" presName="arrowAndChildren" presStyleCnt="0"/>
      <dgm:spPr/>
    </dgm:pt>
    <dgm:pt modelId="{56B2982F-D837-4A3E-BA63-937793C5B327}" type="pres">
      <dgm:prSet presAssocID="{DB8D32BE-927C-4606-B8CC-38CE74D0647E}" presName="parentTextArrow" presStyleLbl="node1" presStyleIdx="2" presStyleCnt="3" custScaleX="80195" custScaleY="18764" custLinFactNeighborX="976" custLinFactNeighborY="-3722"/>
      <dgm:spPr/>
      <dgm:t>
        <a:bodyPr/>
        <a:lstStyle/>
        <a:p>
          <a:endParaRPr lang="ru-RU"/>
        </a:p>
      </dgm:t>
    </dgm:pt>
  </dgm:ptLst>
  <dgm:cxnLst>
    <dgm:cxn modelId="{88808489-941C-42A1-8DA5-2CA4B8A20BB4}" srcId="{5BF96F71-C2C2-401B-8685-8C0CDA707A97}" destId="{E8797690-2D30-490F-9616-36E62A039330}" srcOrd="1" destOrd="0" parTransId="{0D399FE1-18DC-4A96-A8E8-7B23F68150F6}" sibTransId="{81A61097-FAE6-4281-9004-728EA3BC457E}"/>
    <dgm:cxn modelId="{35AF26B6-D563-4CF9-A996-A54B2867F6B8}" type="presOf" srcId="{5BF96F71-C2C2-401B-8685-8C0CDA707A97}" destId="{B604F44D-27FE-4FAC-AB98-0CEBB0C0F62A}" srcOrd="0" destOrd="0" presId="urn:microsoft.com/office/officeart/2005/8/layout/process4"/>
    <dgm:cxn modelId="{DD9D11FA-A5D6-4FF9-A1F1-EFA9EE26C568}" srcId="{5BF96F71-C2C2-401B-8685-8C0CDA707A97}" destId="{DB8D32BE-927C-4606-B8CC-38CE74D0647E}" srcOrd="0" destOrd="0" parTransId="{477B223E-23F2-4F4F-852C-353205986CB2}" sibTransId="{BCF2B8B4-D1DA-48FA-8A06-D61D6BFACBE2}"/>
    <dgm:cxn modelId="{F67FEA8A-C5D0-47AE-827B-0D56BB51C441}" type="presOf" srcId="{DB8D32BE-927C-4606-B8CC-38CE74D0647E}" destId="{56B2982F-D837-4A3E-BA63-937793C5B327}" srcOrd="0" destOrd="0" presId="urn:microsoft.com/office/officeart/2005/8/layout/process4"/>
    <dgm:cxn modelId="{54B434A4-2667-4145-86D8-1ECE15870EC2}" type="presOf" srcId="{E8797690-2D30-490F-9616-36E62A039330}" destId="{E9D19FAD-92A7-4E81-A46D-76FE7FEC1B01}" srcOrd="0" destOrd="0" presId="urn:microsoft.com/office/officeart/2005/8/layout/process4"/>
    <dgm:cxn modelId="{4A4FC671-61F1-45D1-B7C0-4FC053681C23}" srcId="{5BF96F71-C2C2-401B-8685-8C0CDA707A97}" destId="{FB097AB6-C6DF-4D9B-AE85-DDB577795D91}" srcOrd="2" destOrd="0" parTransId="{9958DD7D-6EA3-41CC-9BCE-CC6F0E824CF1}" sibTransId="{7EA82B6B-EE01-4862-AC77-3450B8D3CA4B}"/>
    <dgm:cxn modelId="{94A79429-8D32-4D2A-8A15-CA1754D1941A}" type="presOf" srcId="{FB097AB6-C6DF-4D9B-AE85-DDB577795D91}" destId="{6A2620E2-AF10-41CB-A728-497ECAA63937}" srcOrd="0" destOrd="0" presId="urn:microsoft.com/office/officeart/2005/8/layout/process4"/>
    <dgm:cxn modelId="{075AC343-DAB8-4D56-B96B-4D324186A3DE}" type="presParOf" srcId="{B604F44D-27FE-4FAC-AB98-0CEBB0C0F62A}" destId="{6177E9CA-1E58-488D-920C-8F9C24E457F4}" srcOrd="0" destOrd="0" presId="urn:microsoft.com/office/officeart/2005/8/layout/process4"/>
    <dgm:cxn modelId="{DA5CE6E4-422C-47C6-A399-725E85D35235}" type="presParOf" srcId="{6177E9CA-1E58-488D-920C-8F9C24E457F4}" destId="{6A2620E2-AF10-41CB-A728-497ECAA63937}" srcOrd="0" destOrd="0" presId="urn:microsoft.com/office/officeart/2005/8/layout/process4"/>
    <dgm:cxn modelId="{01E12790-1E18-4C2C-8376-EE1BF94739EF}" type="presParOf" srcId="{B604F44D-27FE-4FAC-AB98-0CEBB0C0F62A}" destId="{92DA614B-7096-4CFB-B61E-63380CF875D2}" srcOrd="1" destOrd="0" presId="urn:microsoft.com/office/officeart/2005/8/layout/process4"/>
    <dgm:cxn modelId="{D4D09716-C20A-4C48-9C93-05BCDE807604}" type="presParOf" srcId="{B604F44D-27FE-4FAC-AB98-0CEBB0C0F62A}" destId="{F299EBE3-2E8D-4BFE-A99E-05CDD0084647}" srcOrd="2" destOrd="0" presId="urn:microsoft.com/office/officeart/2005/8/layout/process4"/>
    <dgm:cxn modelId="{FE2E84DB-E63D-4C9B-92ED-750449C83053}" type="presParOf" srcId="{F299EBE3-2E8D-4BFE-A99E-05CDD0084647}" destId="{E9D19FAD-92A7-4E81-A46D-76FE7FEC1B01}" srcOrd="0" destOrd="0" presId="urn:microsoft.com/office/officeart/2005/8/layout/process4"/>
    <dgm:cxn modelId="{7946BEA7-CA70-4EB0-9BA4-5FD0283B1797}" type="presParOf" srcId="{B604F44D-27FE-4FAC-AB98-0CEBB0C0F62A}" destId="{A2B2FCA2-F0D0-4A18-AF63-04AA4A36EF41}" srcOrd="3" destOrd="0" presId="urn:microsoft.com/office/officeart/2005/8/layout/process4"/>
    <dgm:cxn modelId="{A0930960-FD11-4F56-889E-9F43C546A90F}" type="presParOf" srcId="{B604F44D-27FE-4FAC-AB98-0CEBB0C0F62A}" destId="{22C5B2C3-CB21-4510-B642-06A37BA2FCA2}" srcOrd="4" destOrd="0" presId="urn:microsoft.com/office/officeart/2005/8/layout/process4"/>
    <dgm:cxn modelId="{3671B52D-B49C-47D2-9693-B9E84C289A88}" type="presParOf" srcId="{22C5B2C3-CB21-4510-B642-06A37BA2FCA2}" destId="{56B2982F-D837-4A3E-BA63-937793C5B327}" srcOrd="0" destOrd="0" presId="urn:microsoft.com/office/officeart/2005/8/layout/process4"/>
  </dgm:cxnLst>
  <dgm:bg>
    <a:effectLst>
      <a:glow>
        <a:schemeClr val="bg1"/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1A168-57B3-4CED-84D8-453E2C6144C4}">
      <dsp:nvSpPr>
        <dsp:cNvPr id="0" name=""/>
        <dsp:cNvSpPr/>
      </dsp:nvSpPr>
      <dsp:spPr>
        <a:xfrm>
          <a:off x="0" y="0"/>
          <a:ext cx="9144000" cy="1491178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Находкинского городского округа</a:t>
          </a: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инвестиционной активности хозяйствующих субъектов и обеспечение стабильных налоговых условий для ведения предпринимательской деятельности;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 бюджетной, экономической и социальной эффективности налоговых расходов;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эффективности управления муниципальным имуществом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9796" y="0"/>
        <a:ext cx="7104203" cy="1491178"/>
      </dsp:txXfrm>
    </dsp:sp>
    <dsp:sp modelId="{8D10F745-3E37-4EB5-AEE1-8D16B4239C99}">
      <dsp:nvSpPr>
        <dsp:cNvPr id="0" name=""/>
        <dsp:cNvSpPr/>
      </dsp:nvSpPr>
      <dsp:spPr>
        <a:xfrm>
          <a:off x="467879" y="123325"/>
          <a:ext cx="1277252" cy="9190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5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0D25A-D00D-4095-905A-27304466D37F}">
      <dsp:nvSpPr>
        <dsp:cNvPr id="0" name=""/>
        <dsp:cNvSpPr/>
      </dsp:nvSpPr>
      <dsp:spPr>
        <a:xfrm>
          <a:off x="0" y="1581147"/>
          <a:ext cx="9144000" cy="316045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 Налоговой политики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*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совершенствования применения специальных налоговых режимов для развития малого и среднего предпринимательства;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выявления и пресечения схем минимизации налогов, совершенствования методов контроля легализации "теневой" заработной платы;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расширения налоговой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совершенствования методов налогового администрирования, повышения уровня ответственности главных администраторов доходов за выполнение плановых показателей поступления доходов в бюджет Находкинского городского округа;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совершенствования управления  муниципальной собственностью;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проведение оценки эффективности установленных на местном уровне налоговых расходов;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легализации объектов налогообложения.</a:t>
          </a:r>
        </a:p>
      </dsp:txBody>
      <dsp:txXfrm>
        <a:off x="2039796" y="1581147"/>
        <a:ext cx="7104203" cy="3160459"/>
      </dsp:txXfrm>
    </dsp:sp>
    <dsp:sp modelId="{3A129A7C-74CE-4055-95E8-605C8081F0A7}">
      <dsp:nvSpPr>
        <dsp:cNvPr id="0" name=""/>
        <dsp:cNvSpPr/>
      </dsp:nvSpPr>
      <dsp:spPr>
        <a:xfrm>
          <a:off x="486779" y="2835969"/>
          <a:ext cx="1277233" cy="8928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995FD-9C15-4184-B8CD-39BD7A78B940}">
      <dsp:nvSpPr>
        <dsp:cNvPr id="0" name=""/>
        <dsp:cNvSpPr/>
      </dsp:nvSpPr>
      <dsp:spPr>
        <a:xfrm>
          <a:off x="0" y="4896542"/>
          <a:ext cx="9144000" cy="16629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Бюджетной политики</a:t>
          </a: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соответствия налоговых расходов целям муниципальных программ;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востребованности плательщиками предоставленных льгот;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результативности налоговых расходов: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9796" y="4896542"/>
        <a:ext cx="7104203" cy="1662951"/>
      </dsp:txXfrm>
    </dsp:sp>
    <dsp:sp modelId="{FD58BF0B-E3B0-4634-A28A-E689B95613A4}">
      <dsp:nvSpPr>
        <dsp:cNvPr id="0" name=""/>
        <dsp:cNvSpPr/>
      </dsp:nvSpPr>
      <dsp:spPr>
        <a:xfrm>
          <a:off x="395861" y="5184510"/>
          <a:ext cx="1421251" cy="10108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3E116-AAB6-4F86-9854-ABF9C4C91BE7}">
      <dsp:nvSpPr>
        <dsp:cNvPr id="0" name=""/>
        <dsp:cNvSpPr/>
      </dsp:nvSpPr>
      <dsp:spPr>
        <a:xfrm>
          <a:off x="135285" y="395658"/>
          <a:ext cx="1392638" cy="2764800"/>
        </a:xfrm>
        <a:prstGeom prst="roundRect">
          <a:avLst>
            <a:gd name="adj" fmla="val 10000"/>
          </a:avLst>
        </a:prstGeom>
        <a:solidFill>
          <a:srgbClr val="F6FAD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55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позднее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октября)</a:t>
          </a:r>
          <a:endParaRPr lang="ru-RU" sz="155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285" y="395658"/>
        <a:ext cx="1392638" cy="371323"/>
      </dsp:txXfrm>
    </dsp:sp>
    <dsp:sp modelId="{4A4B0BE6-3A2D-4E9F-8EDA-1F895BCB9A69}">
      <dsp:nvSpPr>
        <dsp:cNvPr id="0" name=""/>
        <dsp:cNvSpPr/>
      </dsp:nvSpPr>
      <dsp:spPr>
        <a:xfrm>
          <a:off x="395531" y="1764208"/>
          <a:ext cx="1394151" cy="2407993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на 2021 год и плановый период 2023-2023 годы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364" y="1805041"/>
        <a:ext cx="1312485" cy="2326327"/>
      </dsp:txXfrm>
    </dsp:sp>
    <dsp:sp modelId="{AE65AC2E-9124-40EB-AA64-AB4C2C019394}">
      <dsp:nvSpPr>
        <dsp:cNvPr id="0" name=""/>
        <dsp:cNvSpPr/>
      </dsp:nvSpPr>
      <dsp:spPr>
        <a:xfrm rot="48808">
          <a:off x="1645057" y="479072"/>
          <a:ext cx="248373" cy="231121"/>
        </a:xfrm>
        <a:prstGeom prst="rightArrow">
          <a:avLst>
            <a:gd name="adj1" fmla="val 60000"/>
            <a:gd name="adj2" fmla="val 5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645060" y="524804"/>
        <a:ext cx="179037" cy="138673"/>
      </dsp:txXfrm>
    </dsp:sp>
    <dsp:sp modelId="{64783935-E9AF-4810-A0B8-727196A24DFB}">
      <dsp:nvSpPr>
        <dsp:cNvPr id="0" name=""/>
        <dsp:cNvSpPr/>
      </dsp:nvSpPr>
      <dsp:spPr>
        <a:xfrm>
          <a:off x="1996506" y="421878"/>
          <a:ext cx="1363433" cy="27648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ноября)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6506" y="421878"/>
        <a:ext cx="1363433" cy="371323"/>
      </dsp:txXfrm>
    </dsp:sp>
    <dsp:sp modelId="{EE69FC06-86A5-4956-A14D-BA59D8C3F9FF}">
      <dsp:nvSpPr>
        <dsp:cNvPr id="0" name=""/>
        <dsp:cNvSpPr/>
      </dsp:nvSpPr>
      <dsp:spPr>
        <a:xfrm>
          <a:off x="2272654" y="1805929"/>
          <a:ext cx="1292538" cy="230311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проекта бюджета на 2021 год и плановый период 2023-2023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0511" y="1843786"/>
        <a:ext cx="1216824" cy="2227401"/>
      </dsp:txXfrm>
    </dsp:sp>
    <dsp:sp modelId="{F9B1AE9B-D50A-4D4D-83A8-BC2DBFE17E54}">
      <dsp:nvSpPr>
        <dsp:cNvPr id="0" name=""/>
        <dsp:cNvSpPr/>
      </dsp:nvSpPr>
      <dsp:spPr>
        <a:xfrm rot="21550999">
          <a:off x="3468021" y="479087"/>
          <a:ext cx="229178" cy="231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468024" y="525801"/>
        <a:ext cx="160425" cy="138673"/>
      </dsp:txXfrm>
    </dsp:sp>
    <dsp:sp modelId="{3491BEF3-4D34-46EE-8C87-35662D661F4D}">
      <dsp:nvSpPr>
        <dsp:cNvPr id="0" name=""/>
        <dsp:cNvSpPr/>
      </dsp:nvSpPr>
      <dsp:spPr>
        <a:xfrm>
          <a:off x="3792309" y="396138"/>
          <a:ext cx="1383318" cy="27648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(январь-декабрь)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2309" y="396138"/>
        <a:ext cx="1383318" cy="371323"/>
      </dsp:txXfrm>
    </dsp:sp>
    <dsp:sp modelId="{4AC99747-FD26-4B6A-84CD-8DC88AA4DDE7}">
      <dsp:nvSpPr>
        <dsp:cNvPr id="0" name=""/>
        <dsp:cNvSpPr/>
      </dsp:nvSpPr>
      <dsp:spPr>
        <a:xfrm>
          <a:off x="4130115" y="1844424"/>
          <a:ext cx="1289085" cy="240607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shade val="50000"/>
              <a:hueOff val="214044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2021 году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871" y="1882180"/>
        <a:ext cx="1213573" cy="2330564"/>
      </dsp:txXfrm>
    </dsp:sp>
    <dsp:sp modelId="{7662FC58-C657-456C-BE21-D2B970409DE3}">
      <dsp:nvSpPr>
        <dsp:cNvPr id="0" name=""/>
        <dsp:cNvSpPr/>
      </dsp:nvSpPr>
      <dsp:spPr>
        <a:xfrm rot="11833">
          <a:off x="5294766" y="469464"/>
          <a:ext cx="252576" cy="231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294766" y="515569"/>
        <a:ext cx="183240" cy="138673"/>
      </dsp:txXfrm>
    </dsp:sp>
    <dsp:sp modelId="{59410D59-0E8B-44E6-B734-AB49ABBB73CD}">
      <dsp:nvSpPr>
        <dsp:cNvPr id="0" name=""/>
        <dsp:cNvSpPr/>
      </dsp:nvSpPr>
      <dsp:spPr>
        <a:xfrm>
          <a:off x="5652184" y="402358"/>
          <a:ext cx="1278029" cy="2764800"/>
        </a:xfrm>
        <a:prstGeom prst="roundRect">
          <a:avLst>
            <a:gd name="adj" fmla="val 10000"/>
          </a:avLst>
        </a:prstGeom>
        <a:solidFill>
          <a:srgbClr val="F6FAD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этап 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1 апреля текущего года)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2184" y="402358"/>
        <a:ext cx="1278029" cy="371323"/>
      </dsp:txXfrm>
    </dsp:sp>
    <dsp:sp modelId="{5D03E78B-651C-4256-86BD-97CFAA0E06D8}">
      <dsp:nvSpPr>
        <dsp:cNvPr id="0" name=""/>
        <dsp:cNvSpPr/>
      </dsp:nvSpPr>
      <dsp:spPr>
        <a:xfrm>
          <a:off x="5927965" y="1838498"/>
          <a:ext cx="1311782" cy="2381193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3">
              <a:shade val="50000"/>
              <a:hueOff val="214044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отчета об исполнении бюджета за 2020 год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6386" y="1876919"/>
        <a:ext cx="1234940" cy="2304351"/>
      </dsp:txXfrm>
    </dsp:sp>
    <dsp:sp modelId="{954E56CB-25D7-48D0-AE70-C12970ED1BB1}">
      <dsp:nvSpPr>
        <dsp:cNvPr id="0" name=""/>
        <dsp:cNvSpPr/>
      </dsp:nvSpPr>
      <dsp:spPr>
        <a:xfrm rot="21598757">
          <a:off x="7075755" y="472120"/>
          <a:ext cx="308547" cy="231121"/>
        </a:xfrm>
        <a:prstGeom prst="rightArrow">
          <a:avLst>
            <a:gd name="adj1" fmla="val 60000"/>
            <a:gd name="adj2" fmla="val 5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7075755" y="518357"/>
        <a:ext cx="239211" cy="138673"/>
      </dsp:txXfrm>
    </dsp:sp>
    <dsp:sp modelId="{D783EDF4-0ADA-4ED2-A7C0-615061F5CC10}">
      <dsp:nvSpPr>
        <dsp:cNvPr id="0" name=""/>
        <dsp:cNvSpPr/>
      </dsp:nvSpPr>
      <dsp:spPr>
        <a:xfrm>
          <a:off x="7512379" y="401667"/>
          <a:ext cx="1381350" cy="27648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этап </a:t>
          </a:r>
          <a:r>
            <a:rPr lang="ru-RU" sz="1600" b="1" i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(не позднее 1 мая текущего года)</a:t>
          </a:r>
          <a:endParaRPr lang="ru-RU" sz="1600" b="1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2379" y="401667"/>
        <a:ext cx="1381350" cy="371323"/>
      </dsp:txXfrm>
    </dsp:sp>
    <dsp:sp modelId="{F5355342-1343-4BA1-AE5B-9BF8D11F9028}">
      <dsp:nvSpPr>
        <dsp:cNvPr id="0" name=""/>
        <dsp:cNvSpPr/>
      </dsp:nvSpPr>
      <dsp:spPr>
        <a:xfrm>
          <a:off x="7731288" y="1795681"/>
          <a:ext cx="1317380" cy="232169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отчета об исполнении бюджета за 2020 год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9873" y="1834266"/>
        <a:ext cx="1240210" cy="2244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0.00402</cdr:x>
      <cdr:y>0</cdr:y>
    </cdr:from>
    <cdr:to>
      <cdr:x>0.99202</cdr:x>
      <cdr:y>0.08197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" y="0"/>
          <a:ext cx="8856984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налоговых доходов   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0.26866</cdr:x>
      <cdr:y>0.01747</cdr:y>
    </cdr:from>
    <cdr:to>
      <cdr:x>0.7612</cdr:x>
      <cdr:y>0.0714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16632"/>
          <a:ext cx="2376276" cy="3600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налогов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5DC0-3DDD-49D0-9FF7-4FF8ED5448E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CB00-F6C0-4D2A-80B6-BA26EA10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6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400" b="1" dirty="0" smtClean="0"/>
              <a:t>Блеклое фоновое изображение</a:t>
            </a:r>
            <a:endParaRPr lang="ru-RU" sz="1400" b="1" baseline="0" dirty="0" smtClean="0"/>
          </a:p>
          <a:p>
            <a:pPr rtl="0"/>
            <a:r>
              <a:rPr lang="ru-RU" sz="1400" b="0" dirty="0" smtClean="0"/>
              <a:t>(основное)</a:t>
            </a:r>
          </a:p>
          <a:p>
            <a:pPr rtl="0"/>
            <a:endParaRPr lang="ru-RU" sz="1200" b="1" baseline="0" dirty="0" smtClean="0"/>
          </a:p>
          <a:p>
            <a:pPr rtl="0"/>
            <a:endParaRPr lang="ru-RU" sz="1200" b="1" baseline="0" dirty="0" smtClean="0"/>
          </a:p>
          <a:p>
            <a:pPr rtl="0"/>
            <a:r>
              <a:rPr lang="ru-RU" sz="1200" b="0" dirty="0" smtClean="0"/>
              <a:t>Для воспроизведения фоновых эффектов на этом слайде выполните следующие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щелкните элемент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пункт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 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Щелкните слайд правой кнопкой мыши и выберите пункт </a:t>
            </a:r>
            <a:r>
              <a:rPr lang="ru-RU" sz="1200" b="1" dirty="0" smtClean="0"/>
              <a:t>Формат</a:t>
            </a:r>
            <a:r>
              <a:rPr lang="ru-RU" sz="1200" b="0" dirty="0" smtClean="0"/>
              <a:t> </a:t>
            </a:r>
            <a:r>
              <a:rPr lang="ru-RU" sz="1200" b="1" dirty="0" smtClean="0"/>
              <a:t>фона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Формат фона</a:t>
            </a:r>
            <a:r>
              <a:rPr lang="ru-RU" sz="1200" b="0" dirty="0" smtClean="0"/>
              <a:t> выберите пункт </a:t>
            </a:r>
            <a:r>
              <a:rPr lang="ru-RU" sz="1200" b="1" dirty="0" smtClean="0"/>
              <a:t>Заливка </a:t>
            </a:r>
            <a:r>
              <a:rPr lang="ru-RU" sz="1200" b="0" dirty="0" smtClean="0"/>
              <a:t>в области справа. В области </a:t>
            </a:r>
            <a:r>
              <a:rPr lang="ru-RU" sz="1200" b="1" dirty="0" smtClean="0"/>
              <a:t>Заливка</a:t>
            </a:r>
            <a:r>
              <a:rPr lang="ru-RU" sz="1200" b="0" dirty="0" smtClean="0"/>
              <a:t> установите флажок </a:t>
            </a:r>
            <a:r>
              <a:rPr lang="ru-RU" sz="1200" b="1" dirty="0" smtClean="0"/>
              <a:t>Рисунок или текстура</a:t>
            </a:r>
            <a:r>
              <a:rPr lang="ru-RU" sz="1200" b="0" dirty="0" smtClean="0"/>
              <a:t> и в разделе </a:t>
            </a:r>
            <a:r>
              <a:rPr lang="ru-RU" sz="1200" b="1" dirty="0" smtClean="0"/>
              <a:t>Добавить рисунок из источника</a:t>
            </a:r>
            <a:r>
              <a:rPr lang="ru-RU" sz="1200" b="0" dirty="0" smtClean="0"/>
              <a:t> нажмите кнопку </a:t>
            </a:r>
            <a:r>
              <a:rPr lang="ru-RU" sz="1200" b="1" dirty="0" smtClean="0"/>
              <a:t>Файл</a:t>
            </a:r>
            <a:r>
              <a:rPr lang="ru-RU" sz="1200" b="0" dirty="0" smtClean="0"/>
              <a:t>. 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Вставка рисунка</a:t>
            </a:r>
            <a:r>
              <a:rPr lang="ru-RU" sz="1200" b="0" dirty="0" smtClean="0"/>
              <a:t> выберите изображение и нажмите кнопку </a:t>
            </a:r>
            <a:r>
              <a:rPr lang="ru-RU" sz="1200" b="1" dirty="0" smtClean="0"/>
              <a:t>Вставить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Кроме того, в диалоговом окне </a:t>
            </a:r>
            <a:r>
              <a:rPr lang="ru-RU" sz="1200" b="1" dirty="0" smtClean="0"/>
              <a:t>Формат фона</a:t>
            </a:r>
            <a:r>
              <a:rPr lang="ru-RU" sz="1200" b="0" dirty="0" smtClean="0"/>
              <a:t> в поле </a:t>
            </a:r>
            <a:r>
              <a:rPr lang="ru-RU" sz="1200" b="1" dirty="0" smtClean="0"/>
              <a:t>Прозрачность</a:t>
            </a:r>
            <a:r>
              <a:rPr lang="ru-RU" sz="1200" b="0" dirty="0" smtClean="0"/>
              <a:t> области </a:t>
            </a:r>
            <a:r>
              <a:rPr lang="ru-RU" sz="1200" b="1" dirty="0" smtClean="0"/>
              <a:t>Заливка</a:t>
            </a:r>
            <a:r>
              <a:rPr lang="ru-RU" sz="1200" b="0" dirty="0" smtClean="0"/>
              <a:t> введите </a:t>
            </a:r>
            <a:r>
              <a:rPr lang="ru-RU" sz="1200" b="1" dirty="0" smtClean="0"/>
              <a:t>85 %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endParaRPr lang="ru-RU" sz="1200" b="0" baseline="0" dirty="0" smtClean="0"/>
          </a:p>
          <a:p>
            <a:pPr rtl="0"/>
            <a:endParaRPr lang="ru-RU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9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6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5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2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7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1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B355-D4F5-4320-B2D6-985F7ECBEEC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9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E%D0%B6%D0%BD%D0%BE-%D0%9C%D0%BE%D1%80%D1%81%D0%BA%D0%BE%D0%B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ru.wikipedia.org/wiki/%D0%9B%D0%B8%D0%B2%D0%B0%D0%B4%D0%B8%D1%8F_(%D0%9D%D0%B0%D1%85%D0%BE%D0%B4%D0%BA%D0%B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1%80%D0%B0%D0%BD%D0%B3%D0%B5%D0%BB%D1%8C_(%D0%9D%D0%B0%D1%85%D0%BE%D0%B4%D0%BA%D0%B0)" TargetMode="External"/><Relationship Id="rId11" Type="http://schemas.openxmlformats.org/officeDocument/2006/relationships/hyperlink" Target="https://ru.wikipedia.org/wiki/%D0%9F%D0%B0%D1%80%D1%82%D0%B8%D0%B7%D0%B0%D0%BD%D1%81%D0%BA%D0%B8%D0%B9_%D1%80%D0%B0%D0%B9%D0%BE%D0%BD_%D0%9F%D1%80%D0%B8%D0%BC%D0%BE%D1%80%D1%81%D0%BA%D0%BE%D0%B3%D0%BE_%D0%BA%D1%80%D0%B0%D1%8F" TargetMode="External"/><Relationship Id="rId5" Type="http://schemas.openxmlformats.org/officeDocument/2006/relationships/hyperlink" Target="https://ru.wikipedia.org/wiki/2004_%D0%B3%D0%BE%D0%B4" TargetMode="External"/><Relationship Id="rId10" Type="http://schemas.openxmlformats.org/officeDocument/2006/relationships/hyperlink" Target="https://ru.wikipedia.org/wiki/%D0%9C%D1%8B%D1%81_%D0%9F%D0%BE%D0%B2%D0%BE%D1%80%D0%BE%D1%82%D0%BD%D1%8B%D0%B9" TargetMode="External"/><Relationship Id="rId4" Type="http://schemas.microsoft.com/office/2007/relationships/hdphoto" Target="../media/hdphoto2.wdp"/><Relationship Id="rId9" Type="http://schemas.openxmlformats.org/officeDocument/2006/relationships/hyperlink" Target="https://ru.wikipedia.org/wiki/%D0%9A%D0%BE%D0%B7%D1%8C%D0%BC%D0%B8%D0%BD%D0%BE_(%D0%BF%D0%BE%D1%81%D1%91%D0%BB%D0%BE%D0%BA,_%D0%9F%D1%80%D0%B8%D0%BC%D0%BE%D1%80%D1%81%D0%BA%D0%B8%D0%B9_%D0%BA%D1%80%D0%B0%D0%B9)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ing.com/images/search?view=detailV2&amp;ccid=AG7UfSPm&amp;id=573D8FF0B498B77D559FD6DBBC0D380C47E2BD5E&amp;thid=OIP.AG7UfSPmwyyEJ2KNfMkloQHaEK&amp;mediaurl=https://res.cloudinary.com/people-matters/image/upload/w_624,h_351,c_scale,q_70/v1453182940/1453182939.jpg&amp;exph=351&amp;expw=624&amp;q=%d0%ba%d1%83%d0%bb%d1%8c%d1%82%d1%83%d1%80%d0%b0&amp;simid=608044957814620612&amp;selectedIndex=349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7.jpe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86814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15811" y="1700808"/>
            <a:ext cx="5472609" cy="36724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Находкинский городской округ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Думы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№ 729    от   25.22.2020г.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  бюджете на 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7519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Что такое «доходы бюджета»?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8809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денежные средства, за исключением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в соответствии с Бюджетным кодексом РФ источников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X:\Отдел организации бюджетного процесса\Общая отдела\ОТКРЫТЫЙ БЮДЖЕТ\! САЙТ\картинки\готовые\прочие расходы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313"/>
            <a:ext cx="1152128" cy="72008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5844064"/>
              </p:ext>
            </p:extLst>
          </p:nvPr>
        </p:nvGraphicFramePr>
        <p:xfrm>
          <a:off x="0" y="1589690"/>
          <a:ext cx="9144000" cy="526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81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071"/>
            <a:ext cx="703519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Находкинского городского округа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979068"/>
            <a:ext cx="90364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2021 года доходы бюджета снизятся, т.к. вступают в силу изменения налогового и бюджетного законодательства,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законе Приморского края «О краевом бюджете на 2020 год и плановый период 2021 и 2022 годов» снижен дополнительный норматив отчислений налога на доходы физических лиц для Находкинского городского округа на 3,45 процента и составит  8,2993 процентов;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утратит силу глава 26.3 части второй Налогового кодекса Российской федерации об уплате единого налога на вмененный доход для отдельных видов деятельности;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законом Приморского края от 02.04.2019 № 473-КЗ закреплен единый норматив отчислений в бюджет городского округа от налога, взимаемого в связи с применением упрощенной системы налогообложения, в краевой бюджет  в размере 2 процента, сумма дополнительных доходов составит 12 200 000,00 руб.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11541"/>
              </p:ext>
            </p:extLst>
          </p:nvPr>
        </p:nvGraphicFramePr>
        <p:xfrm>
          <a:off x="0" y="497977"/>
          <a:ext cx="9143999" cy="3517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9766"/>
                <a:gridCol w="1672452"/>
                <a:gridCol w="1673357"/>
                <a:gridCol w="1035067"/>
                <a:gridCol w="1673357"/>
              </a:tblGrid>
              <a:tr h="878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2020 года 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 на 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(снижение) 2021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2020 г.  (%)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(снижение)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2021 г. к 2020 г.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5=4/3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– 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4 324 185 196,11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3 820 221 812,70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-503 963 383,41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36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2 164 210 000,00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2 042 121 000,00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-122 089 000,00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из них: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1 820 312 000,00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1 691 028 000,00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-129 284 000,00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343 898 000,00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351 093 000,00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+7 195 000,00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2 159 975 196,11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1 778 100 812,70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-381 874 383,41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– 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4 552 410 548,26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3 974 137 260,80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-578 273 287,46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 ПРОФИЦИТ (+)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-228 225 352,15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-153 915 448,10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74 309 904,05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0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6632"/>
            <a:ext cx="669003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Находкинского городского округа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7645"/>
            <a:ext cx="9036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доходов бюджета Находкинского городского округа в общей сумме налоговых и неналоговых доходов оценивается в размере 82,8 процента и в абсолютной величине составляет 1 691 028 000,00 руб. Снижение налоговых доходов в сравнении с 2020 годом (с бюджетом в редакции решения Думы Находкинского городского округа от 27 августа 2020 года № 678-НПА «О внесении изменения в решение Думы Находкинского городского округа от 18 декабря 2019 года № 514-НПА «О бюджете Находкинского городского округа на 2020 год и плановый период 2021 - 2022 годов») планируется в сумме 129 284 000,00 руб.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234182"/>
              </p:ext>
            </p:extLst>
          </p:nvPr>
        </p:nvGraphicFramePr>
        <p:xfrm>
          <a:off x="0" y="2348880"/>
          <a:ext cx="91079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311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26063"/>
            <a:ext cx="692567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Находкинского городского округа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63079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неналоговых доходов, предусмотренных в проекте доходной части местного бюджета на 2021 год, оценивается в общей сумме 351 093 000,00 руб.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 прогнозируемых поступлений произведен согласно «Методике прогнозирования поступлений неналоговых доходов в бюджет Находкинского городского округа», утвержденной приказом финансового управления администрации Находкинского городского округа от 02.08.2016 № 116.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541828"/>
              </p:ext>
            </p:extLst>
          </p:nvPr>
        </p:nvGraphicFramePr>
        <p:xfrm>
          <a:off x="0" y="2777918"/>
          <a:ext cx="9144000" cy="408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2614" y="2417878"/>
            <a:ext cx="8998771" cy="360040"/>
          </a:xfrm>
          <a:prstGeom prst="rect">
            <a:avLst/>
          </a:prstGeom>
          <a:solidFill>
            <a:srgbClr val="FFFF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                         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5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6632"/>
            <a:ext cx="712879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1600" i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95356300"/>
              </p:ext>
            </p:extLst>
          </p:nvPr>
        </p:nvGraphicFramePr>
        <p:xfrm>
          <a:off x="395536" y="455186"/>
          <a:ext cx="3384376" cy="311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490425"/>
            <a:ext cx="361129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ДОТАЦИИ-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конкретных целей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5079" y="1484784"/>
            <a:ext cx="3611296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финансирование полномочий, переданных другому уровню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2506819"/>
            <a:ext cx="358950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условиях долевого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3563143"/>
            <a:ext cx="5976664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374376"/>
              </p:ext>
            </p:extLst>
          </p:nvPr>
        </p:nvGraphicFramePr>
        <p:xfrm>
          <a:off x="0" y="3879869"/>
          <a:ext cx="9144000" cy="286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023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85754"/>
              </p:ext>
            </p:extLst>
          </p:nvPr>
        </p:nvGraphicFramePr>
        <p:xfrm>
          <a:off x="107503" y="692695"/>
          <a:ext cx="4248473" cy="6064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316"/>
                <a:gridCol w="749730"/>
                <a:gridCol w="666427"/>
              </a:tblGrid>
              <a:tr h="216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3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норматива распределения установлен: 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Бюджетным Кодексом РФ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Законами Приморского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8,2993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0,46932% от 10%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норматив отчислений в бюджеты муниципальных районов и городских округов Приморского края от налога, взимаемого в связи с применением упрощенной системы налогообложения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взимаемый с применением патентной системы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имуществ, в части реализации материальных запасов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зем.участков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государственная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собственность на которые не разграничена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зем.участков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находящихся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собственности городских округов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природную среду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платных услуг и компенсации затрат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Штрафные санкции и возмещение ущерба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0" marR="4920" marT="49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974215"/>
              </p:ext>
            </p:extLst>
          </p:nvPr>
        </p:nvGraphicFramePr>
        <p:xfrm>
          <a:off x="4139952" y="620688"/>
          <a:ext cx="4824536" cy="605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75982"/>
            <a:ext cx="5089535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распределения доходов в местный бюджет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0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5544616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муниципального долга          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689432"/>
              </p:ext>
            </p:extLst>
          </p:nvPr>
        </p:nvGraphicFramePr>
        <p:xfrm>
          <a:off x="0" y="83671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96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6" y="536466"/>
            <a:ext cx="9036495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получения собственных доходов в бюджет Находкинского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в 2021 году не позволяет сохранить объем расходов местного бюджета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первоначального плана расходов на 2020 год.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Вместе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тем, в соответствии с общими подходами к формированию предельных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 на 2021 год и плановый период 2022-2023 годов,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бюджетных ассигнований должны обеспечивать безусловное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первоочередных обязательств бюджета Находкинского городского округа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труда, социальные налоги, расходы по содержанию муниципального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прочие текущие расходы).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при планировании расходов на оплату труда и социальным налогам на 2021 год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обеспечить: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заработную плату отдельных категорий работников образования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учреждений культуры, для обеспечения показателей средней заработной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установленных на 2021 год «дорожными картами»;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увеличение расходов на заработную плату тех категорий работников бюджетной сферы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чья заработная плата не должна быть меньше МРОТ, установленного на 2021 год.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Соответственно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того, как были определены первоочередные расходы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год, существенно снизилась возможность запланировать расходы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инвестиционного характера.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привлечения в 2021 году субсидий из бюджета Приморского края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местного значения, специалистами администрации Находкинского городского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направлены заявки в отраслевые министерства Правительства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 Одним из условий предоставления субсидий муниципальным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наличие в местных бюджетах назначений на заявленные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5% по расходам текущего характера и в размере 1%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характера. Под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бюджетом Приморского края 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Находкинского городского округа предусмотрено 40 432 729,92 рубля.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Доля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"программных" расходов бюджета Находкинского городского округа в 2021 году составляет 83,3 % от общего объема расходов бюджета.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106" y="129124"/>
            <a:ext cx="7666073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бюджета Находкинского городского округа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304" y="908720"/>
            <a:ext cx="183569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можно рассмотреть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разных сторон: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основных функций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видов расходов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государственных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 и непрограммных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194" y="132974"/>
            <a:ext cx="6735174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Находкинского городского округа в разрезе основных функций государственных органов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83108"/>
              </p:ext>
            </p:extLst>
          </p:nvPr>
        </p:nvGraphicFramePr>
        <p:xfrm>
          <a:off x="-2456" y="908719"/>
          <a:ext cx="7166744" cy="5753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984"/>
                <a:gridCol w="2016224"/>
                <a:gridCol w="1008112"/>
                <a:gridCol w="1008112"/>
                <a:gridCol w="936104"/>
                <a:gridCol w="936104"/>
                <a:gridCol w="936104"/>
              </a:tblGrid>
              <a:tr h="386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4377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052,77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858,29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5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6543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067,62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4377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087,86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2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984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070,98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46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059,84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836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057,55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714,07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5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3106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18 304,90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18 304,90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18 304,90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06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4 656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509,24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3 637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2 095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724,75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156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394902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Социальная ориентированность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976" y="1052736"/>
            <a:ext cx="28878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Находкинского городского округа на 2021 год остается социально-ориентированным. 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сферу  составляют 77,2 % от общего объема расходов.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078321"/>
              </p:ext>
            </p:extLst>
          </p:nvPr>
        </p:nvGraphicFramePr>
        <p:xfrm>
          <a:off x="2897932" y="692949"/>
          <a:ext cx="6228184" cy="601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608" y="2924944"/>
            <a:ext cx="5127622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 Находкинского городского округа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редставлена: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бщеборазовательными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учреждениями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ошкольными учреждениями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учреждениями дополнительного образования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учреждениями физической культуры и спорта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учреждениями культуры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прочими учреждениями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48" y="5216514"/>
            <a:ext cx="690721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предусмотрены с учетом предоставления субсидий и субвенций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редоставленными местному бюджету для  исполнения полномочий.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9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dchenko.FIN.000\Desktop\800px-Prim-Kray-Nakhodk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964488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Наименование муниципального образования город Находка - Находкинский городской округ.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Находкинский городской округ является муниципальным образованием, в пределах которого осуществляется местное самоуправление.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Находкинского городского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Территорию Находкинского городского округа составляют исторически сложившиеся земли города Находки, прилегающие к ним земли общего пользования, территории традиционного природопользования, рекреационные земли, земли для развития Находкинского городского округа независимо от форм собственности и целевого назначения, в том числе территории поселка Берегового, села Анна, села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Душкино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2004 года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посёлки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Врангель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Ливадия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Южно-Морской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Козьмино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маяк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Поворотный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являлись самостоятельными населёнными пунктами, подчиненными Находкинской администрации, но в ходе муниципальной реформы были упразднены и стали микрорайонами города Находки, увеличив её площадь почти в 3 раза. Таким образом, населённые пункты муниципального образования не представляют единой сплошной территории, некоторые приморские посёлки разделены с городом территорией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Партизанского района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Находкинского городского округа является составной частью территории Приморского края.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 округа составляет 36 040 га (360,4 км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Общая протяженность границы Находкинского городского округа составляет примерно 289,4 км, из которых 133,4 км - сухопутная часть и 156,0 - водная часть границы. Водная часть границы проходит по береговой линии Японского моря. Находкинский городской округ состоит из четырех участков. Каждый участок состоит из сухопутной части и водной части границы.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1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 Находкинского городского округа работает программа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жителей Находкинского городского округа» на 2015-2025гг.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семей, получивших и реализовавших свидетельство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социальной выплаты для приобретения (строительства) стандартного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2015-2023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03513"/>
              </p:ext>
            </p:extLst>
          </p:nvPr>
        </p:nvGraphicFramePr>
        <p:xfrm>
          <a:off x="17744" y="1426131"/>
          <a:ext cx="9126256" cy="2106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570"/>
                <a:gridCol w="792245"/>
                <a:gridCol w="667064"/>
                <a:gridCol w="849692"/>
                <a:gridCol w="849692"/>
                <a:gridCol w="728797"/>
                <a:gridCol w="850549"/>
                <a:gridCol w="850549"/>
                <a:gridCol w="850549"/>
                <a:gridCol w="850549"/>
              </a:tblGrid>
              <a:tr h="198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получения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Свидетельства о праве на получение социальной выплаты для приобретения (строительства) стандартного жилья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улучшивших жилищные условия за счет Свидетельства: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количество семей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 и более детьми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604374"/>
            <a:ext cx="864096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и внебюджетных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69255"/>
              </p:ext>
            </p:extLst>
          </p:nvPr>
        </p:nvGraphicFramePr>
        <p:xfrm>
          <a:off x="57594" y="3973706"/>
          <a:ext cx="9036498" cy="2965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161"/>
                <a:gridCol w="885480"/>
                <a:gridCol w="885480"/>
                <a:gridCol w="885480"/>
                <a:gridCol w="940565"/>
                <a:gridCol w="966080"/>
                <a:gridCol w="873963"/>
                <a:gridCol w="821329"/>
                <a:gridCol w="885480"/>
                <a:gridCol w="885480"/>
              </a:tblGrid>
              <a:tr h="41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 Фин.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2021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2022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2023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0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16 235,98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31 757,81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20 721,85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35 928,32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38 782,98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35 220,77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29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счет федерального бюджета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5 532,72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11 305,78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3 257,02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12 687,47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16 901,68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12 485,88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9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краевого бюджета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5 168,99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10 452,03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7 642,59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13 240,85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11 971,66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12 805,39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НГО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5 534,27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9 822,24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9 909,64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9 929,50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60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Находкинского городского округа работает  муниципальная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физической культуры, школьного спорта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Находкинском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округе"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2018-2025 годы.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26136"/>
              </p:ext>
            </p:extLst>
          </p:nvPr>
        </p:nvGraphicFramePr>
        <p:xfrm>
          <a:off x="107504" y="1556792"/>
          <a:ext cx="8568951" cy="3347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2995"/>
                <a:gridCol w="1347000"/>
                <a:gridCol w="664274"/>
                <a:gridCol w="691952"/>
                <a:gridCol w="673500"/>
                <a:gridCol w="728856"/>
                <a:gridCol w="765759"/>
                <a:gridCol w="765759"/>
                <a:gridCol w="728856"/>
              </a:tblGrid>
              <a:tr h="4016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муниципальной услуги (работы), показателей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2018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6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48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занятий физкультурно-спортивной направленности по месту проживания граждан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муниципальной услуги (работы)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bg1"/>
                    </a:solidFill>
                  </a:tcPr>
                </a:tc>
              </a:tr>
              <a:tr h="142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субсидии на выполнение муниципального задания на оказание муниципальной услуги (выполнения работы)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14 216,31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16 761,41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17 249,47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10 327,02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10 327,02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10 327,02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394" y="116632"/>
            <a:ext cx="8712968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Находкинского городского округа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государственных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направлений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(руб.)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23743"/>
              </p:ext>
            </p:extLst>
          </p:nvPr>
        </p:nvGraphicFramePr>
        <p:xfrm>
          <a:off x="0" y="915988"/>
          <a:ext cx="9143999" cy="6493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528"/>
                <a:gridCol w="3456384"/>
                <a:gridCol w="1080120"/>
                <a:gridCol w="1080120"/>
                <a:gridCol w="1080120"/>
                <a:gridCol w="1170269"/>
                <a:gridCol w="953458"/>
              </a:tblGrid>
              <a:tr h="1513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64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4176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"Информатизация администрации Находкинского городского округа" на 2018-2023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8 846 023,61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7 188 000,00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9 706 000,00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4055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культуры в Находкинском городском округе" на 2019 - 2023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365 398 507,84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399 082 877,04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355 205 000,00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355 205 000,00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302 205 000,00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"Поддержка социально ориентированных некоммерческих организаций Находкинского городского округа " на 2018-2020 годы и на период до 2025 года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1 145 231,62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6719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"Формирование доступной среды жизнедеятельности для инвалидов и других маломобильных групп населения Находкинского городского округа " на 2018-2020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1 547 794,00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76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образования в Находкинском городском округе" на 2020 - 2024 годы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2 156 380 130,93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2 281 907 895,96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2 347 783 967,25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2 062 964 691,00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804 265 000,00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6719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"Осуществление дорожной деятельности в отношении автомобильных дорог  местного значения Находкинского городского округа" на 2018-2023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262 963 430,34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385 872 294,26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210 837 420,00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199 414 420,00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207 551 420,00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"Обеспечение доступным жильем жителей Находкинского городского округа  на 2015-2017 годы и на период до 2025 года"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49 567 394,69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47 441 220,80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22 464 000,00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22 464 000,00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22 464 000,00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538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жилищно-коммунального хозяйства и создание комфортной городской среды на территории Находкинского городского округа " на 2018-2020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235 296 965,03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335 182 788,45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жилищно-коммунального хозяйства и создание комфортной городской среды на территории Находкинского городского округа " на 2021-2023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78 026 000,00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78 026 000,00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78 026 000,00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bg1"/>
                    </a:solidFill>
                  </a:tcPr>
                </a:tc>
              </a:tr>
              <a:tr h="4055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"Защита населения и территории Находкинского городского округа от чрезвычайных ситуаций на 2018-2020 годы 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55 007 756,13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53 379 798,00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6" marR="4616" marT="46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6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300463"/>
              </p:ext>
            </p:extLst>
          </p:nvPr>
        </p:nvGraphicFramePr>
        <p:xfrm>
          <a:off x="-1" y="0"/>
          <a:ext cx="9144002" cy="7224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300"/>
                <a:gridCol w="3368813"/>
                <a:gridCol w="1332441"/>
                <a:gridCol w="1005616"/>
                <a:gridCol w="1043327"/>
                <a:gridCol w="1106178"/>
                <a:gridCol w="1043327"/>
              </a:tblGrid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"Защита населения и территории Находкинского городского округа от чрезвычайных ситуаций на 2021-2023 годы 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50 343 630,00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50 343 630,00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50 343 630,00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физической культуры, школьного спорта и массового спорта в Находкинском городском округе" на 2018-2020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72 802 728,22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61 234 085,86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физической культуры, школьного спорта и массового спорта в Находкинском городском округе" на 2021-2025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102 195 009,60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102 195 009,60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102 195 009,60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туризма в Находкинском городском округе на 2018-2020 годы и на период до 2023 года"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668 300,00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малого и среднего предпринимательства на территории Находкинского городского округа" на 2018-2020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14 076 315,79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малого и среднего предпринимательства на территории Находкинского городского округа" на 2021-2023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  <a:tr h="734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"Комплексные меры по профилактике терроризма и экстремизма в Находкинском городском округе" на 2015-2019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2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муниципальной службы в администрации Находкинского городского округа на 2017-2019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2 341 242,43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  <a:tr h="8113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муниципальной службы в администрации Находкинского городского округа на 2020-2022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"Противодействие коррупции в администрации Находкинского городского округа на 2017-2019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135 700,00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16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707514"/>
              </p:ext>
            </p:extLst>
          </p:nvPr>
        </p:nvGraphicFramePr>
        <p:xfrm>
          <a:off x="0" y="0"/>
          <a:ext cx="9143999" cy="6902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902"/>
                <a:gridCol w="2939954"/>
                <a:gridCol w="1224136"/>
                <a:gridCol w="1152128"/>
                <a:gridCol w="1152128"/>
                <a:gridCol w="1152128"/>
                <a:gridCol w="1187623"/>
              </a:tblGrid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"Противодействие коррупции в  Находкинском городском округе на 2020-2022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муниципальными финансами Находкинского городского округа на 2017 - 2021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26 316 500,96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56 198 022,27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39 328 448,10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39 328 448,10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39 328 448,10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"Формирование современной городской среды Находкинского городского округа" на 2018-2024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176 600 248,87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148 522 854,62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7 236 800,00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7 236 800,00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7 236 800,00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"Переселение граждан из аварийного жилищного фонда Находкинского городского округа на 2018-2025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66 759 054,20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47 887 976,14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11 836 880,92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6 569 050,00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6 569 050,00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 имуществом Находкинского городского округа на 2020-2022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"Благоустройство территорий Находкинского городского округа на 2021-2024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64 733 720,00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64 733 720,00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64 733 720,00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  <a:tr h="760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"Укрепление общественного здоровья населения  Находкинского городского округа на 2021-2024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0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муниципальным программ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3 483 797 008,87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3 847 895 129,19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3 310 645 875,87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3 009 145 768,70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1 705 443 077,70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  <a:tr h="510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Непрограммные направления деятельности органов местного самоуправления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579 759 651,25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808 614 112,17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663 491 384,93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628 241 609,78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390 281 673,22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0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4 063 556 660,12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4 656 509 241,36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3 974 137 260,80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3 637 387 378,48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2 095 724 750,92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8" marR="6718" marT="671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0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755576" y="980728"/>
            <a:ext cx="2304256" cy="2088232"/>
          </a:xfrm>
          <a:prstGeom prst="flowChartMagneticDisk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563888" y="946510"/>
            <a:ext cx="2376264" cy="2088232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6552220" y="995114"/>
            <a:ext cx="2232248" cy="208823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5514"/>
            <a:ext cx="391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9674" y="1124744"/>
            <a:ext cx="122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3678" y="1124744"/>
            <a:ext cx="205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572" y="3393865"/>
            <a:ext cx="8928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дефицитном бюджете растет долг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снижаются остатки.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ПРОФИЦИТ.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долг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остатки.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Предъявляемое к органам, составляющим и утверждающим бюджет.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7294997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27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 title="Основные этапы бюджетного процесса Находкинского городского округа в 2021, 2023-2024 годах"/>
          <p:cNvGraphicFramePr/>
          <p:nvPr>
            <p:extLst>
              <p:ext uri="{D42A27DB-BD31-4B8C-83A1-F6EECF244321}">
                <p14:modId xmlns:p14="http://schemas.microsoft.com/office/powerpoint/2010/main" val="2328256698"/>
              </p:ext>
            </p:extLst>
          </p:nvPr>
        </p:nvGraphicFramePr>
        <p:xfrm>
          <a:off x="0" y="1196752"/>
          <a:ext cx="9144000" cy="566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958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бюджетного процесса Находкинского городского округа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2021, 2023-2024 годах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6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ы поиска изображений по запросу &quot;культура&quot;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7000"/>
                    </a14:imgEffect>
                    <a14:imgEffect>
                      <a14:saturation sat="52000"/>
                    </a14:imgEffect>
                    <a14:imgEffect>
                      <a14:brightnessContrast bright="46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4732"/>
            <a:ext cx="8232158" cy="177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383482"/>
            <a:ext cx="3051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один из инструментов вовлечения граждан в местное самоуправление и управление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механизм, позволяющий оперативно выявлять и решать наиболее острые (по мнению самих жителей) социальные проблемы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инициативного бюджетирования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граждан в общественной жизни муниципального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генерирование идей, учёт мнения граждан в решении проблем муниципального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Fedchenko.FIN.000\Desktop\vtm1maz5jea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5" b="4554"/>
          <a:stretch/>
        </p:blipFill>
        <p:spPr bwMode="auto">
          <a:xfrm>
            <a:off x="3563888" y="383482"/>
            <a:ext cx="5040560" cy="19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7134" y="2780928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развития института инициативного бюджетирования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2021-2023гг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Находкинском городском округе планируется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инициативного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процедуру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последующей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17678"/>
            <a:ext cx="8527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регионов проекты реализуются на основе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трех источников: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регионального бюджета, вклад муниципальных бюджетов, а также добровольные взносы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населения и бизнеса.</a:t>
            </a:r>
          </a:p>
          <a:p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11560" y="4395456"/>
            <a:ext cx="7704856" cy="416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63379"/>
            <a:ext cx="660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374935"/>
              </p:ext>
            </p:extLst>
          </p:nvPr>
        </p:nvGraphicFramePr>
        <p:xfrm>
          <a:off x="10185" y="506172"/>
          <a:ext cx="9144000" cy="256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640834"/>
              </p:ext>
            </p:extLst>
          </p:nvPr>
        </p:nvGraphicFramePr>
        <p:xfrm>
          <a:off x="0" y="3117851"/>
          <a:ext cx="9144000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827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63379"/>
            <a:ext cx="660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761241"/>
              </p:ext>
            </p:extLst>
          </p:nvPr>
        </p:nvGraphicFramePr>
        <p:xfrm>
          <a:off x="0" y="501933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39151"/>
              </p:ext>
            </p:extLst>
          </p:nvPr>
        </p:nvGraphicFramePr>
        <p:xfrm>
          <a:off x="0" y="3645024"/>
          <a:ext cx="9144000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006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penbudget.sakhminfin.ru/Content/newOB/images/BGimage/mezhbudget2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" r="64546"/>
          <a:stretch/>
        </p:blipFill>
        <p:spPr bwMode="auto">
          <a:xfrm>
            <a:off x="306832" y="908720"/>
            <a:ext cx="3230343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7560" y="239021"/>
            <a:ext cx="3109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0937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 состоит из бюджетов трех уровней: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и бюджеты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бюджеты субъектов Российской Федерации и бюджеты территориальных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местные бюджеты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(государственный) бюджет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фонда денежных средств, предназначенных для финансового обеспечения задач и функций, отнесенных к предметам ведения субъекта федерации.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муниципальных образований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фонда денежных средств, предназначенных для финансового обеспечения задач и функций, отнесенных к предметам ведения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922998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2911</Words>
  <Application>Microsoft Office PowerPoint</Application>
  <PresentationFormat>Экран (4:3)</PresentationFormat>
  <Paragraphs>720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Находкинский городской округ Бюджет для граждан  К проекту Решения Думы от   № 729    от   25.22.2020г. «О   бюджете на 2021 год и на плановый период 2022 и 2023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А. Федченко</dc:creator>
  <cp:lastModifiedBy>Евгения А. Федченко</cp:lastModifiedBy>
  <cp:revision>221</cp:revision>
  <cp:lastPrinted>2020-10-27T00:34:47Z</cp:lastPrinted>
  <dcterms:created xsi:type="dcterms:W3CDTF">2020-10-12T01:31:17Z</dcterms:created>
  <dcterms:modified xsi:type="dcterms:W3CDTF">2020-12-10T04:04:32Z</dcterms:modified>
</cp:coreProperties>
</file>