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2.xml" ContentType="application/vnd.openxmlformats-officedocument.presentationml.notesSlide+xml"/>
  <Override PartName="/ppt/charts/chart4.xml" ContentType="application/vnd.openxmlformats-officedocument.drawingml.chart+xml"/>
  <Override PartName="/ppt/drawings/drawing1.xml" ContentType="application/vnd.openxmlformats-officedocument.drawingml.chartshapes+xml"/>
  <Override PartName="/ppt/charts/chart5.xml" ContentType="application/vnd.openxmlformats-officedocument.drawingml.chart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notesSlides/notesSlide6.xml" ContentType="application/vnd.openxmlformats-officedocument.presentationml.notesSlide+xml"/>
  <Override PartName="/ppt/charts/chart15.xml" ContentType="application/vnd.openxmlformats-officedocument.drawingml.chart+xml"/>
  <Override PartName="/ppt/drawings/drawing2.xml" ContentType="application/vnd.openxmlformats-officedocument.drawingml.chartshapes+xml"/>
  <Override PartName="/ppt/charts/chart16.xml" ContentType="application/vnd.openxmlformats-officedocument.drawingml.chart+xml"/>
  <Override PartName="/ppt/drawings/drawing3.xml" ContentType="application/vnd.openxmlformats-officedocument.drawingml.chartshapes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drawings/drawing4.xml" ContentType="application/vnd.openxmlformats-officedocument.drawingml.chartshapes+xml"/>
  <Override PartName="/ppt/charts/chart23.xml" ContentType="application/vnd.openxmlformats-officedocument.drawingml.chart+xml"/>
  <Override PartName="/ppt/charts/chart24.xml" ContentType="application/vnd.openxmlformats-officedocument.drawingml.chart+xml"/>
  <Override PartName="/ppt/charts/chart25.xml" ContentType="application/vnd.openxmlformats-officedocument.drawingml.chart+xml"/>
  <Override PartName="/ppt/charts/chart26.xml" ContentType="application/vnd.openxmlformats-officedocument.drawingml.chart+xml"/>
  <Override PartName="/ppt/charts/chart27.xml" ContentType="application/vnd.openxmlformats-officedocument.drawingml.chart+xml"/>
  <Override PartName="/ppt/charts/chart28.xml" ContentType="application/vnd.openxmlformats-officedocument.drawingml.chart+xml"/>
  <Override PartName="/ppt/charts/chart29.xml" ContentType="application/vnd.openxmlformats-officedocument.drawingml.chart+xml"/>
  <Override PartName="/ppt/drawings/drawing5.xml" ContentType="application/vnd.openxmlformats-officedocument.drawingml.chartshapes+xml"/>
  <Override PartName="/ppt/charts/chart30.xml" ContentType="application/vnd.openxmlformats-officedocument.drawingml.chart+xml"/>
  <Override PartName="/ppt/charts/chart31.xml" ContentType="application/vnd.openxmlformats-officedocument.drawingml.chart+xml"/>
  <Override PartName="/ppt/charts/chart32.xml" ContentType="application/vnd.openxmlformats-officedocument.drawingml.chart+xml"/>
  <Override PartName="/ppt/charts/chart33.xml" ContentType="application/vnd.openxmlformats-officedocument.drawingml.chart+xml"/>
  <Override PartName="/ppt/charts/chart34.xml" ContentType="application/vnd.openxmlformats-officedocument.drawingml.chart+xml"/>
  <Override PartName="/ppt/drawings/drawing6.xml" ContentType="application/vnd.openxmlformats-officedocument.drawingml.chartshapes+xml"/>
  <Override PartName="/ppt/notesSlides/notesSlide7.xml" ContentType="application/vnd.openxmlformats-officedocument.presentationml.notesSlide+xml"/>
  <Override PartName="/ppt/charts/chart35.xml" ContentType="application/vnd.openxmlformats-officedocument.drawingml.chart+xml"/>
  <Override PartName="/ppt/charts/chart36.xml" ContentType="application/vnd.openxmlformats-officedocument.drawingml.chart+xml"/>
  <Override PartName="/ppt/drawings/drawing7.xml" ContentType="application/vnd.openxmlformats-officedocument.drawingml.chartshapes+xml"/>
  <Override PartName="/ppt/charts/chart37.xml" ContentType="application/vnd.openxmlformats-officedocument.drawingml.chart+xml"/>
  <Override PartName="/ppt/charts/chart38.xml" ContentType="application/vnd.openxmlformats-officedocument.drawingml.chart+xml"/>
  <Override PartName="/ppt/drawings/drawing8.xml" ContentType="application/vnd.openxmlformats-officedocument.drawingml.chartshapes+xml"/>
  <Override PartName="/ppt/charts/chart39.xml" ContentType="application/vnd.openxmlformats-officedocument.drawingml.chart+xml"/>
  <Override PartName="/ppt/charts/chart40.xml" ContentType="application/vnd.openxmlformats-officedocument.drawingml.chart+xml"/>
  <Override PartName="/ppt/charts/chart41.xml" ContentType="application/vnd.openxmlformats-officedocument.drawingml.chart+xml"/>
  <Override PartName="/ppt/drawings/drawing9.xml" ContentType="application/vnd.openxmlformats-officedocument.drawingml.chartshapes+xml"/>
  <Override PartName="/ppt/charts/chart42.xml" ContentType="application/vnd.openxmlformats-officedocument.drawingml.chart+xml"/>
  <Override PartName="/ppt/charts/chart43.xml" ContentType="application/vnd.openxmlformats-officedocument.drawingml.chart+xml"/>
  <Override PartName="/ppt/charts/chart4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2"/>
  </p:notesMasterIdLst>
  <p:sldIdLst>
    <p:sldId id="256" r:id="rId2"/>
    <p:sldId id="308" r:id="rId3"/>
    <p:sldId id="298" r:id="rId4"/>
    <p:sldId id="299" r:id="rId5"/>
    <p:sldId id="301" r:id="rId6"/>
    <p:sldId id="259" r:id="rId7"/>
    <p:sldId id="260" r:id="rId8"/>
    <p:sldId id="261" r:id="rId9"/>
    <p:sldId id="263" r:id="rId10"/>
    <p:sldId id="264" r:id="rId11"/>
    <p:sldId id="309" r:id="rId12"/>
    <p:sldId id="265" r:id="rId13"/>
    <p:sldId id="268" r:id="rId14"/>
    <p:sldId id="269" r:id="rId15"/>
    <p:sldId id="270" r:id="rId16"/>
    <p:sldId id="266" r:id="rId17"/>
    <p:sldId id="302" r:id="rId18"/>
    <p:sldId id="276" r:id="rId19"/>
    <p:sldId id="272" r:id="rId20"/>
    <p:sldId id="274" r:id="rId21"/>
    <p:sldId id="273" r:id="rId22"/>
    <p:sldId id="277" r:id="rId23"/>
    <p:sldId id="283" r:id="rId24"/>
    <p:sldId id="278" r:id="rId25"/>
    <p:sldId id="282" r:id="rId26"/>
    <p:sldId id="279" r:id="rId27"/>
    <p:sldId id="284" r:id="rId28"/>
    <p:sldId id="281" r:id="rId29"/>
    <p:sldId id="285" r:id="rId30"/>
    <p:sldId id="286" r:id="rId31"/>
    <p:sldId id="287" r:id="rId32"/>
    <p:sldId id="295" r:id="rId33"/>
    <p:sldId id="292" r:id="rId34"/>
    <p:sldId id="288" r:id="rId35"/>
    <p:sldId id="289" r:id="rId36"/>
    <p:sldId id="290" r:id="rId37"/>
    <p:sldId id="296" r:id="rId38"/>
    <p:sldId id="303" r:id="rId39"/>
    <p:sldId id="305" r:id="rId40"/>
    <p:sldId id="271" r:id="rId4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CF4A2"/>
    <a:srgbClr val="FFFF99"/>
    <a:srgbClr val="AAE0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451" autoAdjust="0"/>
  </p:normalViewPr>
  <p:slideViewPr>
    <p:cSldViewPr>
      <p:cViewPr varScale="1">
        <p:scale>
          <a:sx n="110" d="100"/>
          <a:sy n="110" d="100"/>
        </p:scale>
        <p:origin x="-164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&#1046;&#1077;&#1085;&#1103;\&#1041;&#1102;&#1076;&#1078;&#1077;&#1090;%20&#1076;&#1083;&#1103;%20&#1075;&#1088;&#1072;&#1078;&#1076;&#1072;&#1085;\2021%20&#1075;&#1086;&#1076;%20&#1087;&#1088;&#1086;&#1077;&#1082;&#1090;\&#1058;&#1072;&#1073;&#1083;&#1080;&#1094;&#1099;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&#1046;&#1077;&#1085;&#1103;\&#1041;&#1102;&#1076;&#1078;&#1077;&#1090;%20&#1076;&#1083;&#1103;%20&#1075;&#1088;&#1072;&#1078;&#1076;&#1072;&#1085;\2021%20&#1075;&#1086;&#1076;%20&#1087;&#1088;&#1086;&#1077;&#1082;&#1090;\&#1058;&#1072;&#1073;&#1083;&#1080;&#1094;&#1099;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&#1046;&#1077;&#1085;&#1103;\&#1041;&#1102;&#1076;&#1078;&#1077;&#1090;%20&#1076;&#1083;&#1103;%20&#1075;&#1088;&#1072;&#1078;&#1076;&#1072;&#1085;\2021%20&#1075;&#1086;&#1076;%20&#1087;&#1088;&#1086;&#1077;&#1082;&#1090;\&#1058;&#1072;&#1073;&#1083;&#1080;&#1094;&#1099;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&#1046;&#1077;&#1085;&#1103;\&#1041;&#1102;&#1076;&#1078;&#1077;&#1090;%20&#1076;&#1083;&#1103;%20&#1075;&#1088;&#1072;&#1078;&#1076;&#1072;&#1085;\2021%20&#1075;&#1086;&#1076;%20&#1087;&#1088;&#1086;&#1077;&#1082;&#1090;\&#1058;&#1072;&#1073;&#1083;&#1080;&#1094;&#1099;.xlsx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&#1046;&#1077;&#1085;&#1103;\&#1041;&#1102;&#1076;&#1078;&#1077;&#1090;%20&#1076;&#1083;&#1103;%20&#1075;&#1088;&#1072;&#1078;&#1076;&#1072;&#1085;\2021%20&#1075;&#1086;&#1076;%20&#1087;&#1088;&#1086;&#1077;&#1082;&#1090;\&#1058;&#1072;&#1073;&#1083;&#1080;&#1094;&#1099;.xlsx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&#1046;&#1077;&#1085;&#1103;\&#1041;&#1102;&#1076;&#1078;&#1077;&#1090;%20&#1076;&#1083;&#1103;%20&#1075;&#1088;&#1072;&#1078;&#1076;&#1072;&#1085;\2021%20&#1075;&#1086;&#1076;%20&#1087;&#1088;&#1086;&#1077;&#1082;&#1090;\&#1058;&#1072;&#1073;&#1083;&#1080;&#1094;&#1099;.xlsx" TargetMode="External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C:\&#1046;&#1077;&#1085;&#1103;\&#1041;&#1102;&#1076;&#1078;&#1077;&#1090;%20&#1076;&#1083;&#1103;%20&#1075;&#1088;&#1072;&#1078;&#1076;&#1072;&#1085;\2021%20&#1075;&#1086;&#1076;%20&#1087;&#1088;&#1086;&#1077;&#1082;&#1090;\&#1058;&#1072;&#1073;&#1083;&#1080;&#1094;&#1099;.xlsx" TargetMode="External"/></Relationships>
</file>

<file path=ppt/charts/_rels/chart1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file:///C:\&#1046;&#1077;&#1085;&#1103;\&#1041;&#1102;&#1076;&#1078;&#1077;&#1090;%20&#1076;&#1083;&#1103;%20&#1075;&#1088;&#1072;&#1078;&#1076;&#1072;&#1085;\2021%20&#1075;&#1086;&#1076;%20&#1087;&#1088;&#1086;&#1077;&#1082;&#1090;\&#1058;&#1072;&#1073;&#1083;&#1080;&#1094;&#1099;.xlsx" TargetMode="External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&#1046;&#1077;&#1085;&#1103;\&#1041;&#1102;&#1076;&#1078;&#1077;&#1090;%20&#1076;&#1083;&#1103;%20&#1075;&#1088;&#1072;&#1078;&#1076;&#1072;&#1085;\2021%20&#1075;&#1086;&#1076;%20&#1087;&#1088;&#1086;&#1077;&#1082;&#1090;\&#1058;&#1072;&#1073;&#1083;&#1080;&#1094;&#1099;.xlsx" TargetMode="External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&#1046;&#1077;&#1085;&#1103;\&#1041;&#1102;&#1076;&#1078;&#1077;&#1090;%20&#1076;&#1083;&#1103;%20&#1075;&#1088;&#1072;&#1078;&#1076;&#1072;&#1085;\2021%20&#1075;&#1086;&#1076;%20&#1087;&#1088;&#1086;&#1077;&#1082;&#1090;\&#1058;&#1072;&#1073;&#1083;&#1080;&#1094;&#1099;.xlsx" TargetMode="External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&#1046;&#1077;&#1085;&#1103;\&#1041;&#1102;&#1076;&#1078;&#1077;&#1090;%20&#1076;&#1083;&#1103;%20&#1075;&#1088;&#1072;&#1078;&#1076;&#1072;&#1085;\2021%20&#1075;&#1086;&#1076;%20&#1087;&#1088;&#1086;&#1077;&#1082;&#1090;\&#1058;&#1072;&#1073;&#1083;&#1080;&#1094;&#1099;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&#1046;&#1077;&#1085;&#1103;\&#1041;&#1102;&#1076;&#1078;&#1077;&#1090;%20&#1076;&#1083;&#1103;%20&#1075;&#1088;&#1072;&#1078;&#1076;&#1072;&#1085;\2021%20&#1075;&#1086;&#1076;%20&#1087;&#1088;&#1086;&#1077;&#1082;&#1090;\&#1058;&#1072;&#1073;&#1083;&#1080;&#1094;&#1099;.xlsx" TargetMode="External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&#1046;&#1077;&#1085;&#1103;\&#1041;&#1102;&#1076;&#1078;&#1077;&#1090;%20&#1076;&#1083;&#1103;%20&#1075;&#1088;&#1072;&#1078;&#1076;&#1072;&#1085;\2021%20&#1075;&#1086;&#1076;%20&#1087;&#1088;&#1086;&#1077;&#1082;&#1090;\&#1058;&#1072;&#1073;&#1083;&#1080;&#1094;&#1099;.xlsx" TargetMode="External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&#1046;&#1077;&#1085;&#1103;\&#1041;&#1102;&#1076;&#1078;&#1077;&#1090;%20&#1076;&#1083;&#1103;%20&#1075;&#1088;&#1072;&#1078;&#1076;&#1072;&#1085;\2021%20&#1075;&#1086;&#1076;%20&#1087;&#1088;&#1086;&#1077;&#1082;&#1090;\&#1058;&#1072;&#1073;&#1083;&#1080;&#1094;&#1099;.xlsx" TargetMode="External"/></Relationships>
</file>

<file path=ppt/charts/_rels/chart2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oleObject" Target="file:///C:\&#1046;&#1077;&#1085;&#1103;\&#1041;&#1102;&#1076;&#1078;&#1077;&#1090;%20&#1076;&#1083;&#1103;%20&#1075;&#1088;&#1072;&#1078;&#1076;&#1072;&#1085;\2021%20&#1075;&#1086;&#1076;%20&#1087;&#1088;&#1086;&#1077;&#1082;&#1090;\&#1058;&#1072;&#1073;&#1083;&#1080;&#1094;&#1099;.xlsx" TargetMode="External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&#1046;&#1077;&#1085;&#1103;\&#1041;&#1102;&#1076;&#1078;&#1077;&#1090;%20&#1076;&#1083;&#1103;%20&#1075;&#1088;&#1072;&#1078;&#1076;&#1072;&#1085;\2021%20&#1075;&#1086;&#1076;%20&#1087;&#1088;&#1086;&#1077;&#1082;&#1090;\&#1058;&#1072;&#1073;&#1083;&#1080;&#1094;&#1099;.xlsx" TargetMode="External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&#1046;&#1077;&#1085;&#1103;\&#1041;&#1102;&#1076;&#1078;&#1077;&#1090;%20&#1076;&#1083;&#1103;%20&#1075;&#1088;&#1072;&#1078;&#1076;&#1072;&#1085;\2021%20&#1075;&#1086;&#1076;%20&#1087;&#1088;&#1086;&#1077;&#1082;&#1090;\&#1058;&#1072;&#1073;&#1083;&#1080;&#1094;&#1099;.xlsx" TargetMode="External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&#1046;&#1077;&#1085;&#1103;\&#1041;&#1102;&#1076;&#1078;&#1077;&#1090;%20&#1076;&#1083;&#1103;%20&#1075;&#1088;&#1072;&#1078;&#1076;&#1072;&#1085;\2021%20&#1075;&#1086;&#1076;%20&#1087;&#1088;&#1086;&#1077;&#1082;&#1090;\&#1058;&#1072;&#1073;&#1083;&#1080;&#1094;&#1099;.xlsx" TargetMode="External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&#1046;&#1077;&#1085;&#1103;\&#1041;&#1102;&#1076;&#1078;&#1077;&#1090;%20&#1076;&#1083;&#1103;%20&#1075;&#1088;&#1072;&#1078;&#1076;&#1072;&#1085;\2021%20&#1075;&#1086;&#1076;%20&#1087;&#1088;&#1086;&#1077;&#1082;&#1090;\&#1058;&#1072;&#1073;&#1083;&#1080;&#1094;&#1099;.xlsx" TargetMode="External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&#1046;&#1077;&#1085;&#1103;\&#1041;&#1102;&#1076;&#1078;&#1077;&#1090;%20&#1076;&#1083;&#1103;%20&#1075;&#1088;&#1072;&#1078;&#1076;&#1072;&#1085;\2021%20&#1075;&#1086;&#1076;%20&#1087;&#1088;&#1086;&#1077;&#1082;&#1090;\&#1058;&#1072;&#1073;&#1083;&#1080;&#1094;&#1099;.xlsx" TargetMode="External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&#1046;&#1077;&#1085;&#1103;\&#1041;&#1102;&#1076;&#1078;&#1077;&#1090;%20&#1076;&#1083;&#1103;%20&#1075;&#1088;&#1072;&#1078;&#1076;&#1072;&#1085;\2021%20&#1075;&#1086;&#1076;%20&#1087;&#1088;&#1086;&#1077;&#1082;&#1090;\&#1058;&#1072;&#1073;&#1083;&#1080;&#1094;&#1099;.xlsx" TargetMode="External"/></Relationships>
</file>

<file path=ppt/charts/_rels/chart2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oleObject" Target="file:///C:\&#1046;&#1077;&#1085;&#1103;\&#1041;&#1102;&#1076;&#1078;&#1077;&#1090;%20&#1076;&#1083;&#1103;%20&#1075;&#1088;&#1072;&#1078;&#1076;&#1072;&#1085;\2021%20&#1075;&#1086;&#1076;%20&#1087;&#1088;&#1086;&#1077;&#1082;&#1090;\&#1058;&#1072;&#1073;&#1083;&#1080;&#1094;&#1099;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&#1046;&#1077;&#1085;&#1103;\&#1041;&#1102;&#1076;&#1078;&#1077;&#1090;%20&#1076;&#1083;&#1103;%20&#1075;&#1088;&#1072;&#1078;&#1076;&#1072;&#1085;\2021%20&#1075;&#1086;&#1076;%20&#1087;&#1088;&#1086;&#1077;&#1082;&#1090;\&#1058;&#1072;&#1073;&#1083;&#1080;&#1094;&#1099;.xlsx" TargetMode="External"/></Relationships>
</file>

<file path=ppt/charts/_rels/chart3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&#1046;&#1077;&#1085;&#1103;\&#1041;&#1102;&#1076;&#1078;&#1077;&#1090;%20&#1076;&#1083;&#1103;%20&#1075;&#1088;&#1072;&#1078;&#1076;&#1072;&#1085;\2021%20&#1075;&#1086;&#1076;%20&#1087;&#1088;&#1086;&#1077;&#1082;&#1090;\&#1058;&#1072;&#1073;&#1083;&#1080;&#1094;&#1099;.xlsx" TargetMode="External"/></Relationships>
</file>

<file path=ppt/charts/_rels/chart3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&#1046;&#1077;&#1085;&#1103;\&#1041;&#1102;&#1076;&#1078;&#1077;&#1090;%20&#1076;&#1083;&#1103;%20&#1075;&#1088;&#1072;&#1078;&#1076;&#1072;&#1085;\2021%20&#1075;&#1086;&#1076;%20&#1087;&#1088;&#1086;&#1077;&#1082;&#1090;\&#1058;&#1072;&#1073;&#1083;&#1080;&#1094;&#1099;.xlsx" TargetMode="External"/></Relationships>
</file>

<file path=ppt/charts/_rels/chart3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&#1046;&#1077;&#1085;&#1103;\&#1041;&#1102;&#1076;&#1078;&#1077;&#1090;%20&#1076;&#1083;&#1103;%20&#1075;&#1088;&#1072;&#1078;&#1076;&#1072;&#1085;\2021%20&#1075;&#1086;&#1076;%20&#1087;&#1088;&#1086;&#1077;&#1082;&#1090;\&#1058;&#1072;&#1073;&#1083;&#1080;&#1094;&#1099;.xlsx" TargetMode="External"/></Relationships>
</file>

<file path=ppt/charts/_rels/chart3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&#1046;&#1077;&#1085;&#1103;\&#1041;&#1102;&#1076;&#1078;&#1077;&#1090;%20&#1076;&#1083;&#1103;%20&#1075;&#1088;&#1072;&#1078;&#1076;&#1072;&#1085;\2021%20&#1075;&#1086;&#1076;%20&#1087;&#1088;&#1086;&#1077;&#1082;&#1090;\&#1058;&#1072;&#1073;&#1083;&#1080;&#1094;&#1099;.xlsx" TargetMode="External"/></Relationships>
</file>

<file path=ppt/charts/_rels/chart3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oleObject" Target="file:///C:\&#1046;&#1077;&#1085;&#1103;\&#1041;&#1102;&#1076;&#1078;&#1077;&#1090;%20&#1076;&#1083;&#1103;%20&#1075;&#1088;&#1072;&#1078;&#1076;&#1072;&#1085;\2021%20&#1075;&#1086;&#1076;%20&#1087;&#1088;&#1086;&#1077;&#1082;&#1090;\&#1058;&#1072;&#1073;&#1083;&#1080;&#1094;&#1099;.xlsx" TargetMode="External"/></Relationships>
</file>

<file path=ppt/charts/_rels/chart3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&#1046;&#1077;&#1085;&#1103;\&#1041;&#1102;&#1076;&#1078;&#1077;&#1090;%20&#1076;&#1083;&#1103;%20&#1075;&#1088;&#1072;&#1078;&#1076;&#1072;&#1085;\2021%20&#1075;&#1086;&#1076;%20&#1087;&#1088;&#1086;&#1077;&#1082;&#1090;\&#1058;&#1072;&#1073;&#1083;&#1080;&#1094;&#1099;.xlsx" TargetMode="External"/></Relationships>
</file>

<file path=ppt/charts/_rels/chart3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oleObject" Target="file:///C:\&#1046;&#1077;&#1085;&#1103;\&#1041;&#1102;&#1076;&#1078;&#1077;&#1090;%20&#1076;&#1083;&#1103;%20&#1075;&#1088;&#1072;&#1078;&#1076;&#1072;&#1085;\2021%20&#1075;&#1086;&#1076;%20&#1087;&#1088;&#1086;&#1077;&#1082;&#1090;\&#1058;&#1072;&#1073;&#1083;&#1080;&#1094;&#1099;.xlsx" TargetMode="External"/></Relationships>
</file>

<file path=ppt/charts/_rels/chart3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&#1046;&#1077;&#1085;&#1103;\&#1041;&#1102;&#1076;&#1078;&#1077;&#1090;%20&#1076;&#1083;&#1103;%20&#1075;&#1088;&#1072;&#1078;&#1076;&#1072;&#1085;\2021%20&#1075;&#1086;&#1076;%20&#1087;&#1088;&#1086;&#1077;&#1082;&#1090;\&#1058;&#1072;&#1073;&#1083;&#1080;&#1094;&#1099;.xlsx" TargetMode="External"/></Relationships>
</file>

<file path=ppt/charts/_rels/chart3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8.xml"/><Relationship Id="rId1" Type="http://schemas.openxmlformats.org/officeDocument/2006/relationships/oleObject" Target="file:///C:\&#1046;&#1077;&#1085;&#1103;\&#1041;&#1102;&#1076;&#1078;&#1077;&#1090;%20&#1076;&#1083;&#1103;%20&#1075;&#1088;&#1072;&#1078;&#1076;&#1072;&#1085;\2021%20&#1075;&#1086;&#1076;%20&#1087;&#1088;&#1086;&#1077;&#1082;&#1090;\&#1058;&#1072;&#1073;&#1083;&#1080;&#1094;&#1099;.xlsx" TargetMode="External"/></Relationships>
</file>

<file path=ppt/charts/_rels/chart3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&#1046;&#1077;&#1085;&#1103;\&#1041;&#1102;&#1076;&#1078;&#1077;&#1090;%20&#1076;&#1083;&#1103;%20&#1075;&#1088;&#1072;&#1078;&#1076;&#1072;&#1085;\2021%20&#1075;&#1086;&#1076;%20&#1087;&#1088;&#1086;&#1077;&#1082;&#1090;\&#1058;&#1072;&#1073;&#1083;&#1080;&#1094;&#1099;.xlsx" TargetMode="Externa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Fedchenko.FIN.000\Desktop\10.xlsx" TargetMode="External"/></Relationships>
</file>

<file path=ppt/charts/_rels/chart4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&#1046;&#1077;&#1085;&#1103;\&#1041;&#1102;&#1076;&#1078;&#1077;&#1090;%20&#1076;&#1083;&#1103;%20&#1075;&#1088;&#1072;&#1078;&#1076;&#1072;&#1085;\2021%20&#1075;&#1086;&#1076;%20&#1087;&#1088;&#1086;&#1077;&#1082;&#1090;\&#1058;&#1072;&#1073;&#1083;&#1080;&#1094;&#1099;.xlsx" TargetMode="External"/></Relationships>
</file>

<file path=ppt/charts/_rels/chart4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9.xml"/><Relationship Id="rId1" Type="http://schemas.openxmlformats.org/officeDocument/2006/relationships/oleObject" Target="file:///C:\&#1046;&#1077;&#1085;&#1103;\&#1041;&#1102;&#1076;&#1078;&#1077;&#1090;%20&#1076;&#1083;&#1103;%20&#1075;&#1088;&#1072;&#1078;&#1076;&#1072;&#1085;\2021%20&#1075;&#1086;&#1076;%20&#1087;&#1088;&#1086;&#1077;&#1082;&#1090;\&#1058;&#1072;&#1073;&#1083;&#1080;&#1094;&#1099;.xlsx" TargetMode="External"/></Relationships>
</file>

<file path=ppt/charts/_rels/chart4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&#1046;&#1077;&#1085;&#1103;\&#1041;&#1102;&#1076;&#1078;&#1077;&#1090;%20&#1076;&#1083;&#1103;%20&#1075;&#1088;&#1072;&#1078;&#1076;&#1072;&#1085;\2021%20&#1075;&#1086;&#1076;%20&#1087;&#1088;&#1086;&#1077;&#1082;&#1090;\&#1058;&#1072;&#1073;&#1083;&#1080;&#1094;&#1099;.xlsx" TargetMode="External"/></Relationships>
</file>

<file path=ppt/charts/_rels/chart4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&#1046;&#1077;&#1085;&#1103;\&#1041;&#1102;&#1076;&#1078;&#1077;&#1090;%20&#1076;&#1083;&#1103;%20&#1075;&#1088;&#1072;&#1078;&#1076;&#1072;&#1085;\2021%20&#1075;&#1086;&#1076;%20&#1087;&#1088;&#1086;&#1077;&#1082;&#1090;\&#1058;&#1072;&#1073;&#1083;&#1080;&#1094;&#1099;.xlsx" TargetMode="External"/></Relationships>
</file>

<file path=ppt/charts/_rels/chart4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&#1046;&#1077;&#1085;&#1103;\&#1041;&#1102;&#1076;&#1078;&#1077;&#1090;%20&#1076;&#1083;&#1103;%20&#1075;&#1088;&#1072;&#1078;&#1076;&#1072;&#1085;\2021%20&#1075;&#1086;&#1076;%20&#1087;&#1088;&#1086;&#1077;&#1082;&#1090;\&#1058;&#1072;&#1073;&#1083;&#1080;&#1094;&#1099;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&#1046;&#1077;&#1085;&#1103;\&#1041;&#1102;&#1076;&#1078;&#1077;&#1090;%20&#1076;&#1083;&#1103;%20&#1075;&#1088;&#1072;&#1078;&#1076;&#1072;&#1085;\2021%20&#1075;&#1086;&#1076;%20&#1087;&#1088;&#1086;&#1077;&#1082;&#1090;\&#1058;&#1072;&#1073;&#1083;&#1080;&#1094;&#1099;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&#1046;&#1077;&#1085;&#1103;\&#1041;&#1102;&#1076;&#1078;&#1077;&#1090;%20&#1076;&#1083;&#1103;%20&#1075;&#1088;&#1072;&#1078;&#1076;&#1072;&#1085;\2021%20&#1075;&#1086;&#1076;%20&#1087;&#1088;&#1086;&#1077;&#1082;&#1090;\&#1058;&#1072;&#1073;&#1083;&#1080;&#1094;&#1099;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&#1046;&#1077;&#1085;&#1103;\&#1041;&#1102;&#1076;&#1078;&#1077;&#1090;%20&#1076;&#1083;&#1103;%20&#1075;&#1088;&#1072;&#1078;&#1076;&#1072;&#1085;\2021%20&#1075;&#1086;&#1076;%20&#1087;&#1088;&#1086;&#1077;&#1082;&#1090;\&#1058;&#1072;&#1073;&#1083;&#1080;&#1094;&#1099;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&#1046;&#1077;&#1085;&#1103;\&#1041;&#1102;&#1076;&#1078;&#1077;&#1090;%20&#1076;&#1083;&#1103;%20&#1075;&#1088;&#1072;&#1078;&#1076;&#1072;&#1085;\2021%20&#1075;&#1086;&#1076;%20&#1087;&#1088;&#1086;&#1077;&#1082;&#1090;\&#1058;&#1072;&#1073;&#1083;&#1080;&#1094;&#1099;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&#1046;&#1077;&#1085;&#1103;\&#1041;&#1102;&#1076;&#1078;&#1077;&#1090;%20&#1076;&#1083;&#1103;%20&#1075;&#1088;&#1072;&#1078;&#1076;&#1072;&#1085;\2021%20&#1075;&#1086;&#1076;%20&#1087;&#1088;&#1086;&#1077;&#1082;&#1090;\&#1058;&#1072;&#1073;&#1083;&#1080;&#1094;&#1099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0"/>
      <c:rotY val="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4.2694781880604056E-2"/>
          <c:y val="5.1400554097404488E-2"/>
          <c:w val="0.95241788852729103"/>
          <c:h val="0.70934820647419072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население!$B$5:$C$5</c:f>
              <c:strCache>
                <c:ptCount val="1"/>
                <c:pt idx="0">
                  <c:v>Население</c:v>
                </c:pt>
              </c:strCache>
            </c:strRef>
          </c:tx>
          <c:invertIfNegative val="0"/>
          <c:cat>
            <c:multiLvlStrRef>
              <c:f>население!$D$1:$M$4</c:f>
              <c:multiLvlStrCache>
                <c:ptCount val="7"/>
                <c:lvl>
                  <c:pt idx="0">
                    <c:v>2017г.</c:v>
                  </c:pt>
                  <c:pt idx="1">
                    <c:v>2018г.</c:v>
                  </c:pt>
                  <c:pt idx="2">
                    <c:v>2019г.</c:v>
                  </c:pt>
                  <c:pt idx="3">
                    <c:v>2020г.</c:v>
                  </c:pt>
                  <c:pt idx="4">
                    <c:v>2021г.</c:v>
                  </c:pt>
                  <c:pt idx="5">
                    <c:v>2022г.</c:v>
                  </c:pt>
                  <c:pt idx="6">
                    <c:v>2023г.</c:v>
                  </c:pt>
                </c:lvl>
                <c:lvl>
                  <c:pt idx="0">
                    <c:v>отчет</c:v>
                  </c:pt>
                  <c:pt idx="4">
                    <c:v>прогноз</c:v>
                  </c:pt>
                </c:lvl>
              </c:multiLvlStrCache>
            </c:multiLvlStrRef>
          </c:cat>
          <c:val>
            <c:numRef>
              <c:f>население!$D$5:$M$5</c:f>
              <c:numCache>
                <c:formatCode>General</c:formatCode>
                <c:ptCount val="7"/>
              </c:numCache>
            </c:numRef>
          </c:val>
        </c:ser>
        <c:ser>
          <c:idx val="1"/>
          <c:order val="1"/>
          <c:tx>
            <c:strRef>
              <c:f>население!$B$6:$C$6</c:f>
              <c:strCache>
                <c:ptCount val="1"/>
                <c:pt idx="0">
                  <c:v>Численность населения (в среднегодовом исчислении) тыс.чел.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invertIfNegative val="0"/>
          <c:dLbls>
            <c:dLbl>
              <c:idx val="0"/>
              <c:layout>
                <c:manualLayout>
                  <c:x val="4.4839650584963253E-3"/>
                  <c:y val="0.1372077817151489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0462585136491426E-2"/>
                  <c:y val="0.1372077817151489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4.48396505849638E-3"/>
                  <c:y val="0.1312422259884033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2.9893100389975502E-3"/>
                  <c:y val="0.1133455588081665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5.9786200779951004E-3"/>
                  <c:y val="0.1133455588081665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1.4946550194987751E-3"/>
                  <c:y val="8.35177801744384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1.4946550194988846E-3"/>
                  <c:y val="9.54488916279297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chemeClr val="bg2"/>
              </a:solidFill>
            </c:spPr>
            <c:txPr>
              <a:bodyPr/>
              <a:lstStyle/>
              <a:p>
                <a:pPr>
                  <a:defRPr sz="11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multiLvlStrRef>
              <c:f>население!$D$1:$M$4</c:f>
              <c:multiLvlStrCache>
                <c:ptCount val="7"/>
                <c:lvl>
                  <c:pt idx="0">
                    <c:v>2017г.</c:v>
                  </c:pt>
                  <c:pt idx="1">
                    <c:v>2018г.</c:v>
                  </c:pt>
                  <c:pt idx="2">
                    <c:v>2019г.</c:v>
                  </c:pt>
                  <c:pt idx="3">
                    <c:v>2020г.</c:v>
                  </c:pt>
                  <c:pt idx="4">
                    <c:v>2021г.</c:v>
                  </c:pt>
                  <c:pt idx="5">
                    <c:v>2022г.</c:v>
                  </c:pt>
                  <c:pt idx="6">
                    <c:v>2023г.</c:v>
                  </c:pt>
                </c:lvl>
                <c:lvl>
                  <c:pt idx="0">
                    <c:v>отчет</c:v>
                  </c:pt>
                  <c:pt idx="4">
                    <c:v>прогноз</c:v>
                  </c:pt>
                </c:lvl>
              </c:multiLvlStrCache>
            </c:multiLvlStrRef>
          </c:cat>
          <c:val>
            <c:numRef>
              <c:f>население!$D$6:$M$6</c:f>
              <c:numCache>
                <c:formatCode>0.00</c:formatCode>
                <c:ptCount val="7"/>
                <c:pt idx="0">
                  <c:v>151.22999999999999</c:v>
                </c:pt>
                <c:pt idx="1">
                  <c:v>149.22</c:v>
                </c:pt>
                <c:pt idx="2">
                  <c:v>147.12</c:v>
                </c:pt>
                <c:pt idx="3">
                  <c:v>146.30000000000001</c:v>
                </c:pt>
                <c:pt idx="4">
                  <c:v>144.22999999999999</c:v>
                </c:pt>
                <c:pt idx="5">
                  <c:v>142.86000000000001</c:v>
                </c:pt>
                <c:pt idx="6">
                  <c:v>141.5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gapDepth val="53"/>
        <c:shape val="cylinder"/>
        <c:axId val="113089920"/>
        <c:axId val="113222784"/>
        <c:axId val="106174656"/>
      </c:bar3DChart>
      <c:catAx>
        <c:axId val="11308992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13222784"/>
        <c:crosses val="autoZero"/>
        <c:auto val="1"/>
        <c:lblAlgn val="ctr"/>
        <c:lblOffset val="100"/>
        <c:noMultiLvlLbl val="0"/>
      </c:catAx>
      <c:valAx>
        <c:axId val="11322278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13089920"/>
        <c:crosses val="autoZero"/>
        <c:crossBetween val="between"/>
      </c:valAx>
      <c:serAx>
        <c:axId val="106174656"/>
        <c:scaling>
          <c:orientation val="minMax"/>
        </c:scaling>
        <c:delete val="1"/>
        <c:axPos val="b"/>
        <c:majorTickMark val="out"/>
        <c:minorTickMark val="none"/>
        <c:tickLblPos val="nextTo"/>
        <c:crossAx val="113222784"/>
        <c:crosses val="autoZero"/>
      </c:serAx>
    </c:plotArea>
    <c:plotVisOnly val="1"/>
    <c:dispBlanksAs val="gap"/>
    <c:showDLblsOverMax val="0"/>
  </c:chart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percentStacked"/>
        <c:varyColors val="0"/>
        <c:ser>
          <c:idx val="0"/>
          <c:order val="0"/>
          <c:tx>
            <c:strRef>
              <c:f>'Неналоговые доходы'!$B$1</c:f>
              <c:strCache>
                <c:ptCount val="1"/>
                <c:pt idx="0">
                  <c:v>Исполнение за 2019 год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invertIfNegative val="0"/>
          <c:dLbls>
            <c:spPr>
              <a:solidFill>
                <a:schemeClr val="accent1">
                  <a:lumMod val="20000"/>
                  <a:lumOff val="80000"/>
                </a:schemeClr>
              </a:solidFill>
            </c:spPr>
            <c:txPr>
              <a:bodyPr/>
              <a:lstStyle/>
              <a:p>
                <a:pPr>
                  <a:defRPr sz="9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'Неналоговые доходы'!$A$2:$A$7</c:f>
              <c:strCache>
                <c:ptCount val="6"/>
                <c:pt idx="0">
                  <c:v>Доходы от использования имущества, находящегося  в государственной и муниципальной собственности</c:v>
                </c:pt>
                <c:pt idx="1">
                  <c:v>Платежи при пользовании природными ресурсами</c:v>
                </c:pt>
                <c:pt idx="2">
                  <c:v>Доходы от оказания платных услуг(работ)  и компенсации затрат государства</c:v>
                </c:pt>
                <c:pt idx="3">
                  <c:v>Доходы от продажи материальных и нематериальных активов</c:v>
                </c:pt>
                <c:pt idx="4">
                  <c:v>Штрафные санкции, возмещение ущерба</c:v>
                </c:pt>
                <c:pt idx="5">
                  <c:v>Прочие  неналоговые  доходы</c:v>
                </c:pt>
              </c:strCache>
            </c:strRef>
          </c:cat>
          <c:val>
            <c:numRef>
              <c:f>'Неналоговые доходы'!$B$2:$B$7</c:f>
              <c:numCache>
                <c:formatCode>#,##0.00</c:formatCode>
                <c:ptCount val="6"/>
                <c:pt idx="0">
                  <c:v>411400.49</c:v>
                </c:pt>
                <c:pt idx="1">
                  <c:v>6252.39</c:v>
                </c:pt>
                <c:pt idx="2">
                  <c:v>6536.38</c:v>
                </c:pt>
                <c:pt idx="3">
                  <c:v>45925.84</c:v>
                </c:pt>
                <c:pt idx="4">
                  <c:v>27278.93</c:v>
                </c:pt>
                <c:pt idx="5">
                  <c:v>25680.02</c:v>
                </c:pt>
              </c:numCache>
            </c:numRef>
          </c:val>
        </c:ser>
        <c:ser>
          <c:idx val="1"/>
          <c:order val="1"/>
          <c:tx>
            <c:strRef>
              <c:f>'Неналоговые доходы'!$C$1</c:f>
              <c:strCache>
                <c:ptCount val="1"/>
                <c:pt idx="0">
                  <c:v>Исполнение за 2020 год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invertIfNegative val="0"/>
          <c:dLbls>
            <c:spPr>
              <a:solidFill>
                <a:schemeClr val="accent2">
                  <a:lumMod val="20000"/>
                  <a:lumOff val="80000"/>
                </a:schemeClr>
              </a:solidFill>
            </c:spPr>
            <c:txPr>
              <a:bodyPr/>
              <a:lstStyle/>
              <a:p>
                <a:pPr>
                  <a:defRPr sz="9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'Неналоговые доходы'!$A$2:$A$7</c:f>
              <c:strCache>
                <c:ptCount val="6"/>
                <c:pt idx="0">
                  <c:v>Доходы от использования имущества, находящегося  в государственной и муниципальной собственности</c:v>
                </c:pt>
                <c:pt idx="1">
                  <c:v>Платежи при пользовании природными ресурсами</c:v>
                </c:pt>
                <c:pt idx="2">
                  <c:v>Доходы от оказания платных услуг(работ)  и компенсации затрат государства</c:v>
                </c:pt>
                <c:pt idx="3">
                  <c:v>Доходы от продажи материальных и нематериальных активов</c:v>
                </c:pt>
                <c:pt idx="4">
                  <c:v>Штрафные санкции, возмещение ущерба</c:v>
                </c:pt>
                <c:pt idx="5">
                  <c:v>Прочие  неналоговые  доходы</c:v>
                </c:pt>
              </c:strCache>
            </c:strRef>
          </c:cat>
          <c:val>
            <c:numRef>
              <c:f>'Неналоговые доходы'!$C$2:$C$7</c:f>
              <c:numCache>
                <c:formatCode>#,##0.00</c:formatCode>
                <c:ptCount val="6"/>
                <c:pt idx="0">
                  <c:v>247382.32</c:v>
                </c:pt>
                <c:pt idx="1">
                  <c:v>12678.81</c:v>
                </c:pt>
                <c:pt idx="2">
                  <c:v>6723.25</c:v>
                </c:pt>
                <c:pt idx="3">
                  <c:v>264603.2</c:v>
                </c:pt>
                <c:pt idx="4">
                  <c:v>9355.68</c:v>
                </c:pt>
                <c:pt idx="5">
                  <c:v>32898.660000000003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9"/>
        <c:shape val="cylinder"/>
        <c:axId val="117671040"/>
        <c:axId val="117672576"/>
        <c:axId val="0"/>
      </c:bar3DChart>
      <c:catAx>
        <c:axId val="117671040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1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17672576"/>
        <c:crosses val="autoZero"/>
        <c:auto val="1"/>
        <c:lblAlgn val="ctr"/>
        <c:lblOffset val="100"/>
        <c:noMultiLvlLbl val="0"/>
      </c:catAx>
      <c:valAx>
        <c:axId val="117672576"/>
        <c:scaling>
          <c:orientation val="minMax"/>
        </c:scaling>
        <c:delete val="1"/>
        <c:axPos val="b"/>
        <c:majorGridlines/>
        <c:numFmt formatCode="0%" sourceLinked="1"/>
        <c:majorTickMark val="out"/>
        <c:minorTickMark val="none"/>
        <c:tickLblPos val="nextTo"/>
        <c:crossAx val="117671040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51119210560835548"/>
          <c:y val="0.84951377456376898"/>
          <c:w val="0.46393215456594672"/>
          <c:h val="0.1023855093541795"/>
        </c:manualLayout>
      </c:layout>
      <c:overlay val="0"/>
      <c:txPr>
        <a:bodyPr/>
        <a:lstStyle/>
        <a:p>
          <a:pPr>
            <a:defRPr sz="12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0"/>
      <c:rotY val="10"/>
      <c:depthPercent val="21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clustered"/>
        <c:varyColors val="0"/>
        <c:ser>
          <c:idx val="0"/>
          <c:order val="0"/>
          <c:tx>
            <c:strRef>
              <c:f>Лист4!$B$1</c:f>
              <c:strCache>
                <c:ptCount val="1"/>
                <c:pt idx="0">
                  <c:v>факт 2019г.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invertIfNegative val="0"/>
          <c:dLbls>
            <c:dLbl>
              <c:idx val="0"/>
              <c:layout>
                <c:manualLayout>
                  <c:x val="-0.13910817420912544"/>
                  <c:y val="1.1744326999326115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7.2038161644011389E-2"/>
                  <c:y val="-6.337944173857294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4.9681490788973368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5.9617788946768044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3.477704355228136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7.7006310722908727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0.11426742881463875"/>
                  <c:y val="-4.225296115904862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4.4713341710076029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5.9617788946768044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4.222926717062736E-2"/>
                  <c:y val="2.112648057952431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chemeClr val="accent1">
                  <a:lumMod val="20000"/>
                  <a:lumOff val="80000"/>
                </a:schemeClr>
              </a:solidFill>
            </c:spPr>
            <c:txPr>
              <a:bodyPr/>
              <a:lstStyle/>
              <a:p>
                <a:pPr>
                  <a:defRPr sz="9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Лист4!$A$2:$A$11</c:f>
              <c:strCache>
                <c:ptCount val="10"/>
                <c:pt idx="0">
                  <c:v>Налог  на  доходы    физических  лиц</c:v>
                </c:pt>
                <c:pt idx="1">
                  <c:v>Акцизы по подакцизным товарам </c:v>
                </c:pt>
                <c:pt idx="2">
                  <c:v>Единый  налог на  вмененный  доход  для  отдельных видов  деятельности</c:v>
                </c:pt>
                <c:pt idx="3">
                  <c:v>Государственная пошлина</c:v>
                </c:pt>
                <c:pt idx="4">
                  <c:v>Доходы, получаемые в виде арендной  платы за земельные участки</c:v>
                </c:pt>
                <c:pt idx="5">
                  <c:v>Плата за негативное воздействие на окружающую среду</c:v>
                </c:pt>
                <c:pt idx="6">
                  <c:v>Доходы от продажи материальных и нематериальных активов</c:v>
                </c:pt>
                <c:pt idx="7">
                  <c:v>Штрафные санкции, возмещение ущерба</c:v>
                </c:pt>
                <c:pt idx="8">
                  <c:v>Прочие  неналоговые  доходы</c:v>
                </c:pt>
                <c:pt idx="9">
                  <c:v>Иные налоговые и неналоговые доходы</c:v>
                </c:pt>
              </c:strCache>
            </c:strRef>
          </c:cat>
          <c:val>
            <c:numRef>
              <c:f>Лист4!$B$2:$B$11</c:f>
              <c:numCache>
                <c:formatCode>#,##0.00</c:formatCode>
                <c:ptCount val="10"/>
                <c:pt idx="0">
                  <c:v>1188009.1599999999</c:v>
                </c:pt>
                <c:pt idx="1">
                  <c:v>29628.21</c:v>
                </c:pt>
                <c:pt idx="2">
                  <c:v>131705.88</c:v>
                </c:pt>
                <c:pt idx="3">
                  <c:v>28927.919999999998</c:v>
                </c:pt>
                <c:pt idx="4">
                  <c:v>394317.8</c:v>
                </c:pt>
                <c:pt idx="5">
                  <c:v>6252.38</c:v>
                </c:pt>
                <c:pt idx="6">
                  <c:v>34881.919999999998</c:v>
                </c:pt>
                <c:pt idx="7">
                  <c:v>27278.93</c:v>
                </c:pt>
                <c:pt idx="8">
                  <c:v>25680.02</c:v>
                </c:pt>
                <c:pt idx="9">
                  <c:v>44080.08</c:v>
                </c:pt>
              </c:numCache>
            </c:numRef>
          </c:val>
        </c:ser>
        <c:ser>
          <c:idx val="1"/>
          <c:order val="1"/>
          <c:tx>
            <c:strRef>
              <c:f>Лист4!$C$1</c:f>
              <c:strCache>
                <c:ptCount val="1"/>
                <c:pt idx="0">
                  <c:v>план 2020г.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invertIfNegative val="0"/>
          <c:dLbls>
            <c:dLbl>
              <c:idx val="0"/>
              <c:layout>
                <c:manualLayout>
                  <c:x val="-0.19127373953754748"/>
                  <c:y val="-6.279222538860663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9808894473384022E-2"/>
                  <c:y val="-4.225296115904862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2420372697243342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3.2292969012832691E-2"/>
                  <c:y val="-7.7462867267269646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4904447236692011E-2"/>
                  <c:y val="2.112648057952431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3.477704355228136E-2"/>
                  <c:y val="-2.112648057952431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7.9490385262357396E-2"/>
                  <c:y val="-4.225296115904862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1.9872596315589349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1.738852177614068E-2"/>
                  <c:y val="2.112648057952431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1.4904447236692011E-2"/>
                  <c:y val="4.225296115904862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chemeClr val="accent2">
                  <a:lumMod val="20000"/>
                  <a:lumOff val="80000"/>
                </a:schemeClr>
              </a:solidFill>
            </c:spPr>
            <c:txPr>
              <a:bodyPr/>
              <a:lstStyle/>
              <a:p>
                <a:pPr>
                  <a:defRPr sz="9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Лист4!$A$2:$A$11</c:f>
              <c:strCache>
                <c:ptCount val="10"/>
                <c:pt idx="0">
                  <c:v>Налог  на  доходы    физических  лиц</c:v>
                </c:pt>
                <c:pt idx="1">
                  <c:v>Акцизы по подакцизным товарам </c:v>
                </c:pt>
                <c:pt idx="2">
                  <c:v>Единый  налог на  вмененный  доход  для  отдельных видов  деятельности</c:v>
                </c:pt>
                <c:pt idx="3">
                  <c:v>Государственная пошлина</c:v>
                </c:pt>
                <c:pt idx="4">
                  <c:v>Доходы, получаемые в виде арендной  платы за земельные участки</c:v>
                </c:pt>
                <c:pt idx="5">
                  <c:v>Плата за негативное воздействие на окружающую среду</c:v>
                </c:pt>
                <c:pt idx="6">
                  <c:v>Доходы от продажи материальных и нематериальных активов</c:v>
                </c:pt>
                <c:pt idx="7">
                  <c:v>Штрафные санкции, возмещение ущерба</c:v>
                </c:pt>
                <c:pt idx="8">
                  <c:v>Прочие  неналоговые  доходы</c:v>
                </c:pt>
                <c:pt idx="9">
                  <c:v>Иные налоговые и неналоговые доходы</c:v>
                </c:pt>
              </c:strCache>
            </c:strRef>
          </c:cat>
          <c:val>
            <c:numRef>
              <c:f>Лист4!$C$2:$C$11</c:f>
              <c:numCache>
                <c:formatCode>#,##0.00</c:formatCode>
                <c:ptCount val="10"/>
                <c:pt idx="0">
                  <c:v>1304290</c:v>
                </c:pt>
                <c:pt idx="1">
                  <c:v>26968</c:v>
                </c:pt>
                <c:pt idx="2">
                  <c:v>106131</c:v>
                </c:pt>
                <c:pt idx="3">
                  <c:v>25100</c:v>
                </c:pt>
                <c:pt idx="4">
                  <c:v>227766</c:v>
                </c:pt>
                <c:pt idx="5">
                  <c:v>11875</c:v>
                </c:pt>
                <c:pt idx="6">
                  <c:v>65242</c:v>
                </c:pt>
                <c:pt idx="7">
                  <c:v>10000</c:v>
                </c:pt>
                <c:pt idx="8">
                  <c:v>30055</c:v>
                </c:pt>
                <c:pt idx="9">
                  <c:v>40896</c:v>
                </c:pt>
              </c:numCache>
            </c:numRef>
          </c:val>
        </c:ser>
        <c:ser>
          <c:idx val="2"/>
          <c:order val="2"/>
          <c:tx>
            <c:strRef>
              <c:f>Лист4!$D$1</c:f>
              <c:strCache>
                <c:ptCount val="1"/>
                <c:pt idx="0">
                  <c:v>факт 2020г.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invertIfNegative val="0"/>
          <c:dLbls>
            <c:dLbl>
              <c:idx val="0"/>
              <c:layout>
                <c:manualLayout>
                  <c:x val="-0.22605078308982882"/>
                  <c:y val="-6.161612918626618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9808894473384022E-2"/>
                  <c:y val="-6.337944173857294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7324819933935353E-2"/>
                  <c:y val="6.337944173857294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4.4713341710076029E-2"/>
                  <c:y val="2.112648057952431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2.7324819933935353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3.477704355228136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3.477704355228136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1.9872596315589349E-2"/>
                  <c:y val="2.112648057952431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1.4904447236692011E-2"/>
                  <c:y val="-6.337944173857274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1.2420372697243342E-2"/>
                  <c:y val="-2.112648057952431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chemeClr val="accent3">
                  <a:lumMod val="20000"/>
                  <a:lumOff val="80000"/>
                </a:schemeClr>
              </a:solidFill>
            </c:spPr>
            <c:txPr>
              <a:bodyPr/>
              <a:lstStyle/>
              <a:p>
                <a:pPr>
                  <a:defRPr sz="9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Лист4!$A$2:$A$11</c:f>
              <c:strCache>
                <c:ptCount val="10"/>
                <c:pt idx="0">
                  <c:v>Налог  на  доходы    физических  лиц</c:v>
                </c:pt>
                <c:pt idx="1">
                  <c:v>Акцизы по подакцизным товарам </c:v>
                </c:pt>
                <c:pt idx="2">
                  <c:v>Единый  налог на  вмененный  доход  для  отдельных видов  деятельности</c:v>
                </c:pt>
                <c:pt idx="3">
                  <c:v>Государственная пошлина</c:v>
                </c:pt>
                <c:pt idx="4">
                  <c:v>Доходы, получаемые в виде арендной  платы за земельные участки</c:v>
                </c:pt>
                <c:pt idx="5">
                  <c:v>Плата за негативное воздействие на окружающую среду</c:v>
                </c:pt>
                <c:pt idx="6">
                  <c:v>Доходы от продажи материальных и нематериальных активов</c:v>
                </c:pt>
                <c:pt idx="7">
                  <c:v>Штрафные санкции, возмещение ущерба</c:v>
                </c:pt>
                <c:pt idx="8">
                  <c:v>Прочие  неналоговые  доходы</c:v>
                </c:pt>
                <c:pt idx="9">
                  <c:v>Иные налоговые и неналоговые доходы</c:v>
                </c:pt>
              </c:strCache>
            </c:strRef>
          </c:cat>
          <c:val>
            <c:numRef>
              <c:f>Лист4!$D$2:$D$11</c:f>
              <c:numCache>
                <c:formatCode>#,##0.00</c:formatCode>
                <c:ptCount val="10"/>
                <c:pt idx="0">
                  <c:v>1453996.59</c:v>
                </c:pt>
                <c:pt idx="1">
                  <c:v>27405.05</c:v>
                </c:pt>
                <c:pt idx="2">
                  <c:v>112606.36</c:v>
                </c:pt>
                <c:pt idx="3">
                  <c:v>25845.08</c:v>
                </c:pt>
                <c:pt idx="4">
                  <c:v>231586.06</c:v>
                </c:pt>
                <c:pt idx="5">
                  <c:v>12678.81</c:v>
                </c:pt>
                <c:pt idx="6">
                  <c:v>264603.2</c:v>
                </c:pt>
                <c:pt idx="7">
                  <c:v>9355.68</c:v>
                </c:pt>
                <c:pt idx="8">
                  <c:v>32898.660000000003</c:v>
                </c:pt>
                <c:pt idx="9">
                  <c:v>43802.99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gapDepth val="98"/>
        <c:shape val="cylinder"/>
        <c:axId val="117713536"/>
        <c:axId val="117744000"/>
        <c:axId val="0"/>
      </c:bar3DChart>
      <c:catAx>
        <c:axId val="117713536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05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17744000"/>
        <c:crosses val="autoZero"/>
        <c:auto val="1"/>
        <c:lblAlgn val="ctr"/>
        <c:lblOffset val="100"/>
        <c:noMultiLvlLbl val="0"/>
      </c:catAx>
      <c:valAx>
        <c:axId val="117744000"/>
        <c:scaling>
          <c:orientation val="minMax"/>
        </c:scaling>
        <c:delete val="1"/>
        <c:axPos val="b"/>
        <c:numFmt formatCode="#,##0.00" sourceLinked="1"/>
        <c:majorTickMark val="out"/>
        <c:minorTickMark val="none"/>
        <c:tickLblPos val="nextTo"/>
        <c:crossAx val="11771353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8.4304795554797501E-2"/>
          <c:y val="1.305267164308957E-2"/>
          <c:w val="0.6483507604494162"/>
          <c:h val="4.7277042845306344E-2"/>
        </c:manualLayout>
      </c:layout>
      <c:overlay val="0"/>
      <c:spPr>
        <a:solidFill>
          <a:srgbClr val="ECF4A2"/>
        </a:solidFill>
      </c:spPr>
      <c:txPr>
        <a:bodyPr/>
        <a:lstStyle/>
        <a:p>
          <a:pPr>
            <a:defRPr sz="1100" b="1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  <c:spPr>
        <a:noFill/>
        <a:ln w="9525">
          <a:noFill/>
        </a:ln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5197921829805625E-2"/>
          <c:y val="5.0925925925925923E-2"/>
          <c:w val="0.96157650608537926"/>
          <c:h val="0.89814814814814814"/>
        </c:manualLayout>
      </c:layout>
      <c:bar3DChart>
        <c:barDir val="bar"/>
        <c:grouping val="percentStacked"/>
        <c:varyColors val="0"/>
        <c:ser>
          <c:idx val="0"/>
          <c:order val="0"/>
          <c:tx>
            <c:strRef>
              <c:f>'Безвозмездные '!$G$1</c:f>
              <c:strCache>
                <c:ptCount val="1"/>
                <c:pt idx="0">
                  <c:v>Исполнение за 2019 год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4.5814403326919738E-3"/>
                  <c:y val="-2.31481481481481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6035041164421761E-2"/>
                  <c:y val="-3.24074074074073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chemeClr val="accent1">
                  <a:lumMod val="40000"/>
                  <a:lumOff val="60000"/>
                </a:schemeClr>
              </a:solidFill>
            </c:spPr>
            <c:txPr>
              <a:bodyPr/>
              <a:lstStyle/>
              <a:p>
                <a:pPr>
                  <a:defRPr sz="9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'Безвозмездные '!$F$2:$F$33</c:f>
              <c:strCache>
                <c:ptCount val="5"/>
                <c:pt idx="0">
                  <c:v>Дотации </c:v>
                </c:pt>
                <c:pt idx="1">
                  <c:v>Субсидии </c:v>
                </c:pt>
                <c:pt idx="2">
                  <c:v>Субвенции </c:v>
                </c:pt>
                <c:pt idx="3">
                  <c:v>Межбюджетные трансферты </c:v>
                </c:pt>
                <c:pt idx="4">
                  <c:v>Прочие безвозмездные поступления</c:v>
                </c:pt>
              </c:strCache>
            </c:strRef>
          </c:cat>
          <c:val>
            <c:numRef>
              <c:f>'Безвозмездные '!$G$2:$G$33</c:f>
              <c:numCache>
                <c:formatCode>#,##0.00</c:formatCode>
                <c:ptCount val="5"/>
                <c:pt idx="0">
                  <c:v>13521.1</c:v>
                </c:pt>
                <c:pt idx="1">
                  <c:v>377386.33</c:v>
                </c:pt>
                <c:pt idx="2">
                  <c:v>1312976.06</c:v>
                </c:pt>
                <c:pt idx="3">
                  <c:v>2368.3000000000002</c:v>
                </c:pt>
                <c:pt idx="4">
                  <c:v>0</c:v>
                </c:pt>
              </c:numCache>
            </c:numRef>
          </c:val>
        </c:ser>
        <c:ser>
          <c:idx val="1"/>
          <c:order val="1"/>
          <c:tx>
            <c:strRef>
              <c:f>'Безвозмездные '!$H$1</c:f>
              <c:strCache>
                <c:ptCount val="1"/>
                <c:pt idx="0">
                  <c:v>План на 2020 год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invertIfNegative val="0"/>
          <c:dLbls>
            <c:spPr>
              <a:solidFill>
                <a:schemeClr val="accent2">
                  <a:lumMod val="40000"/>
                  <a:lumOff val="60000"/>
                </a:schemeClr>
              </a:solidFill>
            </c:spPr>
            <c:txPr>
              <a:bodyPr/>
              <a:lstStyle/>
              <a:p>
                <a:pPr>
                  <a:defRPr sz="9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'Безвозмездные '!$F$2:$F$33</c:f>
              <c:strCache>
                <c:ptCount val="5"/>
                <c:pt idx="0">
                  <c:v>Дотации </c:v>
                </c:pt>
                <c:pt idx="1">
                  <c:v>Субсидии </c:v>
                </c:pt>
                <c:pt idx="2">
                  <c:v>Субвенции </c:v>
                </c:pt>
                <c:pt idx="3">
                  <c:v>Межбюджетные трансферты </c:v>
                </c:pt>
                <c:pt idx="4">
                  <c:v>Прочие безвозмездные поступления</c:v>
                </c:pt>
              </c:strCache>
            </c:strRef>
          </c:cat>
          <c:val>
            <c:numRef>
              <c:f>'Безвозмездные '!$H$2:$H$33</c:f>
              <c:numCache>
                <c:formatCode>#,##0.00</c:formatCode>
                <c:ptCount val="5"/>
                <c:pt idx="0">
                  <c:v>185400.95</c:v>
                </c:pt>
                <c:pt idx="1">
                  <c:v>555153.43999999994</c:v>
                </c:pt>
                <c:pt idx="2">
                  <c:v>1466979.58</c:v>
                </c:pt>
                <c:pt idx="3">
                  <c:v>80369.48</c:v>
                </c:pt>
                <c:pt idx="4">
                  <c:v>268.77</c:v>
                </c:pt>
              </c:numCache>
            </c:numRef>
          </c:val>
        </c:ser>
        <c:ser>
          <c:idx val="2"/>
          <c:order val="2"/>
          <c:tx>
            <c:strRef>
              <c:f>'Безвозмездные '!$I$1</c:f>
              <c:strCache>
                <c:ptCount val="1"/>
                <c:pt idx="0">
                  <c:v>Исполнение за 2020 год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invertIfNegative val="0"/>
          <c:dLbls>
            <c:dLbl>
              <c:idx val="4"/>
              <c:layout>
                <c:manualLayout>
                  <c:x val="4.5814403326919313E-3"/>
                  <c:y val="2.77777777777777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chemeClr val="accent3">
                  <a:lumMod val="40000"/>
                  <a:lumOff val="60000"/>
                </a:schemeClr>
              </a:solidFill>
            </c:spPr>
            <c:txPr>
              <a:bodyPr/>
              <a:lstStyle/>
              <a:p>
                <a:pPr>
                  <a:defRPr sz="9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'Безвозмездные '!$F$2:$F$33</c:f>
              <c:strCache>
                <c:ptCount val="5"/>
                <c:pt idx="0">
                  <c:v>Дотации </c:v>
                </c:pt>
                <c:pt idx="1">
                  <c:v>Субсидии </c:v>
                </c:pt>
                <c:pt idx="2">
                  <c:v>Субвенции </c:v>
                </c:pt>
                <c:pt idx="3">
                  <c:v>Межбюджетные трансферты </c:v>
                </c:pt>
                <c:pt idx="4">
                  <c:v>Прочие безвозмездные поступления</c:v>
                </c:pt>
              </c:strCache>
            </c:strRef>
          </c:cat>
          <c:val>
            <c:numRef>
              <c:f>'Безвозмездные '!$I$2:$I$33</c:f>
              <c:numCache>
                <c:formatCode>#,##0.00</c:formatCode>
                <c:ptCount val="5"/>
                <c:pt idx="0">
                  <c:v>239139.96</c:v>
                </c:pt>
                <c:pt idx="1">
                  <c:v>544123.23</c:v>
                </c:pt>
                <c:pt idx="2">
                  <c:v>1412933.76</c:v>
                </c:pt>
                <c:pt idx="3">
                  <c:v>79548.14</c:v>
                </c:pt>
                <c:pt idx="4">
                  <c:v>-363.59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2"/>
        <c:gapDepth val="95"/>
        <c:shape val="cylinder"/>
        <c:axId val="126733312"/>
        <c:axId val="126706432"/>
        <c:axId val="0"/>
      </c:bar3DChart>
      <c:catAx>
        <c:axId val="126733312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9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26706432"/>
        <c:crosses val="autoZero"/>
        <c:auto val="1"/>
        <c:lblAlgn val="ctr"/>
        <c:lblOffset val="100"/>
        <c:noMultiLvlLbl val="0"/>
      </c:catAx>
      <c:valAx>
        <c:axId val="126706432"/>
        <c:scaling>
          <c:orientation val="minMax"/>
        </c:scaling>
        <c:delete val="1"/>
        <c:axPos val="b"/>
        <c:numFmt formatCode="0%" sourceLinked="1"/>
        <c:majorTickMark val="out"/>
        <c:minorTickMark val="none"/>
        <c:tickLblPos val="nextTo"/>
        <c:crossAx val="12673331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20562388034287932"/>
          <c:y val="0.89294254884806068"/>
          <c:w val="0.77958202099737528"/>
          <c:h val="0.10300342665500146"/>
        </c:manualLayout>
      </c:layout>
      <c:overlay val="0"/>
      <c:txPr>
        <a:bodyPr/>
        <a:lstStyle/>
        <a:p>
          <a:pPr>
            <a:defRPr sz="900" b="1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scene3d>
      <a:camera prst="orthographicFront"/>
      <a:lightRig rig="threePt" dir="t"/>
    </a:scene3d>
    <a:sp3d>
      <a:bevelT w="6350"/>
    </a:sp3d>
  </c:sp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6714181190181138"/>
          <c:y val="0.21527777777777779"/>
          <c:w val="0.79826267127200501"/>
          <c:h val="0.77314814814814814"/>
        </c:manualLayout>
      </c:layout>
      <c:pie3DChart>
        <c:varyColors val="1"/>
        <c:ser>
          <c:idx val="0"/>
          <c:order val="0"/>
          <c:spPr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explosion val="24"/>
          <c:dPt>
            <c:idx val="1"/>
            <c:bubble3D val="0"/>
            <c:explosion val="0"/>
          </c:dPt>
          <c:dPt>
            <c:idx val="2"/>
            <c:bubble3D val="0"/>
            <c:explosion val="14"/>
            <c:spPr>
              <a:solidFill>
                <a:schemeClr val="accent6">
                  <a:lumMod val="40000"/>
                  <a:lumOff val="60000"/>
                </a:schemeClr>
              </a:solidFill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</c:dPt>
          <c:dLbls>
            <c:dLbl>
              <c:idx val="0"/>
              <c:layout>
                <c:manualLayout>
                  <c:x val="-3.0067080619787134E-2"/>
                  <c:y val="-3.8857903178769318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10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'безвозмездные за 2020 год'!$A$1:$A$4</c:f>
              <c:strCache>
                <c:ptCount val="4"/>
                <c:pt idx="0">
                  <c:v>Дотации</c:v>
                </c:pt>
                <c:pt idx="1">
                  <c:v>Субсидии</c:v>
                </c:pt>
                <c:pt idx="2">
                  <c:v>Субвенции</c:v>
                </c:pt>
                <c:pt idx="3">
                  <c:v>Иные межбюджетные трансферты</c:v>
                </c:pt>
              </c:strCache>
            </c:strRef>
          </c:cat>
          <c:val>
            <c:numRef>
              <c:f>'безвозмездные за 2020 год'!$B$1:$B$4</c:f>
              <c:numCache>
                <c:formatCode>#,##0.00</c:formatCode>
                <c:ptCount val="4"/>
                <c:pt idx="0">
                  <c:v>239139.95</c:v>
                </c:pt>
                <c:pt idx="1">
                  <c:v>544123.23</c:v>
                </c:pt>
                <c:pt idx="2">
                  <c:v>1412933.76</c:v>
                </c:pt>
                <c:pt idx="3">
                  <c:v>79548.14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  <c:spPr>
        <a:noFill/>
        <a:ln w="9525">
          <a:noFill/>
        </a:ln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6167185127578417E-2"/>
          <c:y val="3.3449348539817417E-2"/>
          <c:w val="0.95102662204199528"/>
          <c:h val="0.9331013029203651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'Основные параметры бюджета'!$A$2</c:f>
              <c:strCache>
                <c:ptCount val="1"/>
                <c:pt idx="0">
                  <c:v>Доходы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invertIfNegative val="0"/>
          <c:dLbls>
            <c:dLbl>
              <c:idx val="0"/>
              <c:layout>
                <c:manualLayout>
                  <c:x val="-2.9394882050142578E-3"/>
                  <c:y val="0.179410142168111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9394882050142847E-3"/>
                  <c:y val="0.2098186408406728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2.9394882050142578E-3"/>
                  <c:y val="0.2250228901769535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5.8789764100285156E-3"/>
                  <c:y val="0.2159003405751851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7.3487205125356446E-3"/>
                  <c:y val="0.1854918419026238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1.4697441025070211E-3"/>
                  <c:y val="0.2311045899114657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chemeClr val="accent1">
                  <a:lumMod val="20000"/>
                  <a:lumOff val="80000"/>
                </a:schemeClr>
              </a:solidFill>
            </c:spPr>
            <c:txPr>
              <a:bodyPr rot="-5400000" vert="horz"/>
              <a:lstStyle/>
              <a:p>
                <a:pPr>
                  <a:defRPr sz="11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'Основные параметры бюджета'!$B$1:$G$1</c:f>
              <c:strCache>
                <c:ptCount val="6"/>
                <c:pt idx="0">
                  <c:v>2015 год</c:v>
                </c:pt>
                <c:pt idx="1">
                  <c:v>2016 год</c:v>
                </c:pt>
                <c:pt idx="2">
                  <c:v>2017 год</c:v>
                </c:pt>
                <c:pt idx="3">
                  <c:v>2018 год</c:v>
                </c:pt>
                <c:pt idx="4">
                  <c:v>2019 год</c:v>
                </c:pt>
                <c:pt idx="5">
                  <c:v>2020 год</c:v>
                </c:pt>
              </c:strCache>
            </c:strRef>
          </c:cat>
          <c:val>
            <c:numRef>
              <c:f>'Основные параметры бюджета'!$B$2:$G$2</c:f>
              <c:numCache>
                <c:formatCode>#,##0.00</c:formatCode>
                <c:ptCount val="6"/>
                <c:pt idx="0">
                  <c:v>3105.5</c:v>
                </c:pt>
                <c:pt idx="1">
                  <c:v>3538</c:v>
                </c:pt>
                <c:pt idx="2">
                  <c:v>3527.9</c:v>
                </c:pt>
                <c:pt idx="3">
                  <c:v>3700</c:v>
                </c:pt>
                <c:pt idx="4">
                  <c:v>3856.5</c:v>
                </c:pt>
                <c:pt idx="5">
                  <c:v>4834.5</c:v>
                </c:pt>
              </c:numCache>
            </c:numRef>
          </c:val>
        </c:ser>
        <c:ser>
          <c:idx val="1"/>
          <c:order val="1"/>
          <c:tx>
            <c:strRef>
              <c:f>'Основные параметры бюджета'!$A$3</c:f>
              <c:strCache>
                <c:ptCount val="1"/>
                <c:pt idx="0">
                  <c:v>Расходы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invertIfNegative val="0"/>
          <c:dLbls>
            <c:dLbl>
              <c:idx val="0"/>
              <c:layout>
                <c:manualLayout>
                  <c:x val="7.3487205125356446E-3"/>
                  <c:y val="0.2371862896459780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"/>
                  <c:y val="0.1915735416371361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4697441025071289E-3"/>
                  <c:y val="0.2280637400442096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0288208717549902E-2"/>
                  <c:y val="0.221982040309697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3227696922564159E-2"/>
                  <c:y val="0.243267989380490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8.8183488871606854E-3"/>
                  <c:y val="0.2402271395132341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chemeClr val="accent2">
                  <a:lumMod val="20000"/>
                  <a:lumOff val="80000"/>
                </a:schemeClr>
              </a:solidFill>
            </c:spPr>
            <c:txPr>
              <a:bodyPr rot="-5400000" vert="horz"/>
              <a:lstStyle/>
              <a:p>
                <a:pPr>
                  <a:defRPr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'Основные параметры бюджета'!$B$1:$G$1</c:f>
              <c:strCache>
                <c:ptCount val="6"/>
                <c:pt idx="0">
                  <c:v>2015 год</c:v>
                </c:pt>
                <c:pt idx="1">
                  <c:v>2016 год</c:v>
                </c:pt>
                <c:pt idx="2">
                  <c:v>2017 год</c:v>
                </c:pt>
                <c:pt idx="3">
                  <c:v>2018 год</c:v>
                </c:pt>
                <c:pt idx="4">
                  <c:v>2019 год</c:v>
                </c:pt>
                <c:pt idx="5">
                  <c:v>2020 год</c:v>
                </c:pt>
              </c:strCache>
            </c:strRef>
          </c:cat>
          <c:val>
            <c:numRef>
              <c:f>'Основные параметры бюджета'!$B$3:$G$3</c:f>
              <c:numCache>
                <c:formatCode>#,##0.00</c:formatCode>
                <c:ptCount val="6"/>
                <c:pt idx="0">
                  <c:v>3184.1</c:v>
                </c:pt>
                <c:pt idx="1">
                  <c:v>3118.9</c:v>
                </c:pt>
                <c:pt idx="2">
                  <c:v>3487.2</c:v>
                </c:pt>
                <c:pt idx="3">
                  <c:v>3562</c:v>
                </c:pt>
                <c:pt idx="4">
                  <c:v>4063.6</c:v>
                </c:pt>
                <c:pt idx="5">
                  <c:v>4521.1000000000004</c:v>
                </c:pt>
              </c:numCache>
            </c:numRef>
          </c:val>
        </c:ser>
        <c:ser>
          <c:idx val="2"/>
          <c:order val="2"/>
          <c:tx>
            <c:strRef>
              <c:f>'Основные параметры бюджета'!$A$4</c:f>
              <c:strCache>
                <c:ptCount val="1"/>
                <c:pt idx="0">
                  <c:v>Дефицит/Профицит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invertIfNegative val="0"/>
          <c:dLbls>
            <c:dLbl>
              <c:idx val="0"/>
              <c:layout>
                <c:manualLayout>
                  <c:x val="8.8184646150427735E-3"/>
                  <c:y val="9.7307195752196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0288208717549902E-2"/>
                  <c:y val="0.1155522949557328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chemeClr val="accent3">
                  <a:lumMod val="20000"/>
                  <a:lumOff val="80000"/>
                </a:schemeClr>
              </a:solidFill>
            </c:spPr>
            <c:txPr>
              <a:bodyPr/>
              <a:lstStyle/>
              <a:p>
                <a:pPr>
                  <a:defRPr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'Основные параметры бюджета'!$B$1:$G$1</c:f>
              <c:strCache>
                <c:ptCount val="6"/>
                <c:pt idx="0">
                  <c:v>2015 год</c:v>
                </c:pt>
                <c:pt idx="1">
                  <c:v>2016 год</c:v>
                </c:pt>
                <c:pt idx="2">
                  <c:v>2017 год</c:v>
                </c:pt>
                <c:pt idx="3">
                  <c:v>2018 год</c:v>
                </c:pt>
                <c:pt idx="4">
                  <c:v>2019 год</c:v>
                </c:pt>
                <c:pt idx="5">
                  <c:v>2020 год</c:v>
                </c:pt>
              </c:strCache>
            </c:strRef>
          </c:cat>
          <c:val>
            <c:numRef>
              <c:f>'Основные параметры бюджета'!$B$4:$G$4</c:f>
              <c:numCache>
                <c:formatCode>#,##0.00</c:formatCode>
                <c:ptCount val="6"/>
                <c:pt idx="0">
                  <c:v>-78.599999999999994</c:v>
                </c:pt>
                <c:pt idx="1">
                  <c:v>419.1</c:v>
                </c:pt>
                <c:pt idx="2">
                  <c:v>40.700000000000003</c:v>
                </c:pt>
                <c:pt idx="3">
                  <c:v>138</c:v>
                </c:pt>
                <c:pt idx="4">
                  <c:v>-207.1</c:v>
                </c:pt>
                <c:pt idx="5">
                  <c:v>313.5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25569280"/>
        <c:axId val="125595648"/>
        <c:axId val="0"/>
      </c:bar3DChart>
      <c:catAx>
        <c:axId val="12556928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200" b="1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25595648"/>
        <c:crosses val="autoZero"/>
        <c:auto val="1"/>
        <c:lblAlgn val="ctr"/>
        <c:lblOffset val="100"/>
        <c:noMultiLvlLbl val="0"/>
      </c:catAx>
      <c:valAx>
        <c:axId val="125595648"/>
        <c:scaling>
          <c:orientation val="minMax"/>
        </c:scaling>
        <c:delete val="1"/>
        <c:axPos val="l"/>
        <c:numFmt formatCode="#,##0.00" sourceLinked="1"/>
        <c:majorTickMark val="out"/>
        <c:minorTickMark val="none"/>
        <c:tickLblPos val="nextTo"/>
        <c:crossAx val="12556928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"/>
          <c:y val="2.5818491431986485E-3"/>
          <c:w val="0.20123666814798352"/>
          <c:h val="0.26347977104991999"/>
        </c:manualLayout>
      </c:layout>
      <c:overlay val="0"/>
      <c:txPr>
        <a:bodyPr/>
        <a:lstStyle/>
        <a:p>
          <a:pPr>
            <a:defRPr sz="12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doughnutChart>
        <c:varyColors val="1"/>
        <c:ser>
          <c:idx val="0"/>
          <c:order val="0"/>
          <c:spPr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dPt>
            <c:idx val="0"/>
            <c:bubble3D val="0"/>
            <c:spPr>
              <a:solidFill>
                <a:schemeClr val="accent3">
                  <a:lumMod val="75000"/>
                </a:schemeClr>
              </a:solidFill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</c:dPt>
          <c:dLbls>
            <c:dLbl>
              <c:idx val="1"/>
              <c:spPr>
                <a:solidFill>
                  <a:schemeClr val="accent2">
                    <a:lumMod val="40000"/>
                    <a:lumOff val="60000"/>
                  </a:schemeClr>
                </a:solidFill>
              </c:spPr>
              <c:txPr>
                <a:bodyPr/>
                <a:lstStyle/>
                <a:p>
                  <a:pPr>
                    <a:defRPr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3.2365527603972644E-3"/>
                  <c:y val="-6.0626944228419091E-2"/>
                </c:manualLayout>
              </c:layout>
              <c:spPr>
                <a:solidFill>
                  <a:schemeClr val="accent3">
                    <a:lumMod val="40000"/>
                    <a:lumOff val="60000"/>
                  </a:schemeClr>
                </a:solidFill>
              </c:spPr>
              <c:txPr>
                <a:bodyPr/>
                <a:lstStyle/>
                <a:p>
                  <a:pPr>
                    <a:defRPr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separator> </c:separator>
            </c:dLbl>
            <c:dLbl>
              <c:idx val="3"/>
              <c:layout>
                <c:manualLayout>
                  <c:x val="2.9128974843575111E-2"/>
                  <c:y val="-8.2673105766026003E-2"/>
                </c:manualLayout>
              </c:layout>
              <c:spPr>
                <a:solidFill>
                  <a:schemeClr val="accent4">
                    <a:lumMod val="40000"/>
                    <a:lumOff val="60000"/>
                  </a:schemeClr>
                </a:solidFill>
              </c:spPr>
              <c:txPr>
                <a:bodyPr/>
                <a:lstStyle/>
                <a:p>
                  <a:pPr>
                    <a:defRPr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separator> </c:separator>
            </c:dLbl>
            <c:spPr>
              <a:solidFill>
                <a:schemeClr val="accent1">
                  <a:lumMod val="20000"/>
                  <a:lumOff val="80000"/>
                </a:schemeClr>
              </a:solidFill>
            </c:spPr>
            <c:txPr>
              <a:bodyPr/>
              <a:lstStyle/>
              <a:p>
                <a:pPr>
                  <a:defRPr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eparator> </c:separator>
            <c:showLeaderLines val="1"/>
          </c:dLbls>
          <c:cat>
            <c:strRef>
              <c:f>'социальная политика'!$A$2:$A$5</c:f>
              <c:strCache>
                <c:ptCount val="4"/>
                <c:pt idx="0">
                  <c:v>Образование</c:v>
                </c:pt>
                <c:pt idx="1">
                  <c:v>Культура</c:v>
                </c:pt>
                <c:pt idx="2">
                  <c:v>Социальная политика</c:v>
                </c:pt>
                <c:pt idx="3">
                  <c:v>Физическая культура и спорт</c:v>
                </c:pt>
              </c:strCache>
            </c:strRef>
          </c:cat>
          <c:val>
            <c:numRef>
              <c:f>'социальная политика'!$B$2:$B$5</c:f>
              <c:numCache>
                <c:formatCode>#,##0.00</c:formatCode>
                <c:ptCount val="4"/>
                <c:pt idx="0">
                  <c:v>2330317.0299999998</c:v>
                </c:pt>
                <c:pt idx="1">
                  <c:v>284569.94</c:v>
                </c:pt>
                <c:pt idx="2">
                  <c:v>114057.55</c:v>
                </c:pt>
                <c:pt idx="3">
                  <c:v>75832.320000000007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64430103119351034"/>
          <c:y val="0.16747965503832907"/>
          <c:w val="0.35569896880648966"/>
          <c:h val="0.66504068992334187"/>
        </c:manualLayout>
      </c:layout>
      <c:overlay val="0"/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3341110247009585E-2"/>
          <c:y val="0.19168926561343436"/>
          <c:w val="0.53888888888888886"/>
          <c:h val="0.89814814814814814"/>
        </c:manualLayout>
      </c:layout>
      <c:doughnutChart>
        <c:varyColors val="1"/>
        <c:ser>
          <c:idx val="0"/>
          <c:order val="0"/>
          <c:spPr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dLbls>
            <c:dLbl>
              <c:idx val="0"/>
              <c:spPr>
                <a:solidFill>
                  <a:schemeClr val="accent1">
                    <a:lumMod val="40000"/>
                    <a:lumOff val="60000"/>
                  </a:schemeClr>
                </a:solidFill>
              </c:spPr>
              <c:txPr>
                <a:bodyPr/>
                <a:lstStyle/>
                <a:p>
                  <a:pPr>
                    <a:defRPr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spPr>
                <a:solidFill>
                  <a:schemeClr val="accent2">
                    <a:lumMod val="40000"/>
                    <a:lumOff val="60000"/>
                  </a:schemeClr>
                </a:solidFill>
              </c:spPr>
              <c:txPr>
                <a:bodyPr/>
                <a:lstStyle/>
                <a:p>
                  <a:pPr>
                    <a:defRPr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-7.8386352133713536E-3"/>
                  <c:y val="-6.7930561881614851E-2"/>
                </c:manualLayout>
              </c:layout>
              <c:spPr>
                <a:solidFill>
                  <a:schemeClr val="accent3">
                    <a:lumMod val="40000"/>
                    <a:lumOff val="60000"/>
                  </a:schemeClr>
                </a:solidFill>
              </c:spPr>
              <c:txPr>
                <a:bodyPr/>
                <a:lstStyle/>
                <a:p>
                  <a:pPr>
                    <a:defRPr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3"/>
              <c:spPr>
                <a:solidFill>
                  <a:schemeClr val="accent4">
                    <a:lumMod val="40000"/>
                    <a:lumOff val="60000"/>
                  </a:schemeClr>
                </a:solidFill>
              </c:spPr>
              <c:txPr>
                <a:bodyPr/>
                <a:lstStyle/>
                <a:p>
                  <a:pPr>
                    <a:defRPr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'социальная политика'!$A$2:$A$5</c:f>
              <c:strCache>
                <c:ptCount val="4"/>
                <c:pt idx="0">
                  <c:v>Образование</c:v>
                </c:pt>
                <c:pt idx="1">
                  <c:v>Культура</c:v>
                </c:pt>
                <c:pt idx="2">
                  <c:v>Социальная политика</c:v>
                </c:pt>
                <c:pt idx="3">
                  <c:v>Физическая культура и спорт</c:v>
                </c:pt>
              </c:strCache>
            </c:strRef>
          </c:cat>
          <c:val>
            <c:numRef>
              <c:f>'социальная политика'!$D$2:$D$5</c:f>
              <c:numCache>
                <c:formatCode>#,##0.00</c:formatCode>
                <c:ptCount val="4"/>
                <c:pt idx="0">
                  <c:v>2437715.66</c:v>
                </c:pt>
                <c:pt idx="1">
                  <c:v>357201.17</c:v>
                </c:pt>
                <c:pt idx="2">
                  <c:v>155963.48000000001</c:v>
                </c:pt>
                <c:pt idx="3">
                  <c:v>70950.47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3.2263179773654005E-2"/>
          <c:y val="3.0409802371671613E-2"/>
          <c:w val="0.46388888888888891"/>
          <c:h val="0.77314814814814814"/>
        </c:manualLayout>
      </c:layout>
      <c:doughnutChart>
        <c:varyColors val="1"/>
        <c:ser>
          <c:idx val="0"/>
          <c:order val="0"/>
          <c:spPr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dLbls>
            <c:txPr>
              <a:bodyPr/>
              <a:lstStyle/>
              <a:p>
                <a:pPr>
                  <a:defRPr sz="11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'Национальные проекты'!$A$2:$A$5</c:f>
              <c:strCache>
                <c:ptCount val="4"/>
                <c:pt idx="0">
                  <c:v>Демография 5 169,18 тыс.руб.</c:v>
                </c:pt>
                <c:pt idx="1">
                  <c:v>Образование 16 122,92 тыс.руб.</c:v>
                </c:pt>
                <c:pt idx="2">
                  <c:v>Жилье и городская среда 83 918,26 тыс.руб.</c:v>
                </c:pt>
                <c:pt idx="3">
                  <c:v>Малое и среднее предпринимательство 10 526,31 тыс.руб.</c:v>
                </c:pt>
              </c:strCache>
            </c:strRef>
          </c:cat>
          <c:val>
            <c:numRef>
              <c:f>'Национальные проекты'!$B$2:$B$5</c:f>
              <c:numCache>
                <c:formatCode>#,##0.00</c:formatCode>
                <c:ptCount val="4"/>
                <c:pt idx="0">
                  <c:v>5169.18</c:v>
                </c:pt>
                <c:pt idx="1">
                  <c:v>16122.92</c:v>
                </c:pt>
                <c:pt idx="2">
                  <c:v>83918.26</c:v>
                </c:pt>
                <c:pt idx="3">
                  <c:v>10526.31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0.50168148082411246"/>
          <c:y val="3.4724551068215079E-2"/>
          <c:w val="0.47397231161576298"/>
          <c:h val="0.91487320950890627"/>
        </c:manualLayout>
      </c:layout>
      <c:overlay val="0"/>
      <c:txPr>
        <a:bodyPr/>
        <a:lstStyle/>
        <a:p>
          <a:pPr>
            <a:defRPr sz="12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  <c:spPr>
        <a:noFill/>
        <a:ln w="9525">
          <a:noFill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1.1027777777777777E-2"/>
          <c:y val="0"/>
          <c:w val="0.93888888888888888"/>
          <c:h val="0.33343196909745071"/>
        </c:manualLayout>
      </c:layout>
      <c:bar3DChart>
        <c:barDir val="bar"/>
        <c:grouping val="percentStacked"/>
        <c:varyColors val="0"/>
        <c:ser>
          <c:idx val="0"/>
          <c:order val="0"/>
          <c:tx>
            <c:strRef>
              <c:f>образование!$A$8</c:f>
              <c:strCache>
                <c:ptCount val="1"/>
                <c:pt idx="0">
                  <c:v>Общее оразование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invertIfNegative val="0"/>
          <c:cat>
            <c:strLit>
              <c:ptCount val="1"/>
              <c:pt idx="0">
                <c:v>тыс.руб.</c:v>
              </c:pt>
            </c:strLit>
          </c:cat>
          <c:val>
            <c:numRef>
              <c:f>образование!$B$8</c:f>
              <c:numCache>
                <c:formatCode>#,##0.00</c:formatCode>
                <c:ptCount val="1"/>
                <c:pt idx="0">
                  <c:v>1151661.58</c:v>
                </c:pt>
              </c:numCache>
            </c:numRef>
          </c:val>
        </c:ser>
        <c:ser>
          <c:idx val="1"/>
          <c:order val="1"/>
          <c:tx>
            <c:strRef>
              <c:f>образование!$A$9</c:f>
              <c:strCache>
                <c:ptCount val="1"/>
                <c:pt idx="0">
                  <c:v>Дошкольное образование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invertIfNegative val="0"/>
          <c:cat>
            <c:strLit>
              <c:ptCount val="1"/>
              <c:pt idx="0">
                <c:v>тыс.руб.</c:v>
              </c:pt>
            </c:strLit>
          </c:cat>
          <c:val>
            <c:numRef>
              <c:f>образование!$B$9</c:f>
              <c:numCache>
                <c:formatCode>#,##0.00</c:formatCode>
                <c:ptCount val="1"/>
                <c:pt idx="0">
                  <c:v>958011.69</c:v>
                </c:pt>
              </c:numCache>
            </c:numRef>
          </c:val>
        </c:ser>
        <c:ser>
          <c:idx val="2"/>
          <c:order val="2"/>
          <c:tx>
            <c:strRef>
              <c:f>образование!$A$10</c:f>
              <c:strCache>
                <c:ptCount val="1"/>
                <c:pt idx="0">
                  <c:v>Дополнительное образование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invertIfNegative val="0"/>
          <c:cat>
            <c:strLit>
              <c:ptCount val="1"/>
              <c:pt idx="0">
                <c:v>тыс.руб.</c:v>
              </c:pt>
            </c:strLit>
          </c:cat>
          <c:val>
            <c:numRef>
              <c:f>образование!$B$10</c:f>
              <c:numCache>
                <c:formatCode>#,##0.00</c:formatCode>
                <c:ptCount val="1"/>
                <c:pt idx="0">
                  <c:v>257791.18</c:v>
                </c:pt>
              </c:numCache>
            </c:numRef>
          </c:val>
        </c:ser>
        <c:ser>
          <c:idx val="3"/>
          <c:order val="3"/>
          <c:tx>
            <c:strRef>
              <c:f>образование!$A$11</c:f>
              <c:strCache>
                <c:ptCount val="1"/>
                <c:pt idx="0">
                  <c:v>Молодежная политика</c:v>
                </c:pt>
              </c:strCache>
            </c:strRef>
          </c:tx>
          <c:invertIfNegative val="0"/>
          <c:cat>
            <c:strLit>
              <c:ptCount val="1"/>
              <c:pt idx="0">
                <c:v>тыс.руб.</c:v>
              </c:pt>
            </c:strLit>
          </c:cat>
          <c:val>
            <c:numRef>
              <c:f>образование!$B$11</c:f>
              <c:numCache>
                <c:formatCode>#,##0.00</c:formatCode>
                <c:ptCount val="1"/>
                <c:pt idx="0">
                  <c:v>9414.11</c:v>
                </c:pt>
              </c:numCache>
            </c:numRef>
          </c:val>
        </c:ser>
        <c:ser>
          <c:idx val="4"/>
          <c:order val="4"/>
          <c:tx>
            <c:strRef>
              <c:f>образование!$A$12</c:f>
              <c:strCache>
                <c:ptCount val="1"/>
                <c:pt idx="0">
                  <c:v>Другие вопросы в области образования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invertIfNegative val="0"/>
          <c:cat>
            <c:strLit>
              <c:ptCount val="1"/>
              <c:pt idx="0">
                <c:v>тыс.руб.</c:v>
              </c:pt>
            </c:strLit>
          </c:cat>
          <c:val>
            <c:numRef>
              <c:f>образование!$B$12</c:f>
              <c:numCache>
                <c:formatCode>#,##0.00</c:formatCode>
                <c:ptCount val="1"/>
                <c:pt idx="0">
                  <c:v>60198.69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7"/>
        <c:gapDepth val="0"/>
        <c:shape val="cylinder"/>
        <c:axId val="128841216"/>
        <c:axId val="128842752"/>
        <c:axId val="0"/>
      </c:bar3DChart>
      <c:catAx>
        <c:axId val="128841216"/>
        <c:scaling>
          <c:orientation val="minMax"/>
        </c:scaling>
        <c:delete val="1"/>
        <c:axPos val="l"/>
        <c:majorTickMark val="none"/>
        <c:minorTickMark val="none"/>
        <c:tickLblPos val="nextTo"/>
        <c:crossAx val="128842752"/>
        <c:crosses val="autoZero"/>
        <c:auto val="1"/>
        <c:lblAlgn val="ctr"/>
        <c:lblOffset val="100"/>
        <c:noMultiLvlLbl val="0"/>
      </c:catAx>
      <c:valAx>
        <c:axId val="128842752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128841216"/>
        <c:crosses val="autoZero"/>
        <c:crossBetween val="between"/>
      </c:valAx>
      <c:dTable>
        <c:showHorzBorder val="1"/>
        <c:showVertBorder val="0"/>
        <c:showOutline val="0"/>
        <c:showKeys val="1"/>
        <c:txPr>
          <a:bodyPr/>
          <a:lstStyle/>
          <a:p>
            <a:pPr rtl="0">
              <a:defRPr sz="900"/>
            </a:pPr>
            <a:endParaRPr lang="ru-RU"/>
          </a:p>
        </c:txPr>
      </c:dTable>
    </c:plotArea>
    <c:plotVisOnly val="1"/>
    <c:dispBlanksAs val="gap"/>
    <c:showDLblsOverMax val="0"/>
  </c:chart>
  <c:txPr>
    <a:bodyPr/>
    <a:lstStyle/>
    <a:p>
      <a:pPr>
        <a:defRPr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  <c:spPr>
        <a:noFill/>
        <a:ln w="9525">
          <a:noFill/>
        </a:ln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5.7911100155538277E-2"/>
          <c:w val="0.80236294558074006"/>
          <c:h val="0.7262655587431849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'заработная плата ДОПО'!$A$3</c:f>
              <c:strCache>
                <c:ptCount val="1"/>
                <c:pt idx="0">
                  <c:v>Дошкольное образование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invertIfNegative val="0"/>
          <c:dLbls>
            <c:dLbl>
              <c:idx val="0"/>
              <c:layout>
                <c:manualLayout>
                  <c:x val="-2.7777777777777779E-3"/>
                  <c:y val="0.3815808375812056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"/>
                  <c:y val="0.4412028434532690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1111111111111112E-2"/>
                  <c:y val="0.3815808375812056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chemeClr val="accent1">
                  <a:lumMod val="20000"/>
                  <a:lumOff val="80000"/>
                </a:schemeClr>
              </a:solidFill>
            </c:spPr>
            <c:txPr>
              <a:bodyPr rot="-5400000" vert="horz"/>
              <a:lstStyle/>
              <a:p>
                <a:pPr>
                  <a:defRPr sz="9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'заработная плата ДОПО'!$B$2:$D$2</c:f>
              <c:strCache>
                <c:ptCount val="3"/>
                <c:pt idx="0">
                  <c:v>2018г.</c:v>
                </c:pt>
                <c:pt idx="1">
                  <c:v>2019г.</c:v>
                </c:pt>
                <c:pt idx="2">
                  <c:v>2020г.</c:v>
                </c:pt>
              </c:strCache>
            </c:strRef>
          </c:cat>
          <c:val>
            <c:numRef>
              <c:f>'заработная плата ДОПО'!$B$3:$D$3</c:f>
              <c:numCache>
                <c:formatCode>#,##0.00</c:formatCode>
                <c:ptCount val="3"/>
                <c:pt idx="0">
                  <c:v>33790</c:v>
                </c:pt>
                <c:pt idx="1">
                  <c:v>38827</c:v>
                </c:pt>
                <c:pt idx="2">
                  <c:v>41587</c:v>
                </c:pt>
              </c:numCache>
            </c:numRef>
          </c:val>
        </c:ser>
        <c:ser>
          <c:idx val="1"/>
          <c:order val="1"/>
          <c:tx>
            <c:strRef>
              <c:f>'заработная плата ДОПО'!$A$4</c:f>
              <c:strCache>
                <c:ptCount val="1"/>
                <c:pt idx="0">
                  <c:v>Общее образование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invertIfNegative val="0"/>
          <c:dLbls>
            <c:dLbl>
              <c:idx val="0"/>
              <c:layout>
                <c:manualLayout>
                  <c:x val="1.1111111111111112E-2"/>
                  <c:y val="0.33984543347076129"/>
                </c:manualLayout>
              </c:layout>
              <c:spPr>
                <a:solidFill>
                  <a:schemeClr val="accent2">
                    <a:lumMod val="20000"/>
                    <a:lumOff val="80000"/>
                  </a:schemeClr>
                </a:solidFill>
              </c:spPr>
              <c:txPr>
                <a:bodyPr rot="-5400000" vert="horz"/>
                <a:lstStyle/>
                <a:p>
                  <a:pPr>
                    <a:defRPr sz="900" b="1"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5.5555555555555558E-3"/>
                  <c:y val="0.27426122701149158"/>
                </c:manualLayout>
              </c:layout>
              <c:spPr>
                <a:solidFill>
                  <a:schemeClr val="accent2">
                    <a:lumMod val="20000"/>
                    <a:lumOff val="80000"/>
                  </a:schemeClr>
                </a:solidFill>
              </c:spPr>
              <c:txPr>
                <a:bodyPr rot="-5400000" vert="horz"/>
                <a:lstStyle/>
                <a:p>
                  <a:pPr>
                    <a:defRPr sz="900" b="1"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1111111111111112E-2"/>
                  <c:y val="0.28618562818590421"/>
                </c:manualLayout>
              </c:layout>
              <c:spPr>
                <a:solidFill>
                  <a:schemeClr val="accent2">
                    <a:lumMod val="20000"/>
                    <a:lumOff val="80000"/>
                  </a:schemeClr>
                </a:solidFill>
              </c:spPr>
              <c:txPr>
                <a:bodyPr rot="-5400000" vert="horz"/>
                <a:lstStyle/>
                <a:p>
                  <a:pPr>
                    <a:defRPr sz="900" b="1"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chemeClr val="accent2">
                  <a:lumMod val="20000"/>
                  <a:lumOff val="80000"/>
                </a:schemeClr>
              </a:solidFill>
            </c:spPr>
            <c:txPr>
              <a:bodyPr/>
              <a:lstStyle/>
              <a:p>
                <a:pPr>
                  <a:defRPr sz="9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'заработная плата ДОПО'!$B$2:$D$2</c:f>
              <c:strCache>
                <c:ptCount val="3"/>
                <c:pt idx="0">
                  <c:v>2018г.</c:v>
                </c:pt>
                <c:pt idx="1">
                  <c:v>2019г.</c:v>
                </c:pt>
                <c:pt idx="2">
                  <c:v>2020г.</c:v>
                </c:pt>
              </c:strCache>
            </c:strRef>
          </c:cat>
          <c:val>
            <c:numRef>
              <c:f>'заработная плата ДОПО'!$B$4:$D$4</c:f>
              <c:numCache>
                <c:formatCode>#,##0.00</c:formatCode>
                <c:ptCount val="3"/>
                <c:pt idx="0">
                  <c:v>37658</c:v>
                </c:pt>
                <c:pt idx="1">
                  <c:v>43755</c:v>
                </c:pt>
                <c:pt idx="2">
                  <c:v>45411</c:v>
                </c:pt>
              </c:numCache>
            </c:numRef>
          </c:val>
        </c:ser>
        <c:ser>
          <c:idx val="2"/>
          <c:order val="2"/>
          <c:tx>
            <c:strRef>
              <c:f>'заработная плата ДОПО'!$A$5</c:f>
              <c:strCache>
                <c:ptCount val="1"/>
                <c:pt idx="0">
                  <c:v>Дополнительное образование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invertIfNegative val="0"/>
          <c:dLbls>
            <c:dLbl>
              <c:idx val="0"/>
              <c:layout>
                <c:manualLayout>
                  <c:x val="1.6666666666666666E-2"/>
                  <c:y val="0.4531272446276817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8.3333333333333332E-3"/>
                  <c:y val="0.4173540411044436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9444444444444445E-2"/>
                  <c:y val="0.3875430381684119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chemeClr val="accent3">
                  <a:lumMod val="40000"/>
                  <a:lumOff val="60000"/>
                </a:schemeClr>
              </a:solidFill>
            </c:spPr>
            <c:txPr>
              <a:bodyPr rot="-5400000" vert="horz"/>
              <a:lstStyle/>
              <a:p>
                <a:pPr>
                  <a:defRPr sz="9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'заработная плата ДОПО'!$B$2:$D$2</c:f>
              <c:strCache>
                <c:ptCount val="3"/>
                <c:pt idx="0">
                  <c:v>2018г.</c:v>
                </c:pt>
                <c:pt idx="1">
                  <c:v>2019г.</c:v>
                </c:pt>
                <c:pt idx="2">
                  <c:v>2020г.</c:v>
                </c:pt>
              </c:strCache>
            </c:strRef>
          </c:cat>
          <c:val>
            <c:numRef>
              <c:f>'заработная плата ДОПО'!$B$5:$D$5</c:f>
              <c:numCache>
                <c:formatCode>#,##0.00</c:formatCode>
                <c:ptCount val="3"/>
                <c:pt idx="0">
                  <c:v>38082.76</c:v>
                </c:pt>
                <c:pt idx="1">
                  <c:v>41357</c:v>
                </c:pt>
                <c:pt idx="2">
                  <c:v>43762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28844160"/>
        <c:axId val="128845696"/>
        <c:axId val="0"/>
      </c:bar3DChart>
      <c:catAx>
        <c:axId val="12884416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b="1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28845696"/>
        <c:crosses val="autoZero"/>
        <c:auto val="1"/>
        <c:lblAlgn val="ctr"/>
        <c:lblOffset val="100"/>
        <c:noMultiLvlLbl val="0"/>
      </c:catAx>
      <c:valAx>
        <c:axId val="128845696"/>
        <c:scaling>
          <c:orientation val="minMax"/>
        </c:scaling>
        <c:delete val="1"/>
        <c:axPos val="l"/>
        <c:numFmt formatCode="#,##0.00" sourceLinked="1"/>
        <c:majorTickMark val="out"/>
        <c:minorTickMark val="none"/>
        <c:tickLblPos val="nextTo"/>
        <c:crossAx val="12884416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9850122029334039"/>
          <c:y val="0.18763887345850461"/>
          <c:w val="0.30149868766404198"/>
          <c:h val="0.54235407070441533"/>
        </c:manualLayout>
      </c:layout>
      <c:overlay val="0"/>
      <c:txPr>
        <a:bodyPr/>
        <a:lstStyle/>
        <a:p>
          <a:pPr>
            <a:defRPr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0"/>
      <c:rotY val="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percentStacked"/>
        <c:varyColors val="0"/>
        <c:ser>
          <c:idx val="0"/>
          <c:order val="0"/>
          <c:tx>
            <c:strRef>
              <c:f>'ко-во предприятий'!$A$2</c:f>
              <c:strCache>
                <c:ptCount val="1"/>
                <c:pt idx="0">
                  <c:v>Число предприятий (единиц)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invertIfNegative val="0"/>
          <c:dLbls>
            <c:spPr>
              <a:solidFill>
                <a:schemeClr val="tx2">
                  <a:lumMod val="20000"/>
                  <a:lumOff val="80000"/>
                </a:schemeClr>
              </a:solidFill>
            </c:spPr>
            <c:txPr>
              <a:bodyPr/>
              <a:lstStyle/>
              <a:p>
                <a:pPr>
                  <a:defRPr sz="11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'ко-во предприятий'!$B$1:$E$1</c:f>
              <c:strCache>
                <c:ptCount val="4"/>
                <c:pt idx="0">
                  <c:v>2017г.</c:v>
                </c:pt>
                <c:pt idx="1">
                  <c:v>2018г.</c:v>
                </c:pt>
                <c:pt idx="2">
                  <c:v>2019г.</c:v>
                </c:pt>
                <c:pt idx="3">
                  <c:v>2020г.</c:v>
                </c:pt>
              </c:strCache>
            </c:strRef>
          </c:cat>
          <c:val>
            <c:numRef>
              <c:f>'ко-во предприятий'!$B$2:$E$2</c:f>
              <c:numCache>
                <c:formatCode>#,##0</c:formatCode>
                <c:ptCount val="4"/>
                <c:pt idx="0">
                  <c:v>3427</c:v>
                </c:pt>
                <c:pt idx="1">
                  <c:v>3654</c:v>
                </c:pt>
                <c:pt idx="2">
                  <c:v>3353</c:v>
                </c:pt>
                <c:pt idx="3">
                  <c:v>3141</c:v>
                </c:pt>
              </c:numCache>
            </c:numRef>
          </c:val>
        </c:ser>
        <c:ser>
          <c:idx val="1"/>
          <c:order val="1"/>
          <c:tx>
            <c:strRef>
              <c:f>'ко-во предприятий'!$A$3</c:f>
              <c:strCache>
                <c:ptCount val="1"/>
                <c:pt idx="0">
                  <c:v>Среднесписочная численность работников (тыс.чел.)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invertIfNegative val="0"/>
          <c:dLbls>
            <c:spPr>
              <a:solidFill>
                <a:schemeClr val="accent2">
                  <a:lumMod val="20000"/>
                  <a:lumOff val="80000"/>
                </a:schemeClr>
              </a:solidFill>
            </c:spPr>
            <c:txPr>
              <a:bodyPr/>
              <a:lstStyle/>
              <a:p>
                <a:pPr>
                  <a:defRPr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'ко-во предприятий'!$B$1:$E$1</c:f>
              <c:strCache>
                <c:ptCount val="4"/>
                <c:pt idx="0">
                  <c:v>2017г.</c:v>
                </c:pt>
                <c:pt idx="1">
                  <c:v>2018г.</c:v>
                </c:pt>
                <c:pt idx="2">
                  <c:v>2019г.</c:v>
                </c:pt>
                <c:pt idx="3">
                  <c:v>2020г.</c:v>
                </c:pt>
              </c:strCache>
            </c:strRef>
          </c:cat>
          <c:val>
            <c:numRef>
              <c:f>'ко-во предприятий'!$B$3:$E$3</c:f>
              <c:numCache>
                <c:formatCode>#,##0.00</c:formatCode>
                <c:ptCount val="4"/>
                <c:pt idx="0">
                  <c:v>18.84</c:v>
                </c:pt>
                <c:pt idx="1">
                  <c:v>18.54</c:v>
                </c:pt>
                <c:pt idx="2">
                  <c:v>17.420000000000002</c:v>
                </c:pt>
                <c:pt idx="3">
                  <c:v>23.5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18246784"/>
        <c:axId val="118248576"/>
        <c:axId val="0"/>
      </c:bar3DChart>
      <c:catAx>
        <c:axId val="1182467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18248576"/>
        <c:crosses val="autoZero"/>
        <c:auto val="1"/>
        <c:lblAlgn val="ctr"/>
        <c:lblOffset val="100"/>
        <c:noMultiLvlLbl val="0"/>
      </c:catAx>
      <c:valAx>
        <c:axId val="118248576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extTo"/>
        <c:crossAx val="118246784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57509033245844265"/>
          <c:y val="5.6053149606299188E-2"/>
          <c:w val="0.33602077865266844"/>
          <c:h val="0.36011592300962381"/>
        </c:manualLayout>
      </c:layout>
      <c:overlay val="0"/>
      <c:txPr>
        <a:bodyPr/>
        <a:lstStyle/>
        <a:p>
          <a:pPr>
            <a:defRPr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  <c:spPr>
        <a:noFill/>
        <a:ln w="9525">
          <a:noFill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'Численность детей'!$A$2</c:f>
              <c:strCache>
                <c:ptCount val="1"/>
                <c:pt idx="0">
                  <c:v>Дошкольное образование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invertIfNegative val="0"/>
          <c:dLbls>
            <c:spPr>
              <a:solidFill>
                <a:schemeClr val="tx2">
                  <a:lumMod val="20000"/>
                  <a:lumOff val="80000"/>
                </a:schemeClr>
              </a:solidFill>
            </c:spPr>
            <c:txPr>
              <a:bodyPr rot="-5400000" vert="horz"/>
              <a:lstStyle/>
              <a:p>
                <a:pPr>
                  <a:defRPr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'Численность детей'!$B$1:$C$1</c:f>
              <c:strCache>
                <c:ptCount val="2"/>
                <c:pt idx="0">
                  <c:v>2019г.</c:v>
                </c:pt>
                <c:pt idx="1">
                  <c:v>2020г.</c:v>
                </c:pt>
              </c:strCache>
            </c:strRef>
          </c:cat>
          <c:val>
            <c:numRef>
              <c:f>'Численность детей'!$B$2:$C$2</c:f>
              <c:numCache>
                <c:formatCode>#,##0</c:formatCode>
                <c:ptCount val="2"/>
                <c:pt idx="0">
                  <c:v>8350</c:v>
                </c:pt>
                <c:pt idx="1">
                  <c:v>8181</c:v>
                </c:pt>
              </c:numCache>
            </c:numRef>
          </c:val>
        </c:ser>
        <c:ser>
          <c:idx val="1"/>
          <c:order val="1"/>
          <c:tx>
            <c:strRef>
              <c:f>'Численность детей'!$A$3</c:f>
              <c:strCache>
                <c:ptCount val="1"/>
                <c:pt idx="0">
                  <c:v>Общее образование (кол-во классов 619 ед.)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invertIfNegative val="0"/>
          <c:dLbls>
            <c:dLbl>
              <c:idx val="0"/>
              <c:layout>
                <c:manualLayout>
                  <c:x val="1.3888888888888888E-2"/>
                  <c:y val="0.2984986925992302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8.3333333333333835E-3"/>
                  <c:y val="0.2984986925992302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chemeClr val="accent2">
                  <a:lumMod val="20000"/>
                  <a:lumOff val="80000"/>
                </a:schemeClr>
              </a:solidFill>
            </c:spPr>
            <c:txPr>
              <a:bodyPr rot="-5400000" vert="horz"/>
              <a:lstStyle/>
              <a:p>
                <a:pPr>
                  <a:defRPr sz="9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'Численность детей'!$B$1:$C$1</c:f>
              <c:strCache>
                <c:ptCount val="2"/>
                <c:pt idx="0">
                  <c:v>2019г.</c:v>
                </c:pt>
                <c:pt idx="1">
                  <c:v>2020г.</c:v>
                </c:pt>
              </c:strCache>
            </c:strRef>
          </c:cat>
          <c:val>
            <c:numRef>
              <c:f>'Численность детей'!$B$3:$C$3</c:f>
              <c:numCache>
                <c:formatCode>#,##0</c:formatCode>
                <c:ptCount val="2"/>
                <c:pt idx="0">
                  <c:v>16845</c:v>
                </c:pt>
                <c:pt idx="1">
                  <c:v>16902</c:v>
                </c:pt>
              </c:numCache>
            </c:numRef>
          </c:val>
        </c:ser>
        <c:ser>
          <c:idx val="2"/>
          <c:order val="2"/>
          <c:tx>
            <c:strRef>
              <c:f>'Численность детей'!$A$4</c:f>
              <c:strCache>
                <c:ptCount val="1"/>
                <c:pt idx="0">
                  <c:v>Дополнительное образование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invertIfNegative val="0"/>
          <c:dLbls>
            <c:dLbl>
              <c:idx val="0"/>
              <c:layout>
                <c:manualLayout>
                  <c:x val="8.3333333333333332E-3"/>
                  <c:y val="2.48748910499358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6666666666666666E-2"/>
                  <c:y val="3.31665213999144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chemeClr val="accent3">
                  <a:lumMod val="40000"/>
                  <a:lumOff val="60000"/>
                </a:schemeClr>
              </a:solidFill>
            </c:spPr>
            <c:txPr>
              <a:bodyPr rot="-5400000" vert="horz"/>
              <a:lstStyle/>
              <a:p>
                <a:pPr>
                  <a:defRPr sz="9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'Численность детей'!$B$1:$C$1</c:f>
              <c:strCache>
                <c:ptCount val="2"/>
                <c:pt idx="0">
                  <c:v>2019г.</c:v>
                </c:pt>
                <c:pt idx="1">
                  <c:v>2020г.</c:v>
                </c:pt>
              </c:strCache>
            </c:strRef>
          </c:cat>
          <c:val>
            <c:numRef>
              <c:f>'Численность детей'!$B$4:$C$4</c:f>
              <c:numCache>
                <c:formatCode>#,##0</c:formatCode>
                <c:ptCount val="2"/>
                <c:pt idx="0">
                  <c:v>10365</c:v>
                </c:pt>
                <c:pt idx="1">
                  <c:v>6166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28897792"/>
        <c:axId val="128899328"/>
        <c:axId val="0"/>
      </c:bar3DChart>
      <c:catAx>
        <c:axId val="12889779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200" b="1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28899328"/>
        <c:crosses val="autoZero"/>
        <c:auto val="1"/>
        <c:lblAlgn val="ctr"/>
        <c:lblOffset val="100"/>
        <c:noMultiLvlLbl val="0"/>
      </c:catAx>
      <c:valAx>
        <c:axId val="128899328"/>
        <c:scaling>
          <c:orientation val="minMax"/>
        </c:scaling>
        <c:delete val="1"/>
        <c:axPos val="l"/>
        <c:numFmt formatCode="#,##0" sourceLinked="1"/>
        <c:majorTickMark val="out"/>
        <c:minorTickMark val="none"/>
        <c:tickLblPos val="nextTo"/>
        <c:crossAx val="12889779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4166666666666672"/>
          <c:y val="0.10296817095556404"/>
          <c:w val="0.34166666666666667"/>
          <c:h val="0.64945256244991645"/>
        </c:manualLayout>
      </c:layout>
      <c:overlay val="0"/>
      <c:txPr>
        <a:bodyPr/>
        <a:lstStyle/>
        <a:p>
          <a:pPr>
            <a:defRPr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'Расходы на одного'!$A$3</c:f>
              <c:strCache>
                <c:ptCount val="1"/>
                <c:pt idx="0">
                  <c:v>Дошкольное образование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invertIfNegative val="0"/>
          <c:dLbls>
            <c:dLbl>
              <c:idx val="0"/>
              <c:layout>
                <c:manualLayout>
                  <c:x val="1.2731334408019993E-17"/>
                  <c:y val="0.2361111111111111"/>
                </c:manualLayout>
              </c:layout>
              <c:spPr>
                <a:solidFill>
                  <a:schemeClr val="tx2">
                    <a:lumMod val="40000"/>
                    <a:lumOff val="60000"/>
                  </a:schemeClr>
                </a:solidFill>
              </c:spPr>
              <c:txPr>
                <a:bodyPr rot="-5400000" vert="horz"/>
                <a:lstStyle/>
                <a:p>
                  <a:pPr>
                    <a:defRPr b="1"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5.0925337632079971E-17"/>
                  <c:y val="0.20370370370370369"/>
                </c:manualLayout>
              </c:layout>
              <c:spPr>
                <a:solidFill>
                  <a:schemeClr val="tx2">
                    <a:lumMod val="40000"/>
                    <a:lumOff val="60000"/>
                  </a:schemeClr>
                </a:solidFill>
              </c:spPr>
              <c:txPr>
                <a:bodyPr rot="-5400000" vert="horz"/>
                <a:lstStyle/>
                <a:p>
                  <a:pPr>
                    <a:defRPr b="1"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 rot="-5400000" vert="horz"/>
              <a:lstStyle/>
              <a:p>
                <a:pPr>
                  <a:defRPr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'Расходы на одного'!$B$2:$E$2</c:f>
              <c:strCache>
                <c:ptCount val="2"/>
                <c:pt idx="0">
                  <c:v>2019г.</c:v>
                </c:pt>
                <c:pt idx="1">
                  <c:v>2020г.</c:v>
                </c:pt>
              </c:strCache>
            </c:strRef>
          </c:cat>
          <c:val>
            <c:numRef>
              <c:f>'Расходы на одного'!$B$3:$E$3</c:f>
              <c:numCache>
                <c:formatCode>#,##0.00</c:formatCode>
                <c:ptCount val="2"/>
                <c:pt idx="0">
                  <c:v>107907.51498922156</c:v>
                </c:pt>
                <c:pt idx="1">
                  <c:v>117102.02754919937</c:v>
                </c:pt>
              </c:numCache>
            </c:numRef>
          </c:val>
        </c:ser>
        <c:ser>
          <c:idx val="1"/>
          <c:order val="1"/>
          <c:tx>
            <c:strRef>
              <c:f>'Расходы на одного'!$A$4</c:f>
              <c:strCache>
                <c:ptCount val="1"/>
                <c:pt idx="0">
                  <c:v>Общее образование 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invertIfNegative val="0"/>
          <c:dLbls>
            <c:dLbl>
              <c:idx val="0"/>
              <c:layout>
                <c:manualLayout>
                  <c:x val="8.3333333333333332E-3"/>
                  <c:y val="0.2268518518518518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8.3333333333333332E-3"/>
                  <c:y val="0.2870370370370370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chemeClr val="accent2">
                  <a:lumMod val="40000"/>
                  <a:lumOff val="60000"/>
                </a:schemeClr>
              </a:solidFill>
            </c:spPr>
            <c:txPr>
              <a:bodyPr rot="-5400000" vert="horz"/>
              <a:lstStyle/>
              <a:p>
                <a:pPr>
                  <a:defRPr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'Расходы на одного'!$B$2:$E$2</c:f>
              <c:strCache>
                <c:ptCount val="2"/>
                <c:pt idx="0">
                  <c:v>2019г.</c:v>
                </c:pt>
                <c:pt idx="1">
                  <c:v>2020г.</c:v>
                </c:pt>
              </c:strCache>
            </c:strRef>
          </c:cat>
          <c:val>
            <c:numRef>
              <c:f>'Расходы на одного'!$B$4:$E$4</c:f>
              <c:numCache>
                <c:formatCode>#,##0.00</c:formatCode>
                <c:ptCount val="2"/>
                <c:pt idx="0">
                  <c:v>62412.854062333034</c:v>
                </c:pt>
                <c:pt idx="1">
                  <c:v>68137.592029937281</c:v>
                </c:pt>
              </c:numCache>
            </c:numRef>
          </c:val>
        </c:ser>
        <c:ser>
          <c:idx val="2"/>
          <c:order val="2"/>
          <c:tx>
            <c:strRef>
              <c:f>'Расходы на одного'!$A$5</c:f>
              <c:strCache>
                <c:ptCount val="1"/>
                <c:pt idx="0">
                  <c:v>Дополнительное образование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invertIfNegative val="0"/>
          <c:dLbls>
            <c:dLbl>
              <c:idx val="1"/>
              <c:layout>
                <c:manualLayout>
                  <c:x val="8.3333333333333332E-3"/>
                  <c:y val="0.1805555555555555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chemeClr val="accent3">
                  <a:lumMod val="40000"/>
                  <a:lumOff val="60000"/>
                </a:schemeClr>
              </a:solidFill>
            </c:spPr>
            <c:txPr>
              <a:bodyPr rot="-5400000" vert="horz"/>
              <a:lstStyle/>
              <a:p>
                <a:pPr>
                  <a:defRPr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'Расходы на одного'!$B$2:$E$2</c:f>
              <c:strCache>
                <c:ptCount val="2"/>
                <c:pt idx="0">
                  <c:v>2019г.</c:v>
                </c:pt>
                <c:pt idx="1">
                  <c:v>2020г.</c:v>
                </c:pt>
              </c:strCache>
            </c:strRef>
          </c:cat>
          <c:val>
            <c:numRef>
              <c:f>'Расходы на одного'!$B$5:$E$5</c:f>
              <c:numCache>
                <c:formatCode>#,##0.00</c:formatCode>
                <c:ptCount val="2"/>
                <c:pt idx="0">
                  <c:v>19303.970249879399</c:v>
                </c:pt>
                <c:pt idx="1">
                  <c:v>41808.49455400584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34707072"/>
        <c:axId val="134708608"/>
        <c:axId val="0"/>
      </c:bar3DChart>
      <c:catAx>
        <c:axId val="13470707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200" b="1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34708608"/>
        <c:crosses val="autoZero"/>
        <c:auto val="1"/>
        <c:lblAlgn val="ctr"/>
        <c:lblOffset val="100"/>
        <c:noMultiLvlLbl val="0"/>
      </c:catAx>
      <c:valAx>
        <c:axId val="134708608"/>
        <c:scaling>
          <c:orientation val="minMax"/>
        </c:scaling>
        <c:delete val="1"/>
        <c:axPos val="l"/>
        <c:numFmt formatCode="#,##0.00" sourceLinked="1"/>
        <c:majorTickMark val="out"/>
        <c:minorTickMark val="none"/>
        <c:tickLblPos val="nextTo"/>
        <c:crossAx val="13470707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9821522309711281"/>
          <c:y val="0.23197907553222513"/>
          <c:w val="0.28511811023622047"/>
          <c:h val="0.46196777486147567"/>
        </c:manualLayout>
      </c:layout>
      <c:overlay val="0"/>
      <c:txPr>
        <a:bodyPr/>
        <a:lstStyle/>
        <a:p>
          <a:pPr>
            <a:defRPr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083683289588802"/>
          <c:y val="6.5410935621845787E-2"/>
          <c:w val="0.46388888888888891"/>
          <c:h val="0.77314814814814814"/>
        </c:manualLayout>
      </c:layout>
      <c:doughnutChart>
        <c:varyColors val="1"/>
        <c:ser>
          <c:idx val="0"/>
          <c:order val="0"/>
          <c:tx>
            <c:strRef>
              <c:f>образование!$B$29</c:f>
              <c:strCache>
                <c:ptCount val="1"/>
                <c:pt idx="0">
                  <c:v>2020г.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dLbls>
            <c:dLbl>
              <c:idx val="0"/>
              <c:spPr>
                <a:solidFill>
                  <a:schemeClr val="accent1">
                    <a:lumMod val="20000"/>
                    <a:lumOff val="80000"/>
                  </a:schemeClr>
                </a:solidFill>
              </c:spPr>
              <c:txPr>
                <a:bodyPr/>
                <a:lstStyle/>
                <a:p>
                  <a:pPr>
                    <a:defRPr sz="1200" b="1"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spPr>
                <a:solidFill>
                  <a:schemeClr val="accent2">
                    <a:lumMod val="20000"/>
                    <a:lumOff val="80000"/>
                  </a:schemeClr>
                </a:solidFill>
              </c:spPr>
              <c:txPr>
                <a:bodyPr/>
                <a:lstStyle/>
                <a:p>
                  <a:pPr>
                    <a:defRPr sz="1200" b="1"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2"/>
              <c:spPr>
                <a:solidFill>
                  <a:schemeClr val="accent3">
                    <a:lumMod val="20000"/>
                    <a:lumOff val="80000"/>
                  </a:schemeClr>
                </a:solidFill>
              </c:spPr>
              <c:txPr>
                <a:bodyPr/>
                <a:lstStyle/>
                <a:p>
                  <a:pPr>
                    <a:defRPr sz="1200" b="1"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-1.9444444444444445E-2"/>
                  <c:y val="-9.2592592592592587E-2"/>
                </c:manualLayout>
              </c:layout>
              <c:spPr>
                <a:solidFill>
                  <a:schemeClr val="accent4">
                    <a:lumMod val="40000"/>
                    <a:lumOff val="60000"/>
                  </a:schemeClr>
                </a:solidFill>
              </c:spPr>
              <c:txPr>
                <a:bodyPr/>
                <a:lstStyle/>
                <a:p>
                  <a:pPr>
                    <a:defRPr sz="1200" b="1"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-5.2777777777777805E-2"/>
                  <c:y val="-0.1388888888888889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 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5"/>
              <c:layout>
                <c:manualLayout>
                  <c:x val="2.2222003499562555E-2"/>
                  <c:y val="1.8518518518518517E-2"/>
                </c:manualLayout>
              </c:layout>
              <c:spPr>
                <a:solidFill>
                  <a:schemeClr val="accent6">
                    <a:lumMod val="40000"/>
                    <a:lumOff val="60000"/>
                  </a:schemeClr>
                </a:solidFill>
              </c:spPr>
              <c:txPr>
                <a:bodyPr/>
                <a:lstStyle/>
                <a:p>
                  <a:pPr>
                    <a:defRPr sz="1200" b="1"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12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образование!$A$30:$A$35</c:f>
              <c:strCache>
                <c:ptCount val="6"/>
                <c:pt idx="0">
                  <c:v>Развитие системы дошкольного образования</c:v>
                </c:pt>
                <c:pt idx="1">
                  <c:v>Развитие системы общего образования</c:v>
                </c:pt>
                <c:pt idx="2">
                  <c:v>Развитие системы дополнительного образования</c:v>
                </c:pt>
                <c:pt idx="3">
                  <c:v>Поддержка педагогических кадров</c:v>
                </c:pt>
                <c:pt idx="4">
                  <c:v>Реализация молодежной политики</c:v>
                </c:pt>
                <c:pt idx="5">
                  <c:v>Развитие образования</c:v>
                </c:pt>
              </c:strCache>
            </c:strRef>
          </c:cat>
          <c:val>
            <c:numRef>
              <c:f>образование!$B$30:$B$35</c:f>
              <c:numCache>
                <c:formatCode>#,##0.00</c:formatCode>
                <c:ptCount val="6"/>
                <c:pt idx="0">
                  <c:v>931505.93</c:v>
                </c:pt>
                <c:pt idx="1">
                  <c:v>1043055.35</c:v>
                </c:pt>
                <c:pt idx="2">
                  <c:v>157467.63</c:v>
                </c:pt>
                <c:pt idx="3">
                  <c:v>15150.24</c:v>
                </c:pt>
                <c:pt idx="4">
                  <c:v>2270.6999999999998</c:v>
                </c:pt>
                <c:pt idx="5">
                  <c:v>76766.73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0.64056255468066492"/>
          <c:y val="1.7447506561679788E-2"/>
          <c:w val="0.33443744531933506"/>
          <c:h val="0.95080799957184414"/>
        </c:manualLayout>
      </c:layout>
      <c:overlay val="0"/>
      <c:txPr>
        <a:bodyPr/>
        <a:lstStyle/>
        <a:p>
          <a:pPr>
            <a:defRPr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  <c:spPr>
        <a:noFill/>
        <a:ln w="9525">
          <a:noFill/>
        </a:ln>
      </c:spPr>
    </c:floor>
    <c:sideWall>
      <c:thickness val="0"/>
    </c:sideWall>
    <c:backWall>
      <c:thickness val="0"/>
    </c:backWall>
    <c:plotArea>
      <c:layout/>
      <c:bar3DChart>
        <c:barDir val="bar"/>
        <c:grouping val="stacked"/>
        <c:varyColors val="0"/>
        <c:ser>
          <c:idx val="0"/>
          <c:order val="0"/>
          <c:tx>
            <c:strRef>
              <c:f>культура!$A$7</c:f>
              <c:strCache>
                <c:ptCount val="1"/>
                <c:pt idx="0">
                  <c:v>культура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invertIfNegative val="0"/>
          <c:cat>
            <c:strLit>
              <c:ptCount val="1"/>
              <c:pt idx="0">
                <c:v>тыс.руб.</c:v>
              </c:pt>
            </c:strLit>
          </c:cat>
          <c:val>
            <c:numRef>
              <c:f>культура!$B$7</c:f>
              <c:numCache>
                <c:formatCode>#,##0.00</c:formatCode>
                <c:ptCount val="1"/>
                <c:pt idx="0">
                  <c:v>335764.12</c:v>
                </c:pt>
              </c:numCache>
            </c:numRef>
          </c:val>
        </c:ser>
        <c:ser>
          <c:idx val="1"/>
          <c:order val="1"/>
          <c:tx>
            <c:strRef>
              <c:f>культура!$A$8</c:f>
              <c:strCache>
                <c:ptCount val="1"/>
                <c:pt idx="0">
                  <c:v>другие вопросы в области культуры, кинематографии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invertIfNegative val="0"/>
          <c:cat>
            <c:strLit>
              <c:ptCount val="1"/>
              <c:pt idx="0">
                <c:v>тыс.руб.</c:v>
              </c:pt>
            </c:strLit>
          </c:cat>
          <c:val>
            <c:numRef>
              <c:f>культура!$B$8</c:f>
              <c:numCache>
                <c:formatCode>#,##0.00</c:formatCode>
                <c:ptCount val="1"/>
                <c:pt idx="0">
                  <c:v>21437.05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gapDepth val="0"/>
        <c:shape val="cylinder"/>
        <c:axId val="136024064"/>
        <c:axId val="136025600"/>
        <c:axId val="0"/>
      </c:bar3DChart>
      <c:catAx>
        <c:axId val="136024064"/>
        <c:scaling>
          <c:orientation val="minMax"/>
        </c:scaling>
        <c:delete val="1"/>
        <c:axPos val="l"/>
        <c:majorTickMark val="none"/>
        <c:minorTickMark val="none"/>
        <c:tickLblPos val="nextTo"/>
        <c:crossAx val="136025600"/>
        <c:crosses val="autoZero"/>
        <c:auto val="1"/>
        <c:lblAlgn val="ctr"/>
        <c:lblOffset val="100"/>
        <c:noMultiLvlLbl val="0"/>
      </c:catAx>
      <c:valAx>
        <c:axId val="136025600"/>
        <c:scaling>
          <c:orientation val="minMax"/>
        </c:scaling>
        <c:delete val="1"/>
        <c:axPos val="b"/>
        <c:numFmt formatCode="#,##0.00" sourceLinked="1"/>
        <c:majorTickMark val="none"/>
        <c:minorTickMark val="none"/>
        <c:tickLblPos val="nextTo"/>
        <c:crossAx val="136024064"/>
        <c:crosses val="autoZero"/>
        <c:crossBetween val="between"/>
      </c:valAx>
      <c:dTable>
        <c:showHorzBorder val="1"/>
        <c:showVertBorder val="1"/>
        <c:showOutline val="0"/>
        <c:showKeys val="1"/>
      </c:dTable>
    </c:plotArea>
    <c:plotVisOnly val="1"/>
    <c:dispBlanksAs val="gap"/>
    <c:showDLblsOverMax val="0"/>
  </c:chart>
  <c:txPr>
    <a:bodyPr/>
    <a:lstStyle/>
    <a:p>
      <a:pPr>
        <a:defRPr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  <c:spPr>
        <a:scene3d>
          <a:camera prst="orthographicFront"/>
          <a:lightRig rig="threePt" dir="t"/>
        </a:scene3d>
        <a:sp3d>
          <a:bevelT w="6350"/>
        </a:sp3d>
      </c:spPr>
    </c:sideWall>
    <c:backWall>
      <c:thickness val="0"/>
      <c:spPr>
        <a:scene3d>
          <a:camera prst="orthographicFront"/>
          <a:lightRig rig="threePt" dir="t"/>
        </a:scene3d>
        <a:sp3d>
          <a:bevelT w="6350"/>
        </a:sp3d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'заработная плата '!$J$4</c:f>
              <c:strCache>
                <c:ptCount val="1"/>
                <c:pt idx="0">
                  <c:v>Работники учреждений культуры</c:v>
                </c:pt>
              </c:strCache>
            </c:strRef>
          </c:tx>
          <c:spPr>
            <a:solidFill>
              <a:srgbClr val="FFC000"/>
            </a:solidFill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invertIfNegative val="0"/>
          <c:dLbls>
            <c:dLbl>
              <c:idx val="0"/>
              <c:layout>
                <c:manualLayout>
                  <c:x val="1.183756806019077E-2"/>
                  <c:y val="0.1887196870972652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2.3302299331084196E-7"/>
                  <c:y val="0.1715633519066046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5.9187840300953852E-3"/>
                  <c:y val="0.125813124731510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chemeClr val="accent1">
                  <a:lumMod val="20000"/>
                  <a:lumOff val="80000"/>
                </a:schemeClr>
              </a:solidFill>
            </c:spPr>
            <c:txPr>
              <a:bodyPr/>
              <a:lstStyle/>
              <a:p>
                <a:pPr>
                  <a:defRPr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'заработная плата '!$K$3:$M$3</c:f>
              <c:strCache>
                <c:ptCount val="3"/>
                <c:pt idx="0">
                  <c:v>2018г.</c:v>
                </c:pt>
                <c:pt idx="1">
                  <c:v>2019г.</c:v>
                </c:pt>
                <c:pt idx="2">
                  <c:v>2020г.</c:v>
                </c:pt>
              </c:strCache>
            </c:strRef>
          </c:cat>
          <c:val>
            <c:numRef>
              <c:f>'заработная плата '!$K$4:$M$4</c:f>
              <c:numCache>
                <c:formatCode>#,##0.00</c:formatCode>
                <c:ptCount val="3"/>
                <c:pt idx="0">
                  <c:v>33916</c:v>
                </c:pt>
                <c:pt idx="1">
                  <c:v>37321</c:v>
                </c:pt>
                <c:pt idx="2">
                  <c:v>41475</c:v>
                </c:pt>
              </c:numCache>
            </c:numRef>
          </c:val>
        </c:ser>
        <c:ser>
          <c:idx val="1"/>
          <c:order val="1"/>
          <c:tx>
            <c:strRef>
              <c:f>'заработная плата '!$J$5</c:f>
              <c:strCache>
                <c:ptCount val="1"/>
                <c:pt idx="0">
                  <c:v>Среднесписочная численность работников культуры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invertIfNegative val="0"/>
          <c:dLbls>
            <c:dLbl>
              <c:idx val="0"/>
              <c:layout>
                <c:manualLayout>
                  <c:x val="5.9187840300953852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071574410533385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3675136120381541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chemeClr val="accent4">
                  <a:lumMod val="40000"/>
                  <a:lumOff val="60000"/>
                </a:schemeClr>
              </a:solidFill>
            </c:spPr>
            <c:txPr>
              <a:bodyPr/>
              <a:lstStyle/>
              <a:p>
                <a:pPr>
                  <a:defRPr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'заработная плата '!$K$3:$M$3</c:f>
              <c:strCache>
                <c:ptCount val="3"/>
                <c:pt idx="0">
                  <c:v>2018г.</c:v>
                </c:pt>
                <c:pt idx="1">
                  <c:v>2019г.</c:v>
                </c:pt>
                <c:pt idx="2">
                  <c:v>2020г.</c:v>
                </c:pt>
              </c:strCache>
            </c:strRef>
          </c:cat>
          <c:val>
            <c:numRef>
              <c:f>'заработная плата '!$K$5:$M$5</c:f>
              <c:numCache>
                <c:formatCode>General</c:formatCode>
                <c:ptCount val="3"/>
                <c:pt idx="0">
                  <c:v>430</c:v>
                </c:pt>
                <c:pt idx="1">
                  <c:v>387</c:v>
                </c:pt>
                <c:pt idx="2">
                  <c:v>334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9"/>
        <c:shape val="cylinder"/>
        <c:axId val="136057216"/>
        <c:axId val="136058752"/>
        <c:axId val="0"/>
      </c:bar3DChart>
      <c:catAx>
        <c:axId val="13605721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b="1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36058752"/>
        <c:crosses val="autoZero"/>
        <c:auto val="1"/>
        <c:lblAlgn val="ctr"/>
        <c:lblOffset val="100"/>
        <c:noMultiLvlLbl val="0"/>
      </c:catAx>
      <c:valAx>
        <c:axId val="136058752"/>
        <c:scaling>
          <c:orientation val="minMax"/>
        </c:scaling>
        <c:delete val="1"/>
        <c:axPos val="l"/>
        <c:numFmt formatCode="#,##0.00" sourceLinked="1"/>
        <c:majorTickMark val="out"/>
        <c:minorTickMark val="none"/>
        <c:tickLblPos val="nextTo"/>
        <c:crossAx val="136057216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1281650047269385E-2"/>
          <c:y val="5.0356517935258104E-2"/>
          <c:w val="0.50830515686936251"/>
          <c:h val="0.70716972878390205"/>
        </c:manualLayout>
      </c:layout>
      <c:doughnutChart>
        <c:varyColors val="1"/>
        <c:ser>
          <c:idx val="0"/>
          <c:order val="0"/>
          <c:spPr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dLbls>
            <c:dLbl>
              <c:idx val="0"/>
              <c:layout>
                <c:manualLayout>
                  <c:x val="0"/>
                  <c:y val="-4.1666666666666664E-2"/>
                </c:manualLayout>
              </c:layout>
              <c:spPr>
                <a:solidFill>
                  <a:schemeClr val="accent1">
                    <a:lumMod val="40000"/>
                    <a:lumOff val="60000"/>
                  </a:schemeClr>
                </a:solidFill>
              </c:spPr>
              <c:txPr>
                <a:bodyPr/>
                <a:lstStyle/>
                <a:p>
                  <a:pPr>
                    <a:defRPr sz="1100" b="1"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1.3310889984970223E-2"/>
                  <c:y val="-2.7777777777777776E-2"/>
                </c:manualLayout>
              </c:layout>
              <c:spPr>
                <a:solidFill>
                  <a:schemeClr val="accent2">
                    <a:lumMod val="20000"/>
                    <a:lumOff val="80000"/>
                  </a:schemeClr>
                </a:solidFill>
              </c:spPr>
              <c:txPr>
                <a:bodyPr/>
                <a:lstStyle/>
                <a:p>
                  <a:pPr>
                    <a:defRPr sz="1100" b="1"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2"/>
              <c:spPr>
                <a:solidFill>
                  <a:schemeClr val="accent3">
                    <a:lumMod val="20000"/>
                    <a:lumOff val="80000"/>
                  </a:schemeClr>
                </a:solidFill>
              </c:spPr>
              <c:txPr>
                <a:bodyPr/>
                <a:lstStyle/>
                <a:p>
                  <a:pPr>
                    <a:defRPr sz="1100" b="1"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11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культура!$A$33:$A$35</c:f>
              <c:strCache>
                <c:ptCount val="3"/>
                <c:pt idx="0">
                  <c:v>федеральный бюджет</c:v>
                </c:pt>
                <c:pt idx="1">
                  <c:v>краевой бюджет</c:v>
                </c:pt>
                <c:pt idx="2">
                  <c:v>местный бюджет</c:v>
                </c:pt>
              </c:strCache>
            </c:strRef>
          </c:cat>
          <c:val>
            <c:numRef>
              <c:f>культура!$B$33:$B$35</c:f>
              <c:numCache>
                <c:formatCode>#,##0.00</c:formatCode>
                <c:ptCount val="3"/>
                <c:pt idx="0">
                  <c:v>4675.97</c:v>
                </c:pt>
                <c:pt idx="1">
                  <c:v>28573</c:v>
                </c:pt>
                <c:pt idx="2">
                  <c:v>375379.15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0.57584033245844268"/>
          <c:y val="0.13219305920093324"/>
          <c:w val="0.38513042575982126"/>
          <c:h val="0.33746536891221929"/>
        </c:manualLayout>
      </c:layout>
      <c:overlay val="0"/>
      <c:txPr>
        <a:bodyPr/>
        <a:lstStyle/>
        <a:p>
          <a:pPr>
            <a:defRPr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  <c:spPr>
        <a:noFill/>
        <a:ln w="9525">
          <a:noFill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1.9444444444444445E-2"/>
          <c:y val="7.1839004090563804E-2"/>
          <c:w val="0.93888888888888888"/>
          <c:h val="0.30585908189102334"/>
        </c:manualLayout>
      </c:layout>
      <c:bar3DChart>
        <c:barDir val="bar"/>
        <c:grouping val="stacked"/>
        <c:varyColors val="0"/>
        <c:ser>
          <c:idx val="0"/>
          <c:order val="0"/>
          <c:tx>
            <c:strRef>
              <c:f>ЖКХ!$A$7</c:f>
              <c:strCache>
                <c:ptCount val="1"/>
                <c:pt idx="0">
                  <c:v>Жилищное хозяйство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invertIfNegative val="0"/>
          <c:cat>
            <c:strLit>
              <c:ptCount val="1"/>
              <c:pt idx="0">
                <c:v>тыс.руб.</c:v>
              </c:pt>
            </c:strLit>
          </c:cat>
          <c:val>
            <c:numRef>
              <c:f>ЖКХ!$B$7</c:f>
              <c:numCache>
                <c:formatCode>#,##0.00</c:formatCode>
                <c:ptCount val="1"/>
                <c:pt idx="0">
                  <c:v>54581.59</c:v>
                </c:pt>
              </c:numCache>
            </c:numRef>
          </c:val>
        </c:ser>
        <c:ser>
          <c:idx val="1"/>
          <c:order val="1"/>
          <c:tx>
            <c:strRef>
              <c:f>ЖКХ!$A$8</c:f>
              <c:strCache>
                <c:ptCount val="1"/>
                <c:pt idx="0">
                  <c:v>Коммунальное хозяйство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invertIfNegative val="0"/>
          <c:cat>
            <c:strLit>
              <c:ptCount val="1"/>
              <c:pt idx="0">
                <c:v>тыс.руб.</c:v>
              </c:pt>
            </c:strLit>
          </c:cat>
          <c:val>
            <c:numRef>
              <c:f>ЖКХ!$B$8</c:f>
              <c:numCache>
                <c:formatCode>#,##0.00</c:formatCode>
                <c:ptCount val="1"/>
                <c:pt idx="0">
                  <c:v>61432.41</c:v>
                </c:pt>
              </c:numCache>
            </c:numRef>
          </c:val>
        </c:ser>
        <c:ser>
          <c:idx val="2"/>
          <c:order val="2"/>
          <c:tx>
            <c:strRef>
              <c:f>ЖКХ!$A$9</c:f>
              <c:strCache>
                <c:ptCount val="1"/>
                <c:pt idx="0">
                  <c:v>Благоустройство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invertIfNegative val="0"/>
          <c:cat>
            <c:strLit>
              <c:ptCount val="1"/>
              <c:pt idx="0">
                <c:v>тыс.руб.</c:v>
              </c:pt>
            </c:strLit>
          </c:cat>
          <c:val>
            <c:numRef>
              <c:f>ЖКХ!$B$9</c:f>
              <c:numCache>
                <c:formatCode>#,##0.00</c:formatCode>
                <c:ptCount val="1"/>
                <c:pt idx="0">
                  <c:v>281693.17</c:v>
                </c:pt>
              </c:numCache>
            </c:numRef>
          </c:val>
        </c:ser>
        <c:ser>
          <c:idx val="3"/>
          <c:order val="3"/>
          <c:tx>
            <c:strRef>
              <c:f>ЖКХ!$A$10</c:f>
              <c:strCache>
                <c:ptCount val="1"/>
                <c:pt idx="0">
                  <c:v>Другие вопросы в области ЖКХ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invertIfNegative val="0"/>
          <c:cat>
            <c:strLit>
              <c:ptCount val="1"/>
              <c:pt idx="0">
                <c:v>тыс.руб.</c:v>
              </c:pt>
            </c:strLit>
          </c:cat>
          <c:val>
            <c:numRef>
              <c:f>ЖКХ!$B$10</c:f>
              <c:numCache>
                <c:formatCode>#,##0.00</c:formatCode>
                <c:ptCount val="1"/>
                <c:pt idx="0">
                  <c:v>28928.84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gapDepth val="0"/>
        <c:shape val="cylinder"/>
        <c:axId val="137488640"/>
        <c:axId val="137490432"/>
        <c:axId val="0"/>
      </c:bar3DChart>
      <c:catAx>
        <c:axId val="137488640"/>
        <c:scaling>
          <c:orientation val="minMax"/>
        </c:scaling>
        <c:delete val="1"/>
        <c:axPos val="l"/>
        <c:majorTickMark val="none"/>
        <c:minorTickMark val="none"/>
        <c:tickLblPos val="nextTo"/>
        <c:crossAx val="137490432"/>
        <c:crosses val="autoZero"/>
        <c:auto val="1"/>
        <c:lblAlgn val="ctr"/>
        <c:lblOffset val="100"/>
        <c:noMultiLvlLbl val="0"/>
      </c:catAx>
      <c:valAx>
        <c:axId val="137490432"/>
        <c:scaling>
          <c:orientation val="minMax"/>
        </c:scaling>
        <c:delete val="1"/>
        <c:axPos val="b"/>
        <c:numFmt formatCode="#,##0.00" sourceLinked="1"/>
        <c:majorTickMark val="none"/>
        <c:minorTickMark val="none"/>
        <c:tickLblPos val="nextTo"/>
        <c:crossAx val="137488640"/>
        <c:crosses val="autoZero"/>
        <c:crossBetween val="between"/>
      </c:valAx>
      <c:dTable>
        <c:showHorzBorder val="1"/>
        <c:showVertBorder val="1"/>
        <c:showOutline val="0"/>
        <c:showKeys val="1"/>
        <c:txPr>
          <a:bodyPr/>
          <a:lstStyle/>
          <a:p>
            <a:pPr rtl="0"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</c:dTable>
    </c:plotArea>
    <c:plotVisOnly val="1"/>
    <c:dispBlanksAs val="gap"/>
    <c:showDLblsOverMax val="0"/>
  </c:chart>
  <c:externalData r:id="rId1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doughnutChart>
        <c:varyColors val="1"/>
        <c:ser>
          <c:idx val="0"/>
          <c:order val="0"/>
          <c:tx>
            <c:strRef>
              <c:f>'формирование современной городс'!$B$1</c:f>
              <c:strCache>
                <c:ptCount val="1"/>
                <c:pt idx="0">
                  <c:v>План 2020г. 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dLbls>
            <c:dLbl>
              <c:idx val="0"/>
              <c:layout>
                <c:manualLayout>
                  <c:x val="-3.1082533671928426E-3"/>
                  <c:y val="-5.09259259259259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2433013468771584E-2"/>
                  <c:y val="-5.55555555555555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rgbClr val="ECF4A2"/>
              </a:solidFill>
            </c:spPr>
            <c:txPr>
              <a:bodyPr/>
              <a:lstStyle/>
              <a:p>
                <a:pPr>
                  <a:defRPr sz="9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'формирование современной городс'!$A$2:$A$4</c:f>
              <c:strCache>
                <c:ptCount val="3"/>
                <c:pt idx="0">
                  <c:v>Благоустройство территорий детских и спортивных площадок 96 151,21 тыс.руб.</c:v>
                </c:pt>
                <c:pt idx="1">
                  <c:v>Благоустройство объектов (по опросу жителей: "Сквер Богатырь",сквер "Русь") 48 945,76 тыс.руб.</c:v>
                </c:pt>
                <c:pt idx="2">
                  <c:v>Непрограммные мероприятия   21 018,87 тыс.руб.</c:v>
                </c:pt>
              </c:strCache>
            </c:strRef>
          </c:cat>
          <c:val>
            <c:numRef>
              <c:f>'формирование современной городс'!$B$2:$B$4</c:f>
              <c:numCache>
                <c:formatCode>#,##0.00</c:formatCode>
                <c:ptCount val="3"/>
                <c:pt idx="0">
                  <c:v>96151.21</c:v>
                </c:pt>
                <c:pt idx="1">
                  <c:v>48945.760000000002</c:v>
                </c:pt>
                <c:pt idx="2">
                  <c:v>21160.52</c:v>
                </c:pt>
              </c:numCache>
            </c:numRef>
          </c:val>
        </c:ser>
        <c:ser>
          <c:idx val="1"/>
          <c:order val="1"/>
          <c:tx>
            <c:strRef>
              <c:f>'формирование современной городс'!$C$1</c:f>
              <c:strCache>
                <c:ptCount val="1"/>
                <c:pt idx="0">
                  <c:v>Факт 2020г.</c:v>
                </c:pt>
              </c:strCache>
            </c:strRef>
          </c:tx>
          <c:dLbls>
            <c:txPr>
              <a:bodyPr/>
              <a:lstStyle/>
              <a:p>
                <a:pPr>
                  <a:defRPr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'формирование современной городс'!$A$2:$A$4</c:f>
              <c:strCache>
                <c:ptCount val="3"/>
                <c:pt idx="0">
                  <c:v>Благоустройство территорий детских и спортивных площадок 96 151,21 тыс.руб.</c:v>
                </c:pt>
                <c:pt idx="1">
                  <c:v>Благоустройство объектов (по опросу жителей: "Сквер Богатырь",сквер "Русь") 48 945,76 тыс.руб.</c:v>
                </c:pt>
                <c:pt idx="2">
                  <c:v>Непрограммные мероприятия   21 018,87 тыс.руб.</c:v>
                </c:pt>
              </c:strCache>
            </c:strRef>
          </c:cat>
          <c:val>
            <c:numRef>
              <c:f>'формирование современной городс'!$C$2:$C$4</c:f>
              <c:numCache>
                <c:formatCode>#,##0.00</c:formatCode>
                <c:ptCount val="3"/>
                <c:pt idx="0">
                  <c:v>96151.21</c:v>
                </c:pt>
                <c:pt idx="1">
                  <c:v>48945.760000000002</c:v>
                </c:pt>
                <c:pt idx="2">
                  <c:v>21018.87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0.57652740059952579"/>
          <c:y val="2.58584864391951E-2"/>
          <c:w val="0.40482307919731675"/>
          <c:h val="0.86494969378827646"/>
        </c:manualLayout>
      </c:layout>
      <c:overlay val="0"/>
      <c:txPr>
        <a:bodyPr/>
        <a:lstStyle/>
        <a:p>
          <a:pPr>
            <a:defRPr sz="10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0555555555555555E-2"/>
          <c:y val="5.0925925925925923E-2"/>
          <c:w val="0.67022922134733154"/>
          <c:h val="0.77165172061825604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переселение!$A$2</c:f>
              <c:strCache>
                <c:ptCount val="1"/>
                <c:pt idx="0">
                  <c:v>за счет средств Фонда содействия по реформированию ЖКХ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invertIfNegative val="0"/>
          <c:dLbls>
            <c:spPr>
              <a:solidFill>
                <a:schemeClr val="accent1">
                  <a:lumMod val="20000"/>
                  <a:lumOff val="80000"/>
                </a:schemeClr>
              </a:solidFill>
            </c:spPr>
            <c:txPr>
              <a:bodyPr/>
              <a:lstStyle/>
              <a:p>
                <a:pPr>
                  <a:defRPr sz="8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переселение!$B$1:$D$1</c:f>
              <c:strCache>
                <c:ptCount val="3"/>
                <c:pt idx="0">
                  <c:v>2019г.</c:v>
                </c:pt>
                <c:pt idx="1">
                  <c:v>План 2020г</c:v>
                </c:pt>
                <c:pt idx="2">
                  <c:v>Факт 2020г.</c:v>
                </c:pt>
              </c:strCache>
            </c:strRef>
          </c:cat>
          <c:val>
            <c:numRef>
              <c:f>переселение!$B$2:$D$2</c:f>
              <c:numCache>
                <c:formatCode>#,##0.00</c:formatCode>
                <c:ptCount val="3"/>
                <c:pt idx="0">
                  <c:v>52728.83</c:v>
                </c:pt>
                <c:pt idx="1">
                  <c:v>25011.16</c:v>
                </c:pt>
                <c:pt idx="2">
                  <c:v>19185.810000000001</c:v>
                </c:pt>
              </c:numCache>
            </c:numRef>
          </c:val>
        </c:ser>
        <c:ser>
          <c:idx val="1"/>
          <c:order val="1"/>
          <c:tx>
            <c:strRef>
              <c:f>переселение!$A$3</c:f>
              <c:strCache>
                <c:ptCount val="1"/>
                <c:pt idx="0">
                  <c:v>за счет средств краевого бюджета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invertIfNegative val="0"/>
          <c:dLbls>
            <c:dLbl>
              <c:idx val="0"/>
              <c:layout>
                <c:manualLayout>
                  <c:x val="-7.2222222222222229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7.4999999999999997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9.4444444444444442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chemeClr val="accent2">
                  <a:lumMod val="20000"/>
                  <a:lumOff val="80000"/>
                </a:schemeClr>
              </a:solidFill>
            </c:spPr>
            <c:txPr>
              <a:bodyPr/>
              <a:lstStyle/>
              <a:p>
                <a:pPr>
                  <a:defRPr sz="8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переселение!$B$1:$D$1</c:f>
              <c:strCache>
                <c:ptCount val="3"/>
                <c:pt idx="0">
                  <c:v>2019г.</c:v>
                </c:pt>
                <c:pt idx="1">
                  <c:v>План 2020г</c:v>
                </c:pt>
                <c:pt idx="2">
                  <c:v>Факт 2020г.</c:v>
                </c:pt>
              </c:strCache>
            </c:strRef>
          </c:cat>
          <c:val>
            <c:numRef>
              <c:f>переселение!$B$3:$D$3</c:f>
              <c:numCache>
                <c:formatCode>#,##0.00</c:formatCode>
                <c:ptCount val="3"/>
                <c:pt idx="0">
                  <c:v>1714.32</c:v>
                </c:pt>
                <c:pt idx="1">
                  <c:v>7721.05</c:v>
                </c:pt>
                <c:pt idx="2">
                  <c:v>5940.96</c:v>
                </c:pt>
              </c:numCache>
            </c:numRef>
          </c:val>
        </c:ser>
        <c:ser>
          <c:idx val="2"/>
          <c:order val="2"/>
          <c:tx>
            <c:strRef>
              <c:f>переселение!$A$4</c:f>
              <c:strCache>
                <c:ptCount val="1"/>
                <c:pt idx="0">
                  <c:v>за счет средств местного бюджета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invertIfNegative val="0"/>
          <c:dLbls>
            <c:dLbl>
              <c:idx val="0"/>
              <c:layout>
                <c:manualLayout>
                  <c:x val="8.6111111111111083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8.8888888888888892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7.7777777777777779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chemeClr val="accent3">
                  <a:lumMod val="40000"/>
                  <a:lumOff val="60000"/>
                </a:schemeClr>
              </a:solidFill>
            </c:spPr>
            <c:txPr>
              <a:bodyPr/>
              <a:lstStyle/>
              <a:p>
                <a:pPr>
                  <a:defRPr sz="8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переселение!$B$1:$D$1</c:f>
              <c:strCache>
                <c:ptCount val="3"/>
                <c:pt idx="0">
                  <c:v>2019г.</c:v>
                </c:pt>
                <c:pt idx="1">
                  <c:v>План 2020г</c:v>
                </c:pt>
                <c:pt idx="2">
                  <c:v>Факт 2020г.</c:v>
                </c:pt>
              </c:strCache>
            </c:strRef>
          </c:cat>
          <c:val>
            <c:numRef>
              <c:f>переселение!$B$4:$D$4</c:f>
              <c:numCache>
                <c:formatCode>#,##0.00</c:formatCode>
                <c:ptCount val="3"/>
                <c:pt idx="0">
                  <c:v>5960.27</c:v>
                </c:pt>
                <c:pt idx="1">
                  <c:v>32.46</c:v>
                </c:pt>
                <c:pt idx="2">
                  <c:v>25.15</c:v>
                </c:pt>
              </c:numCache>
            </c:numRef>
          </c:val>
        </c:ser>
        <c:ser>
          <c:idx val="3"/>
          <c:order val="3"/>
          <c:tx>
            <c:strRef>
              <c:f>переселение!$A$5</c:f>
              <c:strCache>
                <c:ptCount val="1"/>
                <c:pt idx="0">
                  <c:v>дополнительные расходы по переселению без софинансирования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invertIfNegative val="0"/>
          <c:dLbls>
            <c:dLbl>
              <c:idx val="1"/>
              <c:layout>
                <c:manualLayout>
                  <c:x val="8.3333333333333332E-3"/>
                  <c:y val="-3.24074074074074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5.5555555555555558E-3"/>
                  <c:y val="-4.62962962962962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chemeClr val="accent4">
                  <a:lumMod val="20000"/>
                  <a:lumOff val="80000"/>
                </a:schemeClr>
              </a:solidFill>
            </c:spPr>
            <c:txPr>
              <a:bodyPr/>
              <a:lstStyle/>
              <a:p>
                <a:pPr>
                  <a:defRPr sz="8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переселение!$B$1:$D$1</c:f>
              <c:strCache>
                <c:ptCount val="3"/>
                <c:pt idx="0">
                  <c:v>2019г.</c:v>
                </c:pt>
                <c:pt idx="1">
                  <c:v>План 2020г</c:v>
                </c:pt>
                <c:pt idx="2">
                  <c:v>Факт 2020г.</c:v>
                </c:pt>
              </c:strCache>
            </c:strRef>
          </c:cat>
          <c:val>
            <c:numRef>
              <c:f>переселение!$B$5:$D$5</c:f>
              <c:numCache>
                <c:formatCode>#,##0.00</c:formatCode>
                <c:ptCount val="3"/>
                <c:pt idx="0">
                  <c:v>29384</c:v>
                </c:pt>
                <c:pt idx="1">
                  <c:v>12181.26</c:v>
                </c:pt>
                <c:pt idx="2">
                  <c:v>9820.5499999999993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42848768"/>
        <c:axId val="142850304"/>
        <c:axId val="0"/>
      </c:bar3DChart>
      <c:catAx>
        <c:axId val="14284876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100" b="1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42850304"/>
        <c:crosses val="autoZero"/>
        <c:auto val="1"/>
        <c:lblAlgn val="ctr"/>
        <c:lblOffset val="100"/>
        <c:noMultiLvlLbl val="0"/>
      </c:catAx>
      <c:valAx>
        <c:axId val="142850304"/>
        <c:scaling>
          <c:orientation val="minMax"/>
        </c:scaling>
        <c:delete val="1"/>
        <c:axPos val="l"/>
        <c:numFmt formatCode="#,##0.00" sourceLinked="1"/>
        <c:majorTickMark val="out"/>
        <c:minorTickMark val="none"/>
        <c:tickLblPos val="nextTo"/>
        <c:crossAx val="14284876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5555555555555556"/>
          <c:y val="0"/>
          <c:w val="0.34166666666666667"/>
          <c:h val="0.70368037328667254"/>
        </c:manualLayout>
      </c:layout>
      <c:overlay val="0"/>
      <c:txPr>
        <a:bodyPr/>
        <a:lstStyle/>
        <a:p>
          <a:pPr>
            <a:defRPr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6215223097112866E-2"/>
          <c:y val="6.0044537543034238E-2"/>
          <c:w val="0.50034733158355205"/>
          <c:h val="0.60465014240119475"/>
        </c:manualLayout>
      </c:layout>
      <c:doughnutChart>
        <c:varyColors val="1"/>
        <c:ser>
          <c:idx val="0"/>
          <c:order val="0"/>
          <c:spPr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dLbls>
            <c:dLbl>
              <c:idx val="3"/>
              <c:layout>
                <c:manualLayout>
                  <c:x val="-2.7777777777777779E-3"/>
                  <c:y val="4.02820270529230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chemeClr val="accent3">
                  <a:lumMod val="20000"/>
                  <a:lumOff val="80000"/>
                </a:schemeClr>
              </a:solidFill>
            </c:spPr>
            <c:txPr>
              <a:bodyPr/>
              <a:lstStyle/>
              <a:p>
                <a:pPr>
                  <a:defRPr sz="8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ЖКХ!$A$28:$A$32</c:f>
              <c:strCache>
                <c:ptCount val="5"/>
                <c:pt idx="0">
                  <c:v>Благоустройство и озеленение территории 82 577,31 тыс.руб.</c:v>
                </c:pt>
                <c:pt idx="1">
                  <c:v>Ремонт внутридворовых проездов, ливнестоков, подпорных стенок 107 376,42 тыс.руб.</c:v>
                </c:pt>
                <c:pt idx="2">
                  <c:v>Развитие и текущее содержание систем наружного освещения 32 400,0 тыс.руб.</c:v>
                </c:pt>
                <c:pt idx="3">
                  <c:v>Развитие систем коммунальной инфраструктуры 58460,72 тыс.руб.</c:v>
                </c:pt>
                <c:pt idx="4">
                  <c:v>Развитие ЖКХ и создание комфортной среды обитания населения 41 272,54 тыс.руб.</c:v>
                </c:pt>
              </c:strCache>
            </c:strRef>
          </c:cat>
          <c:val>
            <c:numRef>
              <c:f>ЖКХ!$B$28:$B$32</c:f>
              <c:numCache>
                <c:formatCode>#,##0.00</c:formatCode>
                <c:ptCount val="5"/>
                <c:pt idx="0">
                  <c:v>83818.240000000005</c:v>
                </c:pt>
                <c:pt idx="1">
                  <c:v>107376.42</c:v>
                </c:pt>
                <c:pt idx="2">
                  <c:v>32400</c:v>
                </c:pt>
                <c:pt idx="3">
                  <c:v>62682.31</c:v>
                </c:pt>
                <c:pt idx="4">
                  <c:v>46119.85</c:v>
                </c:pt>
              </c:numCache>
            </c:numRef>
          </c:val>
        </c:ser>
        <c:ser>
          <c:idx val="1"/>
          <c:order val="1"/>
          <c:dLbls>
            <c:txPr>
              <a:bodyPr/>
              <a:lstStyle/>
              <a:p>
                <a:pPr>
                  <a:defRPr sz="8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ЖКХ!$A$28:$A$32</c:f>
              <c:strCache>
                <c:ptCount val="5"/>
                <c:pt idx="0">
                  <c:v>Благоустройство и озеленение территории 82 577,31 тыс.руб.</c:v>
                </c:pt>
                <c:pt idx="1">
                  <c:v>Ремонт внутридворовых проездов, ливнестоков, подпорных стенок 107 376,42 тыс.руб.</c:v>
                </c:pt>
                <c:pt idx="2">
                  <c:v>Развитие и текущее содержание систем наружного освещения 32 400,0 тыс.руб.</c:v>
                </c:pt>
                <c:pt idx="3">
                  <c:v>Развитие систем коммунальной инфраструктуры 58460,72 тыс.руб.</c:v>
                </c:pt>
                <c:pt idx="4">
                  <c:v>Развитие ЖКХ и создание комфортной среды обитания населения 41 272,54 тыс.руб.</c:v>
                </c:pt>
              </c:strCache>
            </c:strRef>
          </c:cat>
          <c:val>
            <c:numRef>
              <c:f>ЖКХ!$C$28:$C$32</c:f>
              <c:numCache>
                <c:formatCode>#,##0.00</c:formatCode>
                <c:ptCount val="5"/>
                <c:pt idx="0">
                  <c:v>82577.31</c:v>
                </c:pt>
                <c:pt idx="1">
                  <c:v>107376.42</c:v>
                </c:pt>
                <c:pt idx="2">
                  <c:v>32400</c:v>
                </c:pt>
                <c:pt idx="3">
                  <c:v>58460.72</c:v>
                </c:pt>
                <c:pt idx="4">
                  <c:v>41272.54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0.53333333333333333"/>
          <c:y val="1.7818189026848074E-2"/>
          <c:w val="0.45"/>
          <c:h val="0.7830942358903874"/>
        </c:manualLayout>
      </c:layout>
      <c:overlay val="0"/>
      <c:txPr>
        <a:bodyPr/>
        <a:lstStyle/>
        <a:p>
          <a:pPr>
            <a:defRPr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'ко-во предприятий'!$H$2</c:f>
              <c:strCache>
                <c:ptCount val="1"/>
                <c:pt idx="0">
                  <c:v>Численность безработных, зарегистрированных в гос.учреждениях службы занятости населения</c:v>
                </c:pt>
              </c:strCache>
            </c:strRef>
          </c:tx>
          <c:dPt>
            <c:idx val="1"/>
            <c:marker>
              <c:spPr>
                <a:ln>
                  <a:solidFill>
                    <a:srgbClr val="00B050"/>
                  </a:solidFill>
                </a:ln>
              </c:spPr>
            </c:marker>
            <c:bubble3D val="0"/>
            <c:spPr>
              <a:ln>
                <a:solidFill>
                  <a:srgbClr val="00B050"/>
                </a:solidFill>
              </a:ln>
            </c:spPr>
          </c:dPt>
          <c:dPt>
            <c:idx val="2"/>
            <c:marker>
              <c:spPr>
                <a:ln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</c:spPr>
            </c:marker>
            <c:bubble3D val="0"/>
            <c:spPr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</c:spPr>
          </c:dPt>
          <c:dPt>
            <c:idx val="3"/>
            <c:marker>
              <c:spPr>
                <a:ln>
                  <a:solidFill>
                    <a:srgbClr val="FF0000"/>
                  </a:solidFill>
                </a:ln>
              </c:spPr>
            </c:marker>
            <c:bubble3D val="0"/>
            <c:spPr>
              <a:ln>
                <a:solidFill>
                  <a:srgbClr val="FF0000"/>
                </a:solidFill>
              </a:ln>
            </c:spPr>
          </c:dPt>
          <c:dLbls>
            <c:txPr>
              <a:bodyPr/>
              <a:lstStyle/>
              <a:p>
                <a:pPr>
                  <a:defRPr sz="11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'ко-во предприятий'!$I$1:$L$1</c:f>
              <c:strCache>
                <c:ptCount val="4"/>
                <c:pt idx="0">
                  <c:v>2017г.</c:v>
                </c:pt>
                <c:pt idx="1">
                  <c:v>2018г.</c:v>
                </c:pt>
                <c:pt idx="2">
                  <c:v>2019г.</c:v>
                </c:pt>
                <c:pt idx="3">
                  <c:v>2020г.</c:v>
                </c:pt>
              </c:strCache>
            </c:strRef>
          </c:cat>
          <c:val>
            <c:numRef>
              <c:f>'ко-во предприятий'!$I$2:$L$2</c:f>
              <c:numCache>
                <c:formatCode>#,##0</c:formatCode>
                <c:ptCount val="4"/>
                <c:pt idx="0">
                  <c:v>610</c:v>
                </c:pt>
                <c:pt idx="1">
                  <c:v>320</c:v>
                </c:pt>
                <c:pt idx="2">
                  <c:v>410</c:v>
                </c:pt>
                <c:pt idx="3">
                  <c:v>890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8566912"/>
        <c:axId val="118568448"/>
      </c:lineChart>
      <c:catAx>
        <c:axId val="1185669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18568448"/>
        <c:crosses val="autoZero"/>
        <c:auto val="1"/>
        <c:lblAlgn val="ctr"/>
        <c:lblOffset val="100"/>
        <c:noMultiLvlLbl val="0"/>
      </c:catAx>
      <c:valAx>
        <c:axId val="118568448"/>
        <c:scaling>
          <c:orientation val="minMax"/>
        </c:scaling>
        <c:delete val="1"/>
        <c:axPos val="l"/>
        <c:majorGridlines/>
        <c:numFmt formatCode="#,##0" sourceLinked="1"/>
        <c:majorTickMark val="out"/>
        <c:minorTickMark val="none"/>
        <c:tickLblPos val="nextTo"/>
        <c:crossAx val="11856691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расходов в 2020 году</a:t>
            </a:r>
          </a:p>
        </c:rich>
      </c:tx>
      <c:overlay val="0"/>
      <c:spPr>
        <a:solidFill>
          <a:srgbClr val="ECF4A2"/>
        </a:solidFill>
      </c:spPr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stacked"/>
        <c:varyColors val="0"/>
        <c:ser>
          <c:idx val="0"/>
          <c:order val="0"/>
          <c:tx>
            <c:strRef>
              <c:f>'национальная экономика'!$G$2</c:f>
              <c:strCache>
                <c:ptCount val="1"/>
                <c:pt idx="0">
                  <c:v>Сельское хозяйство и рыболовство</c:v>
                </c:pt>
              </c:strCache>
            </c:strRef>
          </c:tx>
          <c:invertIfNegative val="0"/>
          <c:cat>
            <c:strLit>
              <c:ptCount val="1"/>
              <c:pt idx="0">
                <c:v>тыс.руб.</c:v>
              </c:pt>
            </c:strLit>
          </c:cat>
          <c:val>
            <c:numRef>
              <c:f>'национальная экономика'!$H$2</c:f>
              <c:numCache>
                <c:formatCode>#,##0.00</c:formatCode>
                <c:ptCount val="1"/>
                <c:pt idx="0">
                  <c:v>0</c:v>
                </c:pt>
              </c:numCache>
            </c:numRef>
          </c:val>
        </c:ser>
        <c:ser>
          <c:idx val="1"/>
          <c:order val="1"/>
          <c:tx>
            <c:strRef>
              <c:f>'национальная экономика'!$G$3</c:f>
              <c:strCache>
                <c:ptCount val="1"/>
                <c:pt idx="0">
                  <c:v>Транспорт</c:v>
                </c:pt>
              </c:strCache>
            </c:strRef>
          </c:tx>
          <c:invertIfNegative val="0"/>
          <c:cat>
            <c:strLit>
              <c:ptCount val="1"/>
              <c:pt idx="0">
                <c:v>тыс.руб.</c:v>
              </c:pt>
            </c:strLit>
          </c:cat>
          <c:val>
            <c:numRef>
              <c:f>'национальная экономика'!$H$3</c:f>
              <c:numCache>
                <c:formatCode>#,##0.00</c:formatCode>
                <c:ptCount val="1"/>
                <c:pt idx="0">
                  <c:v>0</c:v>
                </c:pt>
              </c:numCache>
            </c:numRef>
          </c:val>
        </c:ser>
        <c:ser>
          <c:idx val="2"/>
          <c:order val="2"/>
          <c:tx>
            <c:strRef>
              <c:f>'национальная экономика'!$G$4</c:f>
              <c:strCache>
                <c:ptCount val="1"/>
                <c:pt idx="0">
                  <c:v>Дорожное хозяйство (дорожные фонды)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invertIfNegative val="0"/>
          <c:cat>
            <c:strLit>
              <c:ptCount val="1"/>
              <c:pt idx="0">
                <c:v>тыс.руб.</c:v>
              </c:pt>
            </c:strLit>
          </c:cat>
          <c:val>
            <c:numRef>
              <c:f>'национальная экономика'!$H$4</c:f>
              <c:numCache>
                <c:formatCode>#,##0.00</c:formatCode>
                <c:ptCount val="1"/>
                <c:pt idx="0">
                  <c:v>488302.83</c:v>
                </c:pt>
              </c:numCache>
            </c:numRef>
          </c:val>
        </c:ser>
        <c:ser>
          <c:idx val="3"/>
          <c:order val="3"/>
          <c:tx>
            <c:strRef>
              <c:f>'национальная экономика'!$G$5</c:f>
              <c:strCache>
                <c:ptCount val="1"/>
                <c:pt idx="0">
                  <c:v>Другие вопросы в области национальной экономики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invertIfNegative val="0"/>
          <c:cat>
            <c:strLit>
              <c:ptCount val="1"/>
              <c:pt idx="0">
                <c:v>тыс.руб.</c:v>
              </c:pt>
            </c:strLit>
          </c:cat>
          <c:val>
            <c:numRef>
              <c:f>'национальная экономика'!$H$5</c:f>
              <c:numCache>
                <c:formatCode>#,##0.00</c:formatCode>
                <c:ptCount val="1"/>
                <c:pt idx="0">
                  <c:v>56212.7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7"/>
        <c:gapDepth val="15"/>
        <c:shape val="cylinder"/>
        <c:axId val="137231744"/>
        <c:axId val="137237632"/>
        <c:axId val="0"/>
      </c:bar3DChart>
      <c:catAx>
        <c:axId val="137231744"/>
        <c:scaling>
          <c:orientation val="minMax"/>
        </c:scaling>
        <c:delete val="1"/>
        <c:axPos val="l"/>
        <c:majorTickMark val="none"/>
        <c:minorTickMark val="none"/>
        <c:tickLblPos val="nextTo"/>
        <c:crossAx val="137237632"/>
        <c:crosses val="autoZero"/>
        <c:auto val="1"/>
        <c:lblAlgn val="ctr"/>
        <c:lblOffset val="100"/>
        <c:noMultiLvlLbl val="0"/>
      </c:catAx>
      <c:valAx>
        <c:axId val="137237632"/>
        <c:scaling>
          <c:orientation val="minMax"/>
        </c:scaling>
        <c:delete val="1"/>
        <c:axPos val="b"/>
        <c:numFmt formatCode="#,##0.00" sourceLinked="1"/>
        <c:majorTickMark val="none"/>
        <c:minorTickMark val="none"/>
        <c:tickLblPos val="nextTo"/>
        <c:crossAx val="137231744"/>
        <c:crosses val="autoZero"/>
        <c:crossBetween val="between"/>
      </c:valAx>
      <c:dTable>
        <c:showHorzBorder val="1"/>
        <c:showVertBorder val="0"/>
        <c:showOutline val="0"/>
        <c:showKeys val="1"/>
        <c:txPr>
          <a:bodyPr/>
          <a:lstStyle/>
          <a:p>
            <a:pPr rtl="0">
              <a:defRPr baseline="0">
                <a:latin typeface="Times New Roman" panose="02020603050405020304" pitchFamily="18" charset="0"/>
              </a:defRPr>
            </a:pPr>
            <a:endParaRPr lang="ru-RU"/>
          </a:p>
        </c:txPr>
      </c:dTable>
    </c:plotArea>
    <c:plotVisOnly val="1"/>
    <c:dispBlanksAs val="gap"/>
    <c:showDLblsOverMax val="0"/>
  </c:chart>
  <c:externalData r:id="rId1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Дороги!$F$3</c:f>
              <c:strCache>
                <c:ptCount val="1"/>
                <c:pt idx="0">
                  <c:v>за счет средств местного бюджета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invertIfNegative val="0"/>
          <c:dLbls>
            <c:dLbl>
              <c:idx val="0"/>
              <c:layout>
                <c:manualLayout>
                  <c:x val="2.7777777777777905E-3"/>
                  <c:y val="0.3512631693361179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"/>
                  <c:y val="0.3142880988796844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"/>
                  <c:y val="0.3142880988796844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chemeClr val="tx2">
                  <a:lumMod val="20000"/>
                  <a:lumOff val="80000"/>
                </a:schemeClr>
              </a:solidFill>
            </c:spPr>
            <c:txPr>
              <a:bodyPr rot="-5400000" vert="horz"/>
              <a:lstStyle/>
              <a:p>
                <a:pPr>
                  <a:defRPr sz="9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Дороги!$G$2:$I$2</c:f>
              <c:strCache>
                <c:ptCount val="3"/>
                <c:pt idx="0">
                  <c:v>Факт 2019г.</c:v>
                </c:pt>
                <c:pt idx="1">
                  <c:v>План 2020г.</c:v>
                </c:pt>
                <c:pt idx="2">
                  <c:v>Факт 2020г.</c:v>
                </c:pt>
              </c:strCache>
            </c:strRef>
          </c:cat>
          <c:val>
            <c:numRef>
              <c:f>Дороги!$G$3:$I$3</c:f>
              <c:numCache>
                <c:formatCode>#,##0.00</c:formatCode>
                <c:ptCount val="3"/>
                <c:pt idx="0">
                  <c:v>274102.90000000002</c:v>
                </c:pt>
                <c:pt idx="1">
                  <c:v>253272.7</c:v>
                </c:pt>
                <c:pt idx="2">
                  <c:v>246837.2</c:v>
                </c:pt>
              </c:numCache>
            </c:numRef>
          </c:val>
        </c:ser>
        <c:ser>
          <c:idx val="1"/>
          <c:order val="1"/>
          <c:tx>
            <c:strRef>
              <c:f>Дороги!$F$4</c:f>
              <c:strCache>
                <c:ptCount val="1"/>
                <c:pt idx="0">
                  <c:v>за счет Дорожного фонда Приморского края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invertIfNegative val="0"/>
          <c:dLbls>
            <c:dLbl>
              <c:idx val="1"/>
              <c:layout>
                <c:manualLayout>
                  <c:x val="1.3888888888888888E-2"/>
                  <c:y val="0.3142880988796844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6666666666666666E-2"/>
                  <c:y val="0.3512631693361179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chemeClr val="accent2">
                  <a:lumMod val="20000"/>
                  <a:lumOff val="80000"/>
                </a:schemeClr>
              </a:solidFill>
            </c:spPr>
            <c:txPr>
              <a:bodyPr rot="-5400000" vert="horz"/>
              <a:lstStyle/>
              <a:p>
                <a:pPr>
                  <a:defRPr sz="9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Дороги!$G$2:$I$2</c:f>
              <c:strCache>
                <c:ptCount val="3"/>
                <c:pt idx="0">
                  <c:v>Факт 2019г.</c:v>
                </c:pt>
                <c:pt idx="1">
                  <c:v>План 2020г.</c:v>
                </c:pt>
                <c:pt idx="2">
                  <c:v>Факт 2020г.</c:v>
                </c:pt>
              </c:strCache>
            </c:strRef>
          </c:cat>
          <c:val>
            <c:numRef>
              <c:f>Дороги!$G$4:$I$4</c:f>
              <c:numCache>
                <c:formatCode>#,##0.00</c:formatCode>
                <c:ptCount val="3"/>
                <c:pt idx="0">
                  <c:v>66600</c:v>
                </c:pt>
                <c:pt idx="1">
                  <c:v>242657.7</c:v>
                </c:pt>
                <c:pt idx="2">
                  <c:v>241465.60000000001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1"/>
        <c:shape val="cylinder"/>
        <c:axId val="137273728"/>
        <c:axId val="137275264"/>
        <c:axId val="0"/>
      </c:bar3DChart>
      <c:catAx>
        <c:axId val="13727372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b="1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37275264"/>
        <c:crosses val="autoZero"/>
        <c:auto val="1"/>
        <c:lblAlgn val="ctr"/>
        <c:lblOffset val="100"/>
        <c:noMultiLvlLbl val="0"/>
      </c:catAx>
      <c:valAx>
        <c:axId val="137275264"/>
        <c:scaling>
          <c:orientation val="minMax"/>
        </c:scaling>
        <c:delete val="1"/>
        <c:axPos val="l"/>
        <c:numFmt formatCode="#,##0.00" sourceLinked="1"/>
        <c:majorTickMark val="out"/>
        <c:minorTickMark val="none"/>
        <c:tickLblPos val="nextTo"/>
        <c:crossAx val="137273728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overlay val="0"/>
      <c:txPr>
        <a:bodyPr/>
        <a:lstStyle/>
        <a:p>
          <a:pPr>
            <a:defRPr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4345298399777137E-2"/>
          <c:y val="6.267918952905735E-2"/>
          <c:w val="0.43007010825342556"/>
          <c:h val="0.58360465617198987"/>
        </c:manualLayout>
      </c:layout>
      <c:doughnutChart>
        <c:varyColors val="1"/>
        <c:ser>
          <c:idx val="1"/>
          <c:order val="1"/>
          <c:spPr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explosion val="25"/>
          <c:dPt>
            <c:idx val="0"/>
            <c:bubble3D val="0"/>
            <c:explosion val="21"/>
          </c:dPt>
          <c:dPt>
            <c:idx val="1"/>
            <c:bubble3D val="0"/>
            <c:explosion val="0"/>
          </c:dPt>
          <c:dPt>
            <c:idx val="2"/>
            <c:bubble3D val="0"/>
            <c:explosion val="0"/>
          </c:dPt>
          <c:dPt>
            <c:idx val="3"/>
            <c:bubble3D val="0"/>
            <c:explosion val="0"/>
          </c:dPt>
          <c:dPt>
            <c:idx val="5"/>
            <c:bubble3D val="0"/>
            <c:explosion val="0"/>
          </c:dPt>
          <c:dLbls>
            <c:dLbl>
              <c:idx val="0"/>
              <c:layout>
                <c:manualLayout>
                  <c:x val="-6.6197287436002034E-2"/>
                  <c:y val="-1.8772371213789909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-3.9738780859093367E-2"/>
                  <c:y val="-3.9612081774358975E-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Дороги!$A$2:$A$7</c:f>
              <c:strCache>
                <c:ptCount val="6"/>
                <c:pt idx="0">
                  <c:v>Капитальный ремонт дорог  и инженерных сооружений на них 9 746,9 тыс.руб.</c:v>
                </c:pt>
                <c:pt idx="1">
                  <c:v>Содержные  и текущий ремонт технических средств 25 115,2 тыс.руб.</c:v>
                </c:pt>
                <c:pt idx="2">
                  <c:v>Содержание дорог и инженерных сооружений на них 152 959,1 тыс.руб.</c:v>
                </c:pt>
                <c:pt idx="3">
                  <c:v>Капитальный ремонт дорог 191 005,2  тыс.руб  </c:v>
                </c:pt>
                <c:pt idx="4">
                  <c:v>Создание инженергой инфраструктуры(проектно-сметная документация на строительство проездов к зем.участкам для граждан имеющих 3-х и более детей) 23 044,5 тыс.руб.</c:v>
                </c:pt>
                <c:pt idx="5">
                  <c:v>Ремонт внутридворовых проездов, ливнестоков, подпорных стенок 107 376,4 тыс.руб.</c:v>
                </c:pt>
              </c:strCache>
            </c:strRef>
          </c:cat>
          <c:val>
            <c:numRef>
              <c:f>Дороги!$C$2:$C$7</c:f>
              <c:numCache>
                <c:formatCode>#,##0.00</c:formatCode>
                <c:ptCount val="6"/>
                <c:pt idx="0">
                  <c:v>9746.9</c:v>
                </c:pt>
                <c:pt idx="1">
                  <c:v>25115.200000000001</c:v>
                </c:pt>
                <c:pt idx="2">
                  <c:v>152959.1</c:v>
                </c:pt>
                <c:pt idx="3">
                  <c:v>191005.2</c:v>
                </c:pt>
                <c:pt idx="4">
                  <c:v>2100</c:v>
                </c:pt>
                <c:pt idx="5">
                  <c:v>107376.4</c:v>
                </c:pt>
              </c:numCache>
            </c:numRef>
          </c:val>
        </c:ser>
        <c:ser>
          <c:idx val="0"/>
          <c:order val="0"/>
          <c:explosion val="25"/>
          <c:cat>
            <c:strRef>
              <c:f>Дороги!$A$2:$A$7</c:f>
              <c:strCache>
                <c:ptCount val="6"/>
                <c:pt idx="0">
                  <c:v>Капитальный ремонт дорог  и инженерных сооружений на них 9 746,9 тыс.руб.</c:v>
                </c:pt>
                <c:pt idx="1">
                  <c:v>Содержные  и текущий ремонт технических средств 25 115,2 тыс.руб.</c:v>
                </c:pt>
                <c:pt idx="2">
                  <c:v>Содержание дорог и инженерных сооружений на них 152 959,1 тыс.руб.</c:v>
                </c:pt>
                <c:pt idx="3">
                  <c:v>Капитальный ремонт дорог 191 005,2  тыс.руб  </c:v>
                </c:pt>
                <c:pt idx="4">
                  <c:v>Создание инженергой инфраструктуры(проектно-сметная документация на строительство проездов к зем.участкам для граждан имеющих 3-х и более детей) 23 044,5 тыс.руб.</c:v>
                </c:pt>
                <c:pt idx="5">
                  <c:v>Ремонт внутридворовых проездов, ливнестоков, подпорных стенок 107 376,4 тыс.руб.</c:v>
                </c:pt>
              </c:strCache>
            </c:strRef>
          </c:cat>
          <c:val>
            <c:numRef>
              <c:f>Дороги!$B$2:$B$7</c:f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311"/>
        <c:holeSize val="50"/>
      </c:doughnutChart>
      <c:spPr>
        <a:scene3d>
          <a:camera prst="orthographicFront"/>
          <a:lightRig rig="threePt" dir="t"/>
        </a:scene3d>
        <a:sp3d>
          <a:bevelT w="6350"/>
        </a:sp3d>
      </c:spPr>
    </c:plotArea>
    <c:legend>
      <c:legendPos val="t"/>
      <c:layout>
        <c:manualLayout>
          <c:xMode val="edge"/>
          <c:yMode val="edge"/>
          <c:x val="0.48104658769715858"/>
          <c:y val="5.0391226371672988E-2"/>
          <c:w val="0.51522256362958918"/>
          <c:h val="0.8157395776886468"/>
        </c:manualLayout>
      </c:layout>
      <c:overlay val="0"/>
      <c:txPr>
        <a:bodyPr/>
        <a:lstStyle/>
        <a:p>
          <a:pPr>
            <a:defRPr sz="85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2787575016903984"/>
          <c:y val="0.27313480320368444"/>
          <c:w val="0.57212424983096011"/>
          <c:h val="0.61850955954388909"/>
        </c:manualLayout>
      </c:layout>
      <c:doughnutChart>
        <c:varyColors val="1"/>
        <c:ser>
          <c:idx val="1"/>
          <c:order val="1"/>
          <c:spPr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explosion val="15"/>
          <c:dPt>
            <c:idx val="0"/>
            <c:bubble3D val="0"/>
            <c:explosion val="0"/>
          </c:dPt>
          <c:dPt>
            <c:idx val="1"/>
            <c:bubble3D val="0"/>
            <c:spPr>
              <a:solidFill>
                <a:srgbClr val="FF0000"/>
              </a:solidFill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</c:dPt>
          <c:dPt>
            <c:idx val="2"/>
            <c:bubble3D val="0"/>
            <c:explosion val="4"/>
          </c:dPt>
          <c:dPt>
            <c:idx val="3"/>
            <c:bubble3D val="0"/>
            <c:explosion val="3"/>
            <c:spPr>
              <a:solidFill>
                <a:schemeClr val="bg2">
                  <a:lumMod val="50000"/>
                </a:schemeClr>
              </a:solidFill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</c:dPt>
          <c:dLbls>
            <c:dLbl>
              <c:idx val="0"/>
              <c:layout>
                <c:manualLayout>
                  <c:x val="-3.0091654342808936E-2"/>
                  <c:y val="-6.6005039844057728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4.1527162571367515E-2"/>
                  <c:y val="-3.5273858460171094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'национальная экономика'!$K$3:$K$6</c:f>
              <c:strCache>
                <c:ptCount val="4"/>
                <c:pt idx="0">
                  <c:v>Выполнение кадастровых работ по созданию инженерной инфраструктуры 172,5 тыс.руб.</c:v>
                </c:pt>
                <c:pt idx="1">
                  <c:v>Развитие туризма 111,0 тыс.руб.(проведение мероприятия посвященного Дню туризма)</c:v>
                </c:pt>
                <c:pt idx="2">
                  <c:v>Развитие малого и среднего предпринимательства 13 773,8 тыс.руб.</c:v>
                </c:pt>
                <c:pt idx="3">
                  <c:v>Непрограммные направления 42 155,4 тыс.руб. (в т.ч. содержание органов местного самоуправления,30 870,9 тыс.руб.)</c:v>
                </c:pt>
              </c:strCache>
            </c:strRef>
          </c:cat>
          <c:val>
            <c:numRef>
              <c:f>'национальная экономика'!$M$3:$M$6</c:f>
              <c:numCache>
                <c:formatCode>#,##0.00</c:formatCode>
                <c:ptCount val="4"/>
                <c:pt idx="0">
                  <c:v>172.5</c:v>
                </c:pt>
                <c:pt idx="1">
                  <c:v>111</c:v>
                </c:pt>
                <c:pt idx="2">
                  <c:v>13773.8</c:v>
                </c:pt>
                <c:pt idx="3">
                  <c:v>42155.4</c:v>
                </c:pt>
              </c:numCache>
            </c:numRef>
          </c:val>
        </c:ser>
        <c:ser>
          <c:idx val="0"/>
          <c:order val="0"/>
          <c:explosion val="25"/>
          <c:cat>
            <c:strRef>
              <c:f>'национальная экономика'!$K$3:$K$6</c:f>
              <c:strCache>
                <c:ptCount val="4"/>
                <c:pt idx="0">
                  <c:v>Выполнение кадастровых работ по созданию инженерной инфраструктуры 172,5 тыс.руб.</c:v>
                </c:pt>
                <c:pt idx="1">
                  <c:v>Развитие туризма 111,0 тыс.руб.(проведение мероприятия посвященного Дню туризма)</c:v>
                </c:pt>
                <c:pt idx="2">
                  <c:v>Развитие малого и среднего предпринимательства 13 773,8 тыс.руб.</c:v>
                </c:pt>
                <c:pt idx="3">
                  <c:v>Непрограммные направления 42 155,4 тыс.руб. (в т.ч. содержание органов местного самоуправления,30 870,9 тыс.руб.)</c:v>
                </c:pt>
              </c:strCache>
            </c:strRef>
          </c:cat>
          <c:val>
            <c:numRef>
              <c:f>'национальная экономика'!$L$3:$L$6</c:f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t"/>
      <c:layout>
        <c:manualLayout>
          <c:xMode val="edge"/>
          <c:yMode val="edge"/>
          <c:x val="0"/>
          <c:y val="2.16895092464474E-4"/>
          <c:w val="1"/>
          <c:h val="0.27295174273565564"/>
        </c:manualLayout>
      </c:layout>
      <c:overlay val="0"/>
      <c:txPr>
        <a:bodyPr/>
        <a:lstStyle/>
        <a:p>
          <a:pPr>
            <a:defRPr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6665846473828503E-2"/>
          <c:y val="0.36886716888087706"/>
          <c:w val="0.4051090082707936"/>
          <c:h val="0.62544349910941799"/>
        </c:manualLayout>
      </c:layout>
      <c:doughnutChart>
        <c:varyColors val="1"/>
        <c:ser>
          <c:idx val="1"/>
          <c:order val="1"/>
          <c:spPr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explosion val="25"/>
          <c:dPt>
            <c:idx val="2"/>
            <c:bubble3D val="0"/>
            <c:explosion val="4"/>
          </c:dPt>
          <c:dPt>
            <c:idx val="3"/>
            <c:bubble3D val="0"/>
            <c:explosion val="36"/>
          </c:dPt>
          <c:dPt>
            <c:idx val="4"/>
            <c:bubble3D val="0"/>
            <c:explosion val="3"/>
            <c:spPr>
              <a:solidFill>
                <a:schemeClr val="accent4">
                  <a:lumMod val="75000"/>
                </a:schemeClr>
              </a:solidFill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</c:dPt>
          <c:dPt>
            <c:idx val="5"/>
            <c:bubble3D val="0"/>
            <c:explosion val="0"/>
            <c:spPr>
              <a:solidFill>
                <a:schemeClr val="accent1">
                  <a:lumMod val="75000"/>
                </a:schemeClr>
              </a:solidFill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</c:dPt>
          <c:dLbls>
            <c:dLbl>
              <c:idx val="0"/>
              <c:layout>
                <c:manualLayout>
                  <c:x val="-1.8425322602734957E-2"/>
                  <c:y val="-3.1291326053377581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2.2110387123281946E-2"/>
                  <c:y val="-4.2669990072787663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2.5795451643828939E-2"/>
                  <c:y val="-1.422333002426259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-3.6850645205469914E-3"/>
                  <c:y val="2.2757328038820059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5"/>
              <c:layout>
                <c:manualLayout>
                  <c:x val="1.8425322602734957E-2"/>
                  <c:y val="-6.5427318111607666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'Национальная безопасность'!$A$2:$A$7</c:f>
              <c:strCache>
                <c:ptCount val="6"/>
                <c:pt idx="0">
                  <c:v>Пожарная безопасность 204,7 тыс.руб.(пожарная безопасность уч. культуры, изготовление печатной продукции)</c:v>
                </c:pt>
                <c:pt idx="1">
                  <c:v>Внедрение аппаратно-программного комплекса "Безопасный город" 297,6 тыс.руб.</c:v>
                </c:pt>
                <c:pt idx="2">
                  <c:v>Предотвращение поддтопления 5 200,0 тыс.руб.</c:v>
                </c:pt>
                <c:pt idx="3">
                  <c:v>Ликвидация последствий ЧС 425,3 тыс.руб.</c:v>
                </c:pt>
                <c:pt idx="4">
                  <c:v>Обеспечение повседневного функционирования ГОиЧС 47 280,9 тыс.руб.</c:v>
                </c:pt>
                <c:pt idx="5">
                  <c:v>Непрограммные направления(Борьба с COVID-19,ликвидация последствий ЧС) 42 530,7 тыс.руб.</c:v>
                </c:pt>
              </c:strCache>
            </c:strRef>
          </c:cat>
          <c:val>
            <c:numRef>
              <c:f>'Национальная безопасность'!$C$2:$C$7</c:f>
              <c:numCache>
                <c:formatCode>#,##0.00</c:formatCode>
                <c:ptCount val="6"/>
                <c:pt idx="0">
                  <c:v>204.7</c:v>
                </c:pt>
                <c:pt idx="1">
                  <c:v>297.60000000000002</c:v>
                </c:pt>
                <c:pt idx="2">
                  <c:v>5200</c:v>
                </c:pt>
                <c:pt idx="3">
                  <c:v>425.3</c:v>
                </c:pt>
                <c:pt idx="4">
                  <c:v>47280.9</c:v>
                </c:pt>
                <c:pt idx="5">
                  <c:v>42530.7</c:v>
                </c:pt>
              </c:numCache>
            </c:numRef>
          </c:val>
        </c:ser>
        <c:ser>
          <c:idx val="0"/>
          <c:order val="0"/>
          <c:explosion val="25"/>
          <c:cat>
            <c:strRef>
              <c:f>'Национальная безопасность'!$A$2:$A$7</c:f>
              <c:strCache>
                <c:ptCount val="6"/>
                <c:pt idx="0">
                  <c:v>Пожарная безопасность 204,7 тыс.руб.(пожарная безопасность уч. культуры, изготовление печатной продукции)</c:v>
                </c:pt>
                <c:pt idx="1">
                  <c:v>Внедрение аппаратно-программного комплекса "Безопасный город" 297,6 тыс.руб.</c:v>
                </c:pt>
                <c:pt idx="2">
                  <c:v>Предотвращение поддтопления 5 200,0 тыс.руб.</c:v>
                </c:pt>
                <c:pt idx="3">
                  <c:v>Ликвидация последствий ЧС 425,3 тыс.руб.</c:v>
                </c:pt>
                <c:pt idx="4">
                  <c:v>Обеспечение повседневного функционирования ГОиЧС 47 280,9 тыс.руб.</c:v>
                </c:pt>
                <c:pt idx="5">
                  <c:v>Непрограммные направления(Борьба с COVID-19,ликвидация последствий ЧС) 42 530,7 тыс.руб.</c:v>
                </c:pt>
              </c:strCache>
            </c:strRef>
          </c:cat>
          <c:val>
            <c:numRef>
              <c:f>'Национальная безопасность'!$B$2:$B$7</c:f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t"/>
      <c:layout>
        <c:manualLayout>
          <c:xMode val="edge"/>
          <c:yMode val="edge"/>
          <c:x val="3.3612431028359328E-3"/>
          <c:y val="1.7067996029115046E-2"/>
          <c:w val="0.98037993305369386"/>
          <c:h val="0.28895512505778925"/>
        </c:manualLayout>
      </c:layout>
      <c:overlay val="0"/>
      <c:txPr>
        <a:bodyPr/>
        <a:lstStyle/>
        <a:p>
          <a:pPr>
            <a:defRPr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4481521120539545"/>
          <c:y val="5.5555555555555552E-2"/>
          <c:w val="0.83091294413441041"/>
          <c:h val="0.43518737241178185"/>
        </c:manualLayout>
      </c:layout>
      <c:bar3DChart>
        <c:barDir val="bar"/>
        <c:grouping val="stacked"/>
        <c:varyColors val="0"/>
        <c:ser>
          <c:idx val="0"/>
          <c:order val="0"/>
          <c:tx>
            <c:strRef>
              <c:f>соц.политика!$A$2</c:f>
              <c:strCache>
                <c:ptCount val="1"/>
                <c:pt idx="0">
                  <c:v>социальное обеспечение населения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invertIfNegative val="0"/>
          <c:cat>
            <c:strRef>
              <c:f>соц.политика!$B$1:$C$1</c:f>
              <c:strCache>
                <c:ptCount val="2"/>
                <c:pt idx="0">
                  <c:v>2019год</c:v>
                </c:pt>
                <c:pt idx="1">
                  <c:v>2020 год</c:v>
                </c:pt>
              </c:strCache>
            </c:strRef>
          </c:cat>
          <c:val>
            <c:numRef>
              <c:f>соц.политика!$B$2:$C$2</c:f>
              <c:numCache>
                <c:formatCode>#,##0.00</c:formatCode>
                <c:ptCount val="2"/>
                <c:pt idx="0">
                  <c:v>12882.06</c:v>
                </c:pt>
                <c:pt idx="1">
                  <c:v>16518.8</c:v>
                </c:pt>
              </c:numCache>
            </c:numRef>
          </c:val>
        </c:ser>
        <c:ser>
          <c:idx val="1"/>
          <c:order val="1"/>
          <c:tx>
            <c:strRef>
              <c:f>соц.политика!$A$3</c:f>
              <c:strCache>
                <c:ptCount val="1"/>
                <c:pt idx="0">
                  <c:v>пенсионное обеспечение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invertIfNegative val="0"/>
          <c:cat>
            <c:strRef>
              <c:f>соц.политика!$B$1:$C$1</c:f>
              <c:strCache>
                <c:ptCount val="2"/>
                <c:pt idx="0">
                  <c:v>2019год</c:v>
                </c:pt>
                <c:pt idx="1">
                  <c:v>2020 год</c:v>
                </c:pt>
              </c:strCache>
            </c:strRef>
          </c:cat>
          <c:val>
            <c:numRef>
              <c:f>соц.политика!$B$3:$C$3</c:f>
              <c:numCache>
                <c:formatCode>#,##0.00</c:formatCode>
                <c:ptCount val="2"/>
                <c:pt idx="0">
                  <c:v>11315.7</c:v>
                </c:pt>
                <c:pt idx="1">
                  <c:v>11913.54</c:v>
                </c:pt>
              </c:numCache>
            </c:numRef>
          </c:val>
        </c:ser>
        <c:ser>
          <c:idx val="2"/>
          <c:order val="2"/>
          <c:tx>
            <c:strRef>
              <c:f>соц.политика!$A$4</c:f>
              <c:strCache>
                <c:ptCount val="1"/>
                <c:pt idx="0">
                  <c:v>охрана семьи и детства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invertIfNegative val="0"/>
          <c:cat>
            <c:strRef>
              <c:f>соц.политика!$B$1:$C$1</c:f>
              <c:strCache>
                <c:ptCount val="2"/>
                <c:pt idx="0">
                  <c:v>2019год</c:v>
                </c:pt>
                <c:pt idx="1">
                  <c:v>2020 год</c:v>
                </c:pt>
              </c:strCache>
            </c:strRef>
          </c:cat>
          <c:val>
            <c:numRef>
              <c:f>соц.политика!$B$4:$C$4</c:f>
              <c:numCache>
                <c:formatCode>#,##0.00</c:formatCode>
                <c:ptCount val="2"/>
                <c:pt idx="0">
                  <c:v>88714.559999999998</c:v>
                </c:pt>
                <c:pt idx="1">
                  <c:v>126054.09</c:v>
                </c:pt>
              </c:numCache>
            </c:numRef>
          </c:val>
        </c:ser>
        <c:ser>
          <c:idx val="3"/>
          <c:order val="3"/>
          <c:tx>
            <c:strRef>
              <c:f>соц.политика!$A$5</c:f>
              <c:strCache>
                <c:ptCount val="1"/>
                <c:pt idx="0">
                  <c:v>другие расходы в области социальной политики</c:v>
                </c:pt>
              </c:strCache>
            </c:strRef>
          </c:tx>
          <c:invertIfNegative val="0"/>
          <c:cat>
            <c:strRef>
              <c:f>соц.политика!$B$1:$C$1</c:f>
              <c:strCache>
                <c:ptCount val="2"/>
                <c:pt idx="0">
                  <c:v>2019год</c:v>
                </c:pt>
                <c:pt idx="1">
                  <c:v>2020 год</c:v>
                </c:pt>
              </c:strCache>
            </c:strRef>
          </c:cat>
          <c:val>
            <c:numRef>
              <c:f>соц.политика!$B$5:$C$5</c:f>
              <c:numCache>
                <c:formatCode>#,##0.00</c:formatCode>
                <c:ptCount val="2"/>
                <c:pt idx="0">
                  <c:v>1145.23</c:v>
                </c:pt>
                <c:pt idx="1">
                  <c:v>1476.99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3"/>
        <c:gapDepth val="54"/>
        <c:shape val="cylinder"/>
        <c:axId val="142952704"/>
        <c:axId val="142954496"/>
        <c:axId val="0"/>
      </c:bar3DChart>
      <c:catAx>
        <c:axId val="142952704"/>
        <c:scaling>
          <c:orientation val="minMax"/>
        </c:scaling>
        <c:delete val="0"/>
        <c:axPos val="l"/>
        <c:majorTickMark val="none"/>
        <c:minorTickMark val="none"/>
        <c:tickLblPos val="nextTo"/>
        <c:txPr>
          <a:bodyPr/>
          <a:lstStyle/>
          <a:p>
            <a: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42954496"/>
        <c:crosses val="autoZero"/>
        <c:auto val="1"/>
        <c:lblAlgn val="ctr"/>
        <c:lblOffset val="100"/>
        <c:noMultiLvlLbl val="0"/>
      </c:catAx>
      <c:valAx>
        <c:axId val="142954496"/>
        <c:scaling>
          <c:orientation val="minMax"/>
        </c:scaling>
        <c:delete val="1"/>
        <c:axPos val="b"/>
        <c:numFmt formatCode="#,##0.00" sourceLinked="1"/>
        <c:majorTickMark val="none"/>
        <c:minorTickMark val="none"/>
        <c:tickLblPos val="nextTo"/>
        <c:crossAx val="142952704"/>
        <c:crosses val="autoZero"/>
        <c:crossBetween val="between"/>
      </c:valAx>
      <c:dTable>
        <c:showHorzBorder val="1"/>
        <c:showVertBorder val="0"/>
        <c:showOutline val="0"/>
        <c:showKeys val="1"/>
        <c:txPr>
          <a:bodyPr/>
          <a:lstStyle/>
          <a:p>
            <a:pPr rtl="0">
              <a:defRPr baseline="0">
                <a:latin typeface="Times New Roman" panose="02020603050405020304" pitchFamily="18" charset="0"/>
              </a:defRPr>
            </a:pPr>
            <a:endParaRPr lang="ru-RU"/>
          </a:p>
        </c:txPr>
      </c:dTable>
    </c:plotArea>
    <c:plotVisOnly val="1"/>
    <c:dispBlanksAs val="gap"/>
    <c:showDLblsOverMax val="0"/>
  </c:chart>
  <c:spPr>
    <a:scene3d>
      <a:camera prst="orthographicFront"/>
      <a:lightRig rig="threePt" dir="t"/>
    </a:scene3d>
    <a:sp3d>
      <a:bevelT w="6350"/>
    </a:sp3d>
  </c:spPr>
  <c:externalData r:id="rId1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5014468495560158E-2"/>
          <c:y val="7.2589802683422786E-2"/>
          <c:w val="0.54167446830642951"/>
          <c:h val="0.73997527406515551"/>
        </c:manualLayout>
      </c:layout>
      <c:doughnutChart>
        <c:varyColors val="1"/>
        <c:ser>
          <c:idx val="0"/>
          <c:order val="0"/>
          <c:tx>
            <c:strRef>
              <c:f>ЖКХ!$C$38</c:f>
              <c:strCache>
                <c:ptCount val="1"/>
                <c:pt idx="0">
                  <c:v>2020г.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dLbls>
            <c:txPr>
              <a:bodyPr/>
              <a:lstStyle/>
              <a:p>
                <a:pPr>
                  <a:defRPr sz="11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ЖКХ!$A$39:$A$41</c:f>
              <c:strCache>
                <c:ptCount val="3"/>
                <c:pt idx="0">
                  <c:v>Обеспечение жильем молодых семей 35 220,77 тыс.руб.</c:v>
                </c:pt>
                <c:pt idx="1">
                  <c:v>Обеспечение земельных участков предоставленных многодетным 2 272,53 тыс.руб.</c:v>
                </c:pt>
                <c:pt idx="2">
                  <c:v>Разработка и экспертиза проектно-сметной документации 2 100,0 тыс.руб.</c:v>
                </c:pt>
              </c:strCache>
            </c:strRef>
          </c:cat>
          <c:val>
            <c:numRef>
              <c:f>ЖКХ!$C$39:$C$41</c:f>
              <c:numCache>
                <c:formatCode>#,##0.00</c:formatCode>
                <c:ptCount val="3"/>
                <c:pt idx="0">
                  <c:v>35220.769999999997</c:v>
                </c:pt>
                <c:pt idx="1">
                  <c:v>2272.5300000000002</c:v>
                </c:pt>
                <c:pt idx="2">
                  <c:v>2100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0.63664217424607794"/>
          <c:y val="4.5866996690290159E-3"/>
          <c:w val="0.34234068105950999"/>
          <c:h val="0.81445730836108654"/>
        </c:manualLayout>
      </c:layout>
      <c:overlay val="0"/>
      <c:txPr>
        <a:bodyPr/>
        <a:lstStyle/>
        <a:p>
          <a:pPr>
            <a:defRPr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5122307704396922E-2"/>
          <c:y val="0.18966554070823902"/>
          <c:w val="0.41666666666666669"/>
          <c:h val="0.69444444444444442"/>
        </c:manualLayout>
      </c:layout>
      <c:doughnutChart>
        <c:varyColors val="1"/>
        <c:ser>
          <c:idx val="0"/>
          <c:order val="0"/>
          <c:spPr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dLbls>
            <c:dLbl>
              <c:idx val="2"/>
              <c:delete val="1"/>
            </c:dLbl>
            <c:dLbl>
              <c:idx val="3"/>
              <c:layout>
                <c:manualLayout>
                  <c:x val="-2.3636037284969914E-2"/>
                  <c:y val="0.1066418976702847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12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соц.политика!$X$3:$X$9</c:f>
              <c:strCache>
                <c:ptCount val="7"/>
                <c:pt idx="0">
                  <c:v>Доплаты к пенсиям муниципальных служащих 11 913,54 тыс.руб.</c:v>
                </c:pt>
                <c:pt idx="1">
                  <c:v>Пособия гражданам утратившим урожай, имущество 2 167,7 тыс.руб.</c:v>
                </c:pt>
                <c:pt idx="2">
                  <c:v>Целевая подготовка кадров 36,9 тыс.руб.</c:v>
                </c:pt>
                <c:pt idx="3">
                  <c:v>Обеспечение детей-сирот жилыми помещениями 28 117,0 тыс.руб</c:v>
                </c:pt>
                <c:pt idx="4">
                  <c:v>Единовременное пособие при передаче ребенка в семью 1 735,83 тыс.руб.</c:v>
                </c:pt>
                <c:pt idx="5">
                  <c:v>Соц.поддержка детей-сирот и лиц принявших днтей на воспитание в семью 44 253,87 тыс.руб.</c:v>
                </c:pt>
                <c:pt idx="6">
                  <c:v>Копменсация родительской платы 16 726,6 тыс.руб.</c:v>
                </c:pt>
              </c:strCache>
            </c:strRef>
          </c:cat>
          <c:val>
            <c:numRef>
              <c:f>соц.политика!$Y$3:$Y$9</c:f>
              <c:numCache>
                <c:formatCode>#,##0.00</c:formatCode>
                <c:ptCount val="7"/>
                <c:pt idx="0">
                  <c:v>11913.54</c:v>
                </c:pt>
                <c:pt idx="1">
                  <c:v>2167.6999999999998</c:v>
                </c:pt>
                <c:pt idx="2">
                  <c:v>36.9</c:v>
                </c:pt>
                <c:pt idx="3">
                  <c:v>28117</c:v>
                </c:pt>
                <c:pt idx="4">
                  <c:v>1735.83</c:v>
                </c:pt>
                <c:pt idx="5">
                  <c:v>44253.87</c:v>
                </c:pt>
                <c:pt idx="6">
                  <c:v>16726.599999999999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0.44554736761130859"/>
          <c:y val="3.3198568214642815E-2"/>
          <c:w val="0.55445263238869147"/>
          <c:h val="0.96680154564012832"/>
        </c:manualLayout>
      </c:layout>
      <c:overlay val="0"/>
      <c:txPr>
        <a:bodyPr/>
        <a:lstStyle/>
        <a:p>
          <a:pPr>
            <a:defRPr sz="1100" baseline="0">
              <a:latin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3.0402760822634371E-2"/>
          <c:y val="9.2878884669380171E-2"/>
          <c:w val="0.45542484044655585"/>
          <c:h val="0.61569831887366056"/>
        </c:manualLayout>
      </c:layout>
      <c:doughnutChart>
        <c:varyColors val="1"/>
        <c:ser>
          <c:idx val="0"/>
          <c:order val="0"/>
          <c:spPr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dLbls>
            <c:dLbl>
              <c:idx val="1"/>
              <c:layout>
                <c:manualLayout>
                  <c:x val="0.10080868738357565"/>
                  <c:y val="5.2257568089142357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-5.9299227872691559E-3"/>
                  <c:y val="-6.8023847488144232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12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соц.политика!$S$3:$S$5</c:f>
              <c:strCache>
                <c:ptCount val="3"/>
                <c:pt idx="0">
                  <c:v>Социальная поддержка пед.работников 14 314,24 тыс.руб.</c:v>
                </c:pt>
                <c:pt idx="1">
                  <c:v>Выплаты молодым семьям на приобретение (строительство) жилья 35 220,77 тыс.руб.</c:v>
                </c:pt>
                <c:pt idx="2">
                  <c:v>Субсидии некоммерческим организациям объединяющим ветеранов и инвалидов 1 476,99 тыс.руб.</c:v>
                </c:pt>
              </c:strCache>
            </c:strRef>
          </c:cat>
          <c:val>
            <c:numRef>
              <c:f>соц.политика!$T$3:$T$5</c:f>
              <c:numCache>
                <c:formatCode>#,##0.00</c:formatCode>
                <c:ptCount val="3"/>
                <c:pt idx="0">
                  <c:v>14314.24</c:v>
                </c:pt>
                <c:pt idx="1">
                  <c:v>35220.769999999997</c:v>
                </c:pt>
                <c:pt idx="2">
                  <c:v>1476.99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0.50952371280403408"/>
          <c:y val="1.5030222979339746E-2"/>
          <c:w val="0.48454636440869681"/>
          <c:h val="0.77643597888829841"/>
        </c:manualLayout>
      </c:layout>
      <c:overlay val="0"/>
      <c:txPr>
        <a:bodyPr/>
        <a:lstStyle/>
        <a:p>
          <a:pPr>
            <a:defRPr sz="11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1143503937007875"/>
          <c:y val="4.6296296296296294E-2"/>
          <c:w val="0.84412051618547679"/>
          <c:h val="0.50405256634587348"/>
        </c:manualLayout>
      </c:layout>
      <c:bar3DChart>
        <c:barDir val="bar"/>
        <c:grouping val="percentStacked"/>
        <c:varyColors val="0"/>
        <c:ser>
          <c:idx val="0"/>
          <c:order val="0"/>
          <c:tx>
            <c:strRef>
              <c:f>'физическая культура и спорт'!$A$2</c:f>
              <c:strCache>
                <c:ptCount val="1"/>
                <c:pt idx="0">
                  <c:v>Физическая культура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invertIfNegative val="0"/>
          <c:cat>
            <c:strRef>
              <c:f>'физическая культура и спорт'!$B$1:$C$1</c:f>
              <c:strCache>
                <c:ptCount val="2"/>
                <c:pt idx="0">
                  <c:v>2019г.</c:v>
                </c:pt>
                <c:pt idx="1">
                  <c:v>2020г.</c:v>
                </c:pt>
              </c:strCache>
            </c:strRef>
          </c:cat>
          <c:val>
            <c:numRef>
              <c:f>'физическая культура и спорт'!$B$2:$C$2</c:f>
              <c:numCache>
                <c:formatCode>#,##0.00</c:formatCode>
                <c:ptCount val="2"/>
                <c:pt idx="0">
                  <c:v>24018.400000000001</c:v>
                </c:pt>
                <c:pt idx="1">
                  <c:v>56582.11</c:v>
                </c:pt>
              </c:numCache>
            </c:numRef>
          </c:val>
        </c:ser>
        <c:ser>
          <c:idx val="1"/>
          <c:order val="1"/>
          <c:tx>
            <c:strRef>
              <c:f>'физическая культура и спорт'!$A$3</c:f>
              <c:strCache>
                <c:ptCount val="1"/>
                <c:pt idx="0">
                  <c:v>Массовый спорт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invertIfNegative val="0"/>
          <c:cat>
            <c:strRef>
              <c:f>'физическая культура и спорт'!$B$1:$C$1</c:f>
              <c:strCache>
                <c:ptCount val="2"/>
                <c:pt idx="0">
                  <c:v>2019г.</c:v>
                </c:pt>
                <c:pt idx="1">
                  <c:v>2020г.</c:v>
                </c:pt>
              </c:strCache>
            </c:strRef>
          </c:cat>
          <c:val>
            <c:numRef>
              <c:f>'физическая культура и спорт'!$B$3:$C$3</c:f>
              <c:numCache>
                <c:formatCode>#,##0.00</c:formatCode>
                <c:ptCount val="2"/>
                <c:pt idx="0">
                  <c:v>48784.3</c:v>
                </c:pt>
                <c:pt idx="1">
                  <c:v>6777.18</c:v>
                </c:pt>
              </c:numCache>
            </c:numRef>
          </c:val>
        </c:ser>
        <c:ser>
          <c:idx val="2"/>
          <c:order val="2"/>
          <c:tx>
            <c:strRef>
              <c:f>'физическая культура и спорт'!$A$4</c:f>
              <c:strCache>
                <c:ptCount val="1"/>
                <c:pt idx="0">
                  <c:v>Другие вопросы в области физ.культуры и спорта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invertIfNegative val="0"/>
          <c:cat>
            <c:strRef>
              <c:f>'физическая культура и спорт'!$B$1:$C$1</c:f>
              <c:strCache>
                <c:ptCount val="2"/>
                <c:pt idx="0">
                  <c:v>2019г.</c:v>
                </c:pt>
                <c:pt idx="1">
                  <c:v>2020г.</c:v>
                </c:pt>
              </c:strCache>
            </c:strRef>
          </c:cat>
          <c:val>
            <c:numRef>
              <c:f>'физическая культура и спорт'!$B$4:$C$4</c:f>
              <c:numCache>
                <c:formatCode>#,##0.00</c:formatCode>
                <c:ptCount val="2"/>
                <c:pt idx="0">
                  <c:v>3029.6</c:v>
                </c:pt>
                <c:pt idx="1">
                  <c:v>7591.17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5"/>
        <c:gapDepth val="95"/>
        <c:shape val="cylinder"/>
        <c:axId val="143333248"/>
        <c:axId val="143334784"/>
        <c:axId val="0"/>
      </c:bar3DChart>
      <c:catAx>
        <c:axId val="143333248"/>
        <c:scaling>
          <c:orientation val="minMax"/>
        </c:scaling>
        <c:delete val="0"/>
        <c:axPos val="l"/>
        <c:majorTickMark val="none"/>
        <c:minorTickMark val="none"/>
        <c:tickLblPos val="nextTo"/>
        <c:txPr>
          <a:bodyPr/>
          <a:lstStyle/>
          <a:p>
            <a:pPr>
              <a:defRPr sz="1100" b="1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43334784"/>
        <c:crosses val="autoZero"/>
        <c:auto val="1"/>
        <c:lblAlgn val="ctr"/>
        <c:lblOffset val="100"/>
        <c:noMultiLvlLbl val="0"/>
      </c:catAx>
      <c:valAx>
        <c:axId val="143334784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143333248"/>
        <c:crosses val="autoZero"/>
        <c:crossBetween val="between"/>
      </c:valAx>
      <c:dTable>
        <c:showHorzBorder val="1"/>
        <c:showVertBorder val="0"/>
        <c:showOutline val="0"/>
        <c:showKeys val="1"/>
        <c:txPr>
          <a:bodyPr/>
          <a:lstStyle/>
          <a:p>
            <a:pPr rtl="0">
              <a:defRPr baseline="0">
                <a:latin typeface="Times New Roman" panose="02020603050405020304" pitchFamily="18" charset="0"/>
              </a:defRPr>
            </a:pPr>
            <a:endParaRPr lang="ru-RU"/>
          </a:p>
        </c:txPr>
      </c:dTable>
    </c:plotArea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9184644602351533E-2"/>
          <c:y val="3.1274179600382319E-2"/>
          <c:w val="0.78434052450760727"/>
          <c:h val="0.6573923201796306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Лист1!$A$5:$B$5</c:f>
              <c:strCache>
                <c:ptCount val="1"/>
                <c:pt idx="0">
                  <c:v>Номинальная начисленная среднемесячная заработная плата работников организаций руб/мес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invertIfNegative val="0"/>
          <c:dLbls>
            <c:dLbl>
              <c:idx val="3"/>
              <c:layout>
                <c:manualLayout>
                  <c:x val="-1.5074298487252604E-3"/>
                  <c:y val="-1.75674155334684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multiLvlStrRef>
              <c:f>Лист1!$C$1:$F$4</c:f>
              <c:multiLvlStrCache>
                <c:ptCount val="4"/>
                <c:lvl>
                  <c:pt idx="0">
                    <c:v>2017г.</c:v>
                  </c:pt>
                  <c:pt idx="1">
                    <c:v>2018г.</c:v>
                  </c:pt>
                  <c:pt idx="2">
                    <c:v>2019г.</c:v>
                  </c:pt>
                  <c:pt idx="3">
                    <c:v>2020г.</c:v>
                  </c:pt>
                </c:lvl>
                <c:lvl>
                  <c:pt idx="0">
                    <c:v>отчет</c:v>
                  </c:pt>
                </c:lvl>
              </c:multiLvlStrCache>
            </c:multiLvlStrRef>
          </c:cat>
          <c:val>
            <c:numRef>
              <c:f>Лист1!$C$5:$F$5</c:f>
              <c:numCache>
                <c:formatCode>#,##0.00</c:formatCode>
                <c:ptCount val="4"/>
                <c:pt idx="0">
                  <c:v>46559.5</c:v>
                </c:pt>
                <c:pt idx="1">
                  <c:v>50826</c:v>
                </c:pt>
                <c:pt idx="2">
                  <c:v>55635.6</c:v>
                </c:pt>
                <c:pt idx="3">
                  <c:v>57914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48"/>
        <c:axId val="118615424"/>
        <c:axId val="118613888"/>
      </c:barChart>
      <c:lineChart>
        <c:grouping val="standard"/>
        <c:varyColors val="0"/>
        <c:ser>
          <c:idx val="1"/>
          <c:order val="1"/>
          <c:tx>
            <c:strRef>
              <c:f>Лист1!$A$6:$B$6</c:f>
              <c:strCache>
                <c:ptCount val="1"/>
                <c:pt idx="0">
                  <c:v>Индекс потребительских цен к декабрю предыдущего периода %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spPr>
              <a:solidFill>
                <a:schemeClr val="accent2">
                  <a:lumMod val="40000"/>
                  <a:lumOff val="60000"/>
                </a:schemeClr>
              </a:solidFill>
            </c:spPr>
            <c:txPr>
              <a:bodyPr/>
              <a:lstStyle/>
              <a:p>
                <a:pPr>
                  <a:defRPr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multiLvlStrRef>
              <c:f>Лист1!$C$1:$F$4</c:f>
              <c:multiLvlStrCache>
                <c:ptCount val="4"/>
                <c:lvl>
                  <c:pt idx="0">
                    <c:v>2017г.</c:v>
                  </c:pt>
                  <c:pt idx="1">
                    <c:v>2018г.</c:v>
                  </c:pt>
                  <c:pt idx="2">
                    <c:v>2019г.</c:v>
                  </c:pt>
                  <c:pt idx="3">
                    <c:v>2020г.</c:v>
                  </c:pt>
                </c:lvl>
                <c:lvl>
                  <c:pt idx="0">
                    <c:v>отчет</c:v>
                  </c:pt>
                </c:lvl>
              </c:multiLvlStrCache>
            </c:multiLvlStrRef>
          </c:cat>
          <c:val>
            <c:numRef>
              <c:f>Лист1!$C$6:$F$6</c:f>
              <c:numCache>
                <c:formatCode>General</c:formatCode>
                <c:ptCount val="4"/>
                <c:pt idx="0">
                  <c:v>101.8</c:v>
                </c:pt>
                <c:pt idx="1">
                  <c:v>104.2</c:v>
                </c:pt>
                <c:pt idx="2">
                  <c:v>103.2</c:v>
                </c:pt>
                <c:pt idx="3">
                  <c:v>105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8618752"/>
        <c:axId val="118617216"/>
      </c:lineChart>
      <c:valAx>
        <c:axId val="118613888"/>
        <c:scaling>
          <c:orientation val="minMax"/>
        </c:scaling>
        <c:delete val="0"/>
        <c:axPos val="r"/>
        <c:numFmt formatCode="#,##0.0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18615424"/>
        <c:crosses val="max"/>
        <c:crossBetween val="between"/>
      </c:valAx>
      <c:catAx>
        <c:axId val="11861542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18613888"/>
        <c:crosses val="autoZero"/>
        <c:auto val="1"/>
        <c:lblAlgn val="ctr"/>
        <c:lblOffset val="100"/>
        <c:noMultiLvlLbl val="0"/>
      </c:catAx>
      <c:valAx>
        <c:axId val="11861721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18618752"/>
        <c:crosses val="autoZero"/>
        <c:crossBetween val="between"/>
      </c:valAx>
      <c:catAx>
        <c:axId val="11861875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18617216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  <c:userShapes r:id="rId2"/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3.0345539466361631E-2"/>
          <c:y val="4.1095420624930802E-2"/>
          <c:w val="0.39833266791813959"/>
          <c:h val="0.75061747092749576"/>
        </c:manualLayout>
      </c:layout>
      <c:doughnutChart>
        <c:varyColors val="1"/>
        <c:ser>
          <c:idx val="0"/>
          <c:order val="0"/>
          <c:spPr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dPt>
            <c:idx val="0"/>
            <c:bubble3D val="0"/>
            <c:spPr>
              <a:solidFill>
                <a:schemeClr val="accent2">
                  <a:lumMod val="75000"/>
                </a:schemeClr>
              </a:solidFill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</c:dPt>
          <c:dPt>
            <c:idx val="1"/>
            <c:bubble3D val="0"/>
            <c:spPr>
              <a:solidFill>
                <a:schemeClr val="accent5"/>
              </a:solidFill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</c:dPt>
          <c:dLbls>
            <c:txPr>
              <a:bodyPr/>
              <a:lstStyle/>
              <a:p>
                <a:pPr>
                  <a:defRPr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'физическая культура и спорт'!$G$2:$G$5</c:f>
              <c:strCache>
                <c:ptCount val="4"/>
                <c:pt idx="0">
                  <c:v>Организация спортивно-массовой и физкультурно-оздоровительной работы с населением 54 834,60 тыс.руб.</c:v>
                </c:pt>
                <c:pt idx="1">
                  <c:v>Организация и проведение мероприятий в рамках комплекса ГТО 1 500,0 тыс.руб.</c:v>
                </c:pt>
                <c:pt idx="2">
                  <c:v>Функционирование МКУ "Центр по обеспечению деятельности учреждений физ.культуры и спорта" 4 422,3 тыс.руб.</c:v>
                </c:pt>
                <c:pt idx="3">
                  <c:v>Расходы в рамках проекта "Спорт-норма жизни" 5 169,18 тыс.руб.</c:v>
                </c:pt>
              </c:strCache>
            </c:strRef>
          </c:cat>
          <c:val>
            <c:numRef>
              <c:f>'физическая культура и спорт'!$H$2:$H$5</c:f>
              <c:numCache>
                <c:formatCode>#,##0.00</c:formatCode>
                <c:ptCount val="4"/>
                <c:pt idx="0">
                  <c:v>54834.6</c:v>
                </c:pt>
                <c:pt idx="1">
                  <c:v>1500</c:v>
                </c:pt>
                <c:pt idx="2">
                  <c:v>4422.3</c:v>
                </c:pt>
                <c:pt idx="3">
                  <c:v>5169.18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0.41838505253014896"/>
          <c:y val="0"/>
          <c:w val="0.56506283503365384"/>
          <c:h val="0.96981084964163333"/>
        </c:manualLayout>
      </c:layout>
      <c:overlay val="0"/>
      <c:txPr>
        <a:bodyPr/>
        <a:lstStyle/>
        <a:p>
          <a:pPr>
            <a:defRPr baseline="0">
              <a:latin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4110673665791776E-2"/>
          <c:y val="0.20565476525372556"/>
          <c:w val="0.3972222222222222"/>
          <c:h val="0.66203703703703709"/>
        </c:manualLayout>
      </c:layout>
      <c:doughnutChart>
        <c:varyColors val="1"/>
        <c:ser>
          <c:idx val="0"/>
          <c:order val="0"/>
          <c:spPr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dLbls>
            <c:txPr>
              <a:bodyPr/>
              <a:lstStyle/>
              <a:p>
                <a:pPr>
                  <a:defRPr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'физическая культура и спорт'!$L$2:$L$5</c:f>
              <c:strCache>
                <c:ptCount val="4"/>
                <c:pt idx="0">
                  <c:v>Мероприятия по пожарной безопасности 695,04 тыс.руб.</c:v>
                </c:pt>
                <c:pt idx="1">
                  <c:v>Мероприятия свзанные с профилактикой и устранением последствий вируса COVID-19 1004,34 тыс.руб.</c:v>
                </c:pt>
                <c:pt idx="2">
                  <c:v>Диспансеризация сотрудников 156,13 тыс.руб.</c:v>
                </c:pt>
                <c:pt idx="3">
                  <c:v>Функционирование отдела физической культуры и спорта адм.НГО 3 168,87 тыс.руб.</c:v>
                </c:pt>
              </c:strCache>
            </c:strRef>
          </c:cat>
          <c:val>
            <c:numRef>
              <c:f>'физическая культура и спорт'!$M$2:$M$5</c:f>
              <c:numCache>
                <c:formatCode>#,##0.00</c:formatCode>
                <c:ptCount val="4"/>
                <c:pt idx="0">
                  <c:v>695.04</c:v>
                </c:pt>
                <c:pt idx="1">
                  <c:v>1004.34</c:v>
                </c:pt>
                <c:pt idx="2">
                  <c:v>156.13</c:v>
                </c:pt>
                <c:pt idx="3">
                  <c:v>3168.87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0.40627909011373581"/>
          <c:y val="0.13695251812593068"/>
          <c:w val="0.57705424321959753"/>
          <c:h val="0.84303441019928205"/>
        </c:manualLayout>
      </c:layout>
      <c:overlay val="0"/>
      <c:txPr>
        <a:bodyPr/>
        <a:lstStyle/>
        <a:p>
          <a:pPr>
            <a:defRPr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5053914388366724"/>
          <c:y val="7.9796880667392087E-2"/>
          <c:w val="0.81861585612726206"/>
          <c:h val="0.33669057145876352"/>
        </c:manualLayout>
      </c:layout>
      <c:bar3DChart>
        <c:barDir val="bar"/>
        <c:grouping val="percentStacked"/>
        <c:varyColors val="0"/>
        <c:ser>
          <c:idx val="0"/>
          <c:order val="0"/>
          <c:tx>
            <c:strRef>
              <c:f>'общегосударственные выпросы'!$A$2</c:f>
              <c:strCache>
                <c:ptCount val="1"/>
                <c:pt idx="0">
                  <c:v>Функционирование арганов власти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invertIfNegative val="0"/>
          <c:cat>
            <c:strRef>
              <c:f>'общегосударственные выпросы'!$B$1:$C$1</c:f>
              <c:strCache>
                <c:ptCount val="2"/>
                <c:pt idx="0">
                  <c:v>2019г.</c:v>
                </c:pt>
                <c:pt idx="1">
                  <c:v>2020г.</c:v>
                </c:pt>
              </c:strCache>
            </c:strRef>
          </c:cat>
          <c:val>
            <c:numRef>
              <c:f>'общегосударственные выпросы'!$B$2:$C$2</c:f>
              <c:numCache>
                <c:formatCode>#,##0.00</c:formatCode>
                <c:ptCount val="2"/>
                <c:pt idx="0">
                  <c:v>74400.75</c:v>
                </c:pt>
                <c:pt idx="1">
                  <c:v>114768.69</c:v>
                </c:pt>
              </c:numCache>
            </c:numRef>
          </c:val>
        </c:ser>
        <c:ser>
          <c:idx val="1"/>
          <c:order val="1"/>
          <c:tx>
            <c:strRef>
              <c:f>'общегосударственные выпросы'!$A$3</c:f>
              <c:strCache>
                <c:ptCount val="1"/>
                <c:pt idx="0">
                  <c:v>Судебная система</c:v>
                </c:pt>
              </c:strCache>
            </c:strRef>
          </c:tx>
          <c:invertIfNegative val="0"/>
          <c:cat>
            <c:strRef>
              <c:f>'общегосударственные выпросы'!$B$1:$C$1</c:f>
              <c:strCache>
                <c:ptCount val="2"/>
                <c:pt idx="0">
                  <c:v>2019г.</c:v>
                </c:pt>
                <c:pt idx="1">
                  <c:v>2020г.</c:v>
                </c:pt>
              </c:strCache>
            </c:strRef>
          </c:cat>
          <c:val>
            <c:numRef>
              <c:f>'общегосударственные выпросы'!$B$3:$C$3</c:f>
              <c:numCache>
                <c:formatCode>#,##0.00</c:formatCode>
                <c:ptCount val="2"/>
                <c:pt idx="0">
                  <c:v>152.5</c:v>
                </c:pt>
                <c:pt idx="1">
                  <c:v>91.51</c:v>
                </c:pt>
              </c:numCache>
            </c:numRef>
          </c:val>
        </c:ser>
        <c:ser>
          <c:idx val="2"/>
          <c:order val="2"/>
          <c:tx>
            <c:strRef>
              <c:f>'общегосударственные выпросы'!$A$4</c:f>
              <c:strCache>
                <c:ptCount val="1"/>
                <c:pt idx="0">
                  <c:v>Деятельность финансово-бюджетного надзора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invertIfNegative val="0"/>
          <c:cat>
            <c:strRef>
              <c:f>'общегосударственные выпросы'!$B$1:$C$1</c:f>
              <c:strCache>
                <c:ptCount val="2"/>
                <c:pt idx="0">
                  <c:v>2019г.</c:v>
                </c:pt>
                <c:pt idx="1">
                  <c:v>2020г.</c:v>
                </c:pt>
              </c:strCache>
            </c:strRef>
          </c:cat>
          <c:val>
            <c:numRef>
              <c:f>'общегосударственные выпросы'!$B$4:$C$4</c:f>
              <c:numCache>
                <c:formatCode>#,##0.00</c:formatCode>
                <c:ptCount val="2"/>
                <c:pt idx="0">
                  <c:v>0</c:v>
                </c:pt>
                <c:pt idx="1">
                  <c:v>37234.18</c:v>
                </c:pt>
              </c:numCache>
            </c:numRef>
          </c:val>
        </c:ser>
        <c:ser>
          <c:idx val="3"/>
          <c:order val="3"/>
          <c:tx>
            <c:strRef>
              <c:f>'общегосударственные выпросы'!$A$5</c:f>
              <c:strCache>
                <c:ptCount val="1"/>
                <c:pt idx="0">
                  <c:v>Проведение выборов и референдумов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invertIfNegative val="0"/>
          <c:cat>
            <c:strRef>
              <c:f>'общегосударственные выпросы'!$B$1:$C$1</c:f>
              <c:strCache>
                <c:ptCount val="2"/>
                <c:pt idx="0">
                  <c:v>2019г.</c:v>
                </c:pt>
                <c:pt idx="1">
                  <c:v>2020г.</c:v>
                </c:pt>
              </c:strCache>
            </c:strRef>
          </c:cat>
          <c:val>
            <c:numRef>
              <c:f>'общегосударственные выпросы'!$B$5:$C$5</c:f>
              <c:numCache>
                <c:formatCode>#,##0.00</c:formatCode>
                <c:ptCount val="2"/>
                <c:pt idx="0">
                  <c:v>0</c:v>
                </c:pt>
                <c:pt idx="1">
                  <c:v>1017.74</c:v>
                </c:pt>
              </c:numCache>
            </c:numRef>
          </c:val>
        </c:ser>
        <c:ser>
          <c:idx val="4"/>
          <c:order val="4"/>
          <c:tx>
            <c:strRef>
              <c:f>'общегосударственные выпросы'!$A$6</c:f>
              <c:strCache>
                <c:ptCount val="1"/>
                <c:pt idx="0">
                  <c:v>Резервные фонды</c:v>
                </c:pt>
              </c:strCache>
            </c:strRef>
          </c:tx>
          <c:invertIfNegative val="0"/>
          <c:cat>
            <c:strRef>
              <c:f>'общегосударственные выпросы'!$B$1:$C$1</c:f>
              <c:strCache>
                <c:ptCount val="2"/>
                <c:pt idx="0">
                  <c:v>2019г.</c:v>
                </c:pt>
                <c:pt idx="1">
                  <c:v>2020г.</c:v>
                </c:pt>
              </c:strCache>
            </c:strRef>
          </c:cat>
          <c:val>
            <c:numRef>
              <c:f>'общегосударственные выпросы'!$B$6:$C$6</c:f>
            </c:numRef>
          </c:val>
        </c:ser>
        <c:ser>
          <c:idx val="5"/>
          <c:order val="5"/>
          <c:tx>
            <c:strRef>
              <c:f>'общегосударственные выпросы'!$A$7</c:f>
              <c:strCache>
                <c:ptCount val="1"/>
                <c:pt idx="0">
                  <c:v>Другие общегосударственные вопросы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invertIfNegative val="0"/>
          <c:cat>
            <c:strRef>
              <c:f>'общегосударственные выпросы'!$B$1:$C$1</c:f>
              <c:strCache>
                <c:ptCount val="2"/>
                <c:pt idx="0">
                  <c:v>2019г.</c:v>
                </c:pt>
                <c:pt idx="1">
                  <c:v>2020г.</c:v>
                </c:pt>
              </c:strCache>
            </c:strRef>
          </c:cat>
          <c:val>
            <c:numRef>
              <c:f>'общегосударственные выпросы'!$B$7:$C$7</c:f>
              <c:numCache>
                <c:formatCode>#,##0.00</c:formatCode>
                <c:ptCount val="2"/>
                <c:pt idx="0">
                  <c:v>223935.58</c:v>
                </c:pt>
                <c:pt idx="1">
                  <c:v>272374.96000000002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6"/>
        <c:gapDepth val="95"/>
        <c:shape val="cylinder"/>
        <c:axId val="143795712"/>
        <c:axId val="143797248"/>
        <c:axId val="0"/>
      </c:bar3DChart>
      <c:catAx>
        <c:axId val="143795712"/>
        <c:scaling>
          <c:orientation val="minMax"/>
        </c:scaling>
        <c:delete val="0"/>
        <c:axPos val="l"/>
        <c:majorTickMark val="none"/>
        <c:minorTickMark val="none"/>
        <c:tickLblPos val="nextTo"/>
        <c:txPr>
          <a:bodyPr/>
          <a:lstStyle/>
          <a:p>
            <a:pPr>
              <a:defRPr sz="1200" b="1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43797248"/>
        <c:crosses val="autoZero"/>
        <c:auto val="1"/>
        <c:lblAlgn val="ctr"/>
        <c:lblOffset val="100"/>
        <c:noMultiLvlLbl val="0"/>
      </c:catAx>
      <c:valAx>
        <c:axId val="143797248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143795712"/>
        <c:crosses val="autoZero"/>
        <c:crossBetween val="between"/>
      </c:valAx>
      <c:dTable>
        <c:showHorzBorder val="1"/>
        <c:showVertBorder val="0"/>
        <c:showOutline val="0"/>
        <c:showKeys val="1"/>
        <c:txPr>
          <a:bodyPr/>
          <a:lstStyle/>
          <a:p>
            <a:pPr rtl="0">
              <a:defRPr baseline="0">
                <a:latin typeface="Times New Roman" panose="02020603050405020304" pitchFamily="18" charset="0"/>
              </a:defRPr>
            </a:pPr>
            <a:endParaRPr lang="ru-RU"/>
          </a:p>
        </c:txPr>
      </c:dTable>
    </c:plotArea>
    <c:plotVisOnly val="1"/>
    <c:dispBlanksAs val="gap"/>
    <c:showDLblsOverMax val="0"/>
  </c:chart>
  <c:externalData r:id="rId1">
    <c:autoUpdate val="0"/>
  </c:externalData>
</c:chartSpace>
</file>

<file path=ppt/charts/chart4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4.3729084738396394E-2"/>
          <c:y val="1.9568785286483321E-2"/>
          <c:w val="0.44127715708152931"/>
          <c:h val="0.5824703820787589"/>
        </c:manualLayout>
      </c:layout>
      <c:doughnutChart>
        <c:varyColors val="1"/>
        <c:ser>
          <c:idx val="0"/>
          <c:order val="0"/>
          <c:spPr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explosion val="25"/>
          <c:dPt>
            <c:idx val="0"/>
            <c:bubble3D val="0"/>
            <c:explosion val="0"/>
            <c:spPr>
              <a:solidFill>
                <a:schemeClr val="accent1">
                  <a:lumMod val="20000"/>
                  <a:lumOff val="80000"/>
                </a:schemeClr>
              </a:solidFill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</c:dPt>
          <c:dPt>
            <c:idx val="1"/>
            <c:bubble3D val="0"/>
            <c:explosion val="0"/>
          </c:dPt>
          <c:dPt>
            <c:idx val="4"/>
            <c:bubble3D val="0"/>
            <c:explosion val="10"/>
          </c:dPt>
          <c:dPt>
            <c:idx val="5"/>
            <c:bubble3D val="0"/>
            <c:explosion val="0"/>
          </c:dPt>
          <c:dPt>
            <c:idx val="6"/>
            <c:bubble3D val="0"/>
            <c:explosion val="0"/>
          </c:dPt>
          <c:dPt>
            <c:idx val="7"/>
            <c:bubble3D val="0"/>
            <c:explosion val="0"/>
          </c:dPt>
          <c:dLbls>
            <c:dLbl>
              <c:idx val="0"/>
              <c:layout>
                <c:manualLayout>
                  <c:x val="7.2881807897327323E-3"/>
                  <c:y val="-3.8480572865641188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-1.4576361579465465E-2"/>
                  <c:y val="6.0927573703931884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-2.4293935965775774E-3"/>
                  <c:y val="-3.5273858460171094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3.4011510352086084E-2"/>
                  <c:y val="-1.9240286432820594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'общегосударственные выпросы'!$H$2:$H$10</c:f>
              <c:strCache>
                <c:ptCount val="8"/>
                <c:pt idx="0">
                  <c:v>Организация дополнительного образования служащих 1 468,75 тыс.руб.</c:v>
                </c:pt>
                <c:pt idx="1">
                  <c:v>Диспансеризация муниципальных служащих 1 157,59 тыс.руб.</c:v>
                </c:pt>
                <c:pt idx="2">
                  <c:v>"Внедрение антикоррупционных механизмов в адм.НГО (обучение специалистов)" 149,0 тыс.руб.</c:v>
                </c:pt>
                <c:pt idx="3">
                  <c:v>Пропаганда антикоррупционной политики (изготовление буклетов) 15,0 тыс.руб.</c:v>
                </c:pt>
                <c:pt idx="4">
                  <c:v>Функционирование финансового управления адм.НГО 24 855,33</c:v>
                </c:pt>
                <c:pt idx="5">
                  <c:v>Расходы по поддержке актуальности пользовательских версий программного обеспечения 2 034,25 тыс.руб.</c:v>
                </c:pt>
                <c:pt idx="6">
                  <c:v>Обслуживание муниципального долга 6 423,63 тыс.руб.</c:v>
                </c:pt>
                <c:pt idx="7">
                  <c:v>Информатизация НГО 6 590,82 тыс.руб.</c:v>
                </c:pt>
              </c:strCache>
            </c:strRef>
          </c:cat>
          <c:val>
            <c:numRef>
              <c:f>'общегосударственные выпросы'!$I$2:$I$10</c:f>
              <c:numCache>
                <c:formatCode>#,##0.00</c:formatCode>
                <c:ptCount val="8"/>
                <c:pt idx="0">
                  <c:v>1468.75</c:v>
                </c:pt>
                <c:pt idx="1">
                  <c:v>1157.5899999999999</c:v>
                </c:pt>
                <c:pt idx="2">
                  <c:v>149</c:v>
                </c:pt>
                <c:pt idx="3">
                  <c:v>15</c:v>
                </c:pt>
                <c:pt idx="4">
                  <c:v>24855.33</c:v>
                </c:pt>
                <c:pt idx="5">
                  <c:v>2034.25</c:v>
                </c:pt>
                <c:pt idx="6">
                  <c:v>6423.63</c:v>
                </c:pt>
                <c:pt idx="7">
                  <c:v>6590.82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0.4947238162062359"/>
          <c:y val="1.6599923240852018E-2"/>
          <c:w val="0.49069982221429853"/>
          <c:h val="0.94755986708547535"/>
        </c:manualLayout>
      </c:layout>
      <c:overlay val="0"/>
      <c:txPr>
        <a:bodyPr/>
        <a:lstStyle/>
        <a:p>
          <a:pPr>
            <a:defRPr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4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5902149305814836E-2"/>
          <c:y val="3.7274564925514904E-2"/>
          <c:w val="0.93559697829567201"/>
          <c:h val="0.87783548175707549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'динамика муниципального долга'!$A$2</c:f>
              <c:strCache>
                <c:ptCount val="1"/>
                <c:pt idx="0">
                  <c:v>Муниципальный долг на начало периода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invertIfNegative val="0"/>
          <c:dLbls>
            <c:spPr>
              <a:solidFill>
                <a:schemeClr val="tx2">
                  <a:lumMod val="20000"/>
                  <a:lumOff val="80000"/>
                </a:schemeClr>
              </a:solidFill>
            </c:spPr>
            <c:txPr>
              <a:bodyPr/>
              <a:lstStyle/>
              <a:p>
                <a:pPr>
                  <a:defRPr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'динамика муниципального долга'!$B$1:$G$1</c:f>
              <c:strCache>
                <c:ptCount val="6"/>
                <c:pt idx="0">
                  <c:v>2015 год</c:v>
                </c:pt>
                <c:pt idx="1">
                  <c:v>2016 год</c:v>
                </c:pt>
                <c:pt idx="2">
                  <c:v>2017 год</c:v>
                </c:pt>
                <c:pt idx="3">
                  <c:v>2018 год</c:v>
                </c:pt>
                <c:pt idx="4">
                  <c:v>2019 год</c:v>
                </c:pt>
                <c:pt idx="5">
                  <c:v>2020 год</c:v>
                </c:pt>
              </c:strCache>
            </c:strRef>
          </c:cat>
          <c:val>
            <c:numRef>
              <c:f>'динамика муниципального долга'!$B$2:$G$2</c:f>
              <c:numCache>
                <c:formatCode>#,##0.00</c:formatCode>
                <c:ptCount val="6"/>
                <c:pt idx="0">
                  <c:v>600000</c:v>
                </c:pt>
                <c:pt idx="1">
                  <c:v>663500</c:v>
                </c:pt>
                <c:pt idx="2">
                  <c:v>200000</c:v>
                </c:pt>
                <c:pt idx="3">
                  <c:v>250000</c:v>
                </c:pt>
                <c:pt idx="4">
                  <c:v>0</c:v>
                </c:pt>
                <c:pt idx="5">
                  <c:v>160000</c:v>
                </c:pt>
              </c:numCache>
            </c:numRef>
          </c:val>
        </c:ser>
        <c:ser>
          <c:idx val="1"/>
          <c:order val="1"/>
          <c:tx>
            <c:strRef>
              <c:f>'динамика муниципального долга'!$A$3</c:f>
              <c:strCache>
                <c:ptCount val="1"/>
                <c:pt idx="0">
                  <c:v>Остаток муниципального долга на конец периода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invertIfNegative val="0"/>
          <c:dLbls>
            <c:spPr>
              <a:solidFill>
                <a:schemeClr val="accent2">
                  <a:lumMod val="20000"/>
                  <a:lumOff val="80000"/>
                </a:schemeClr>
              </a:solidFill>
            </c:spPr>
            <c:txPr>
              <a:bodyPr/>
              <a:lstStyle/>
              <a:p>
                <a:pPr>
                  <a:defRPr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'динамика муниципального долга'!$B$1:$G$1</c:f>
              <c:strCache>
                <c:ptCount val="6"/>
                <c:pt idx="0">
                  <c:v>2015 год</c:v>
                </c:pt>
                <c:pt idx="1">
                  <c:v>2016 год</c:v>
                </c:pt>
                <c:pt idx="2">
                  <c:v>2017 год</c:v>
                </c:pt>
                <c:pt idx="3">
                  <c:v>2018 год</c:v>
                </c:pt>
                <c:pt idx="4">
                  <c:v>2019 год</c:v>
                </c:pt>
                <c:pt idx="5">
                  <c:v>2020 год</c:v>
                </c:pt>
              </c:strCache>
            </c:strRef>
          </c:cat>
          <c:val>
            <c:numRef>
              <c:f>'динамика муниципального долга'!$B$3:$G$3</c:f>
              <c:numCache>
                <c:formatCode>#,##0.00</c:formatCode>
                <c:ptCount val="6"/>
                <c:pt idx="0">
                  <c:v>663500</c:v>
                </c:pt>
                <c:pt idx="1">
                  <c:v>200000</c:v>
                </c:pt>
                <c:pt idx="2">
                  <c:v>250000</c:v>
                </c:pt>
                <c:pt idx="3">
                  <c:v>0</c:v>
                </c:pt>
                <c:pt idx="4">
                  <c:v>160000</c:v>
                </c:pt>
                <c:pt idx="5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43875072"/>
        <c:axId val="143885056"/>
        <c:axId val="0"/>
      </c:bar3DChart>
      <c:catAx>
        <c:axId val="14387507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b="1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43885056"/>
        <c:crosses val="autoZero"/>
        <c:auto val="1"/>
        <c:lblAlgn val="ctr"/>
        <c:lblOffset val="100"/>
        <c:noMultiLvlLbl val="0"/>
      </c:catAx>
      <c:valAx>
        <c:axId val="143885056"/>
        <c:scaling>
          <c:orientation val="minMax"/>
        </c:scaling>
        <c:delete val="1"/>
        <c:axPos val="l"/>
        <c:numFmt formatCode="#,##0.00" sourceLinked="1"/>
        <c:majorTickMark val="out"/>
        <c:minorTickMark val="none"/>
        <c:tickLblPos val="nextTo"/>
        <c:crossAx val="14387507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56695624438814629"/>
          <c:y val="0.15380120516646278"/>
          <c:w val="0.39111990744197828"/>
          <c:h val="0.13327911578435075"/>
        </c:manualLayout>
      </c:layout>
      <c:overlay val="0"/>
      <c:txPr>
        <a:bodyPr/>
        <a:lstStyle/>
        <a:p>
          <a:pPr>
            <a:defRPr sz="12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'прожиточный минимум'!$A$5:$B$5</c:f>
              <c:strCache>
                <c:ptCount val="1"/>
                <c:pt idx="0">
                  <c:v>Прожиточный минимум в среднем на душу населения (в среднем за год), в том числе по основным социально-демографическим группам населения: руб/мес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pPr>
              <a:solidFill>
                <a:srgbClr val="FF0000"/>
              </a:solidFill>
            </c:spPr>
          </c:marker>
          <c:cat>
            <c:strRef>
              <c:f>'прожиточный минимум'!$C$1:$L$4</c:f>
              <c:strCache>
                <c:ptCount val="4"/>
                <c:pt idx="0">
                  <c:v>2017г.</c:v>
                </c:pt>
                <c:pt idx="1">
                  <c:v>2018г.</c:v>
                </c:pt>
                <c:pt idx="2">
                  <c:v>2019г.</c:v>
                </c:pt>
                <c:pt idx="3">
                  <c:v>2020г.</c:v>
                </c:pt>
              </c:strCache>
            </c:strRef>
          </c:cat>
          <c:val>
            <c:numRef>
              <c:f>'прожиточный минимум'!$C$5:$L$5</c:f>
              <c:numCache>
                <c:formatCode>#,##0.00</c:formatCode>
                <c:ptCount val="4"/>
                <c:pt idx="0">
                  <c:v>12454</c:v>
                </c:pt>
                <c:pt idx="1">
                  <c:v>13142</c:v>
                </c:pt>
                <c:pt idx="2">
                  <c:v>13930.843800257544</c:v>
                </c:pt>
                <c:pt idx="3">
                  <c:v>14025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'прожиточный минимум'!$A$6:$B$6</c:f>
              <c:strCache>
                <c:ptCount val="1"/>
                <c:pt idx="0">
                  <c:v>     трудоспособного населения руб/мес</c:v>
                </c:pt>
              </c:strCache>
            </c:strRef>
          </c:tx>
          <c:cat>
            <c:strRef>
              <c:f>'прожиточный минимум'!$C$1:$L$4</c:f>
              <c:strCache>
                <c:ptCount val="4"/>
                <c:pt idx="0">
                  <c:v>2017г.</c:v>
                </c:pt>
                <c:pt idx="1">
                  <c:v>2018г.</c:v>
                </c:pt>
                <c:pt idx="2">
                  <c:v>2019г.</c:v>
                </c:pt>
                <c:pt idx="3">
                  <c:v>2020г.</c:v>
                </c:pt>
              </c:strCache>
            </c:strRef>
          </c:cat>
          <c:val>
            <c:numRef>
              <c:f>'прожиточный минимум'!$C$6:$L$6</c:f>
              <c:numCache>
                <c:formatCode>#,##0.00</c:formatCode>
                <c:ptCount val="4"/>
                <c:pt idx="0">
                  <c:v>13126</c:v>
                </c:pt>
                <c:pt idx="1">
                  <c:v>13910</c:v>
                </c:pt>
                <c:pt idx="2">
                  <c:v>14743.448877464252</c:v>
                </c:pt>
                <c:pt idx="3">
                  <c:v>15354.621198801718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'прожиточный минимум'!$A$7:$B$7</c:f>
              <c:strCache>
                <c:ptCount val="1"/>
                <c:pt idx="0">
                  <c:v>     пенсионеров руб/мес</c:v>
                </c:pt>
              </c:strCache>
            </c:strRef>
          </c:tx>
          <c:cat>
            <c:strRef>
              <c:f>'прожиточный минимум'!$C$1:$L$4</c:f>
              <c:strCache>
                <c:ptCount val="4"/>
                <c:pt idx="0">
                  <c:v>2017г.</c:v>
                </c:pt>
                <c:pt idx="1">
                  <c:v>2018г.</c:v>
                </c:pt>
                <c:pt idx="2">
                  <c:v>2019г.</c:v>
                </c:pt>
                <c:pt idx="3">
                  <c:v>2020г.</c:v>
                </c:pt>
              </c:strCache>
            </c:strRef>
          </c:cat>
          <c:val>
            <c:numRef>
              <c:f>'прожиточный минимум'!$C$7:$L$7</c:f>
              <c:numCache>
                <c:formatCode>#,##0.00</c:formatCode>
                <c:ptCount val="4"/>
                <c:pt idx="0">
                  <c:v>9995</c:v>
                </c:pt>
                <c:pt idx="1">
                  <c:v>10583</c:v>
                </c:pt>
                <c:pt idx="2">
                  <c:v>11204.781933869597</c:v>
                </c:pt>
                <c:pt idx="3">
                  <c:v>11661.158964432674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'прожиточный минимум'!$A$8:$B$8</c:f>
              <c:strCache>
                <c:ptCount val="1"/>
                <c:pt idx="0">
                  <c:v>     детей руб/мес</c:v>
                </c:pt>
              </c:strCache>
            </c:strRef>
          </c:tx>
          <c:cat>
            <c:strRef>
              <c:f>'прожиточный минимум'!$C$1:$L$4</c:f>
              <c:strCache>
                <c:ptCount val="4"/>
                <c:pt idx="0">
                  <c:v>2017г.</c:v>
                </c:pt>
                <c:pt idx="1">
                  <c:v>2018г.</c:v>
                </c:pt>
                <c:pt idx="2">
                  <c:v>2019г.</c:v>
                </c:pt>
                <c:pt idx="3">
                  <c:v>2020г.</c:v>
                </c:pt>
              </c:strCache>
            </c:strRef>
          </c:cat>
          <c:val>
            <c:numRef>
              <c:f>'прожиточный минимум'!$C$8:$L$8</c:f>
              <c:numCache>
                <c:formatCode>#,##0.00</c:formatCode>
                <c:ptCount val="4"/>
                <c:pt idx="0">
                  <c:v>13634</c:v>
                </c:pt>
                <c:pt idx="1">
                  <c:v>14400</c:v>
                </c:pt>
                <c:pt idx="2">
                  <c:v>15363.487956075964</c:v>
                </c:pt>
                <c:pt idx="3">
                  <c:v>16009.15880995573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9002240"/>
        <c:axId val="119003776"/>
      </c:lineChart>
      <c:catAx>
        <c:axId val="119002240"/>
        <c:scaling>
          <c:orientation val="minMax"/>
        </c:scaling>
        <c:delete val="0"/>
        <c:axPos val="b"/>
        <c:majorTickMark val="none"/>
        <c:minorTickMark val="none"/>
        <c:tickLblPos val="nextTo"/>
        <c:crossAx val="119003776"/>
        <c:crosses val="autoZero"/>
        <c:auto val="1"/>
        <c:lblAlgn val="ctr"/>
        <c:lblOffset val="100"/>
        <c:noMultiLvlLbl val="0"/>
      </c:catAx>
      <c:valAx>
        <c:axId val="119003776"/>
        <c:scaling>
          <c:orientation val="minMax"/>
        </c:scaling>
        <c:delete val="0"/>
        <c:axPos val="l"/>
        <c:majorGridlines/>
        <c:numFmt formatCode="#,##0.00" sourceLinked="1"/>
        <c:majorTickMark val="none"/>
        <c:minorTickMark val="none"/>
        <c:tickLblPos val="nextTo"/>
        <c:crossAx val="119002240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txPr>
    <a:bodyPr/>
    <a:lstStyle/>
    <a:p>
      <a:pPr>
        <a:defRPr sz="800" baseline="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  <c:spPr>
        <a:noFill/>
        <a:ln w="9525">
          <a:noFill/>
        </a:ln>
      </c:spPr>
    </c:floor>
    <c:sideWall>
      <c:thickness val="0"/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19926094061873528"/>
          <c:y val="0.17917221087730903"/>
          <c:w val="0.78470548551371766"/>
          <c:h val="0.76943539365213787"/>
        </c:manualLayout>
      </c:layout>
      <c:bar3DChart>
        <c:barDir val="bar"/>
        <c:grouping val="stacked"/>
        <c:varyColors val="0"/>
        <c:ser>
          <c:idx val="0"/>
          <c:order val="0"/>
          <c:tx>
            <c:strRef>
              <c:f>'за 2020 год'!$H$2</c:f>
              <c:strCache>
                <c:ptCount val="1"/>
                <c:pt idx="0">
                  <c:v>Налоговые и неналоговые доходы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invertIfNegative val="0"/>
          <c:dLbls>
            <c:spPr>
              <a:solidFill>
                <a:schemeClr val="accent1">
                  <a:lumMod val="40000"/>
                  <a:lumOff val="60000"/>
                </a:schemeClr>
              </a:solidFill>
            </c:spPr>
            <c:txPr>
              <a:bodyPr/>
              <a:lstStyle/>
              <a:p>
                <a:pPr>
                  <a:defRPr sz="10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'за 2020 год'!$I$1:$K$1</c:f>
              <c:strCache>
                <c:ptCount val="3"/>
                <c:pt idx="0">
                  <c:v>Исполнено за 2018 год</c:v>
                </c:pt>
                <c:pt idx="1">
                  <c:v>Исполнено за 2019 год</c:v>
                </c:pt>
                <c:pt idx="2">
                  <c:v>Исполнено за 2020 год</c:v>
                </c:pt>
              </c:strCache>
            </c:strRef>
          </c:cat>
          <c:val>
            <c:numRef>
              <c:f>'за 2020 год'!$I$2:$K$2</c:f>
              <c:numCache>
                <c:formatCode>#,##0.00</c:formatCode>
                <c:ptCount val="3"/>
                <c:pt idx="0">
                  <c:v>2469011.91</c:v>
                </c:pt>
                <c:pt idx="1">
                  <c:v>2224171.9</c:v>
                </c:pt>
                <c:pt idx="2">
                  <c:v>2559468.77</c:v>
                </c:pt>
              </c:numCache>
            </c:numRef>
          </c:val>
        </c:ser>
        <c:ser>
          <c:idx val="1"/>
          <c:order val="1"/>
          <c:tx>
            <c:strRef>
              <c:f>'за 2020 год'!$H$3</c:f>
              <c:strCache>
                <c:ptCount val="1"/>
                <c:pt idx="0">
                  <c:v>Безвозмездные поступления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invertIfNegative val="0"/>
          <c:dLbls>
            <c:spPr>
              <a:solidFill>
                <a:schemeClr val="accent2">
                  <a:lumMod val="20000"/>
                  <a:lumOff val="80000"/>
                </a:schemeClr>
              </a:solidFill>
            </c:spPr>
            <c:txPr>
              <a:bodyPr/>
              <a:lstStyle/>
              <a:p>
                <a:pPr>
                  <a:defRPr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'за 2020 год'!$I$1:$K$1</c:f>
              <c:strCache>
                <c:ptCount val="3"/>
                <c:pt idx="0">
                  <c:v>Исполнено за 2018 год</c:v>
                </c:pt>
                <c:pt idx="1">
                  <c:v>Исполнено за 2019 год</c:v>
                </c:pt>
                <c:pt idx="2">
                  <c:v>Исполнено за 2020 год</c:v>
                </c:pt>
              </c:strCache>
            </c:strRef>
          </c:cat>
          <c:val>
            <c:numRef>
              <c:f>'за 2020 год'!$I$3:$K$3</c:f>
              <c:numCache>
                <c:formatCode>#,##0.00</c:formatCode>
                <c:ptCount val="3"/>
                <c:pt idx="0">
                  <c:v>1230996.6000000001</c:v>
                </c:pt>
                <c:pt idx="1">
                  <c:v>1632294.4</c:v>
                </c:pt>
                <c:pt idx="2">
                  <c:v>2275073.0699999998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2"/>
        <c:shape val="cylinder"/>
        <c:axId val="124755968"/>
        <c:axId val="124757504"/>
        <c:axId val="0"/>
      </c:bar3DChart>
      <c:catAx>
        <c:axId val="124755968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200" b="1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24757504"/>
        <c:crosses val="autoZero"/>
        <c:auto val="1"/>
        <c:lblAlgn val="ctr"/>
        <c:lblOffset val="100"/>
        <c:noMultiLvlLbl val="0"/>
      </c:catAx>
      <c:valAx>
        <c:axId val="124757504"/>
        <c:scaling>
          <c:orientation val="minMax"/>
        </c:scaling>
        <c:delete val="1"/>
        <c:axPos val="b"/>
        <c:numFmt formatCode="#,##0.00" sourceLinked="1"/>
        <c:majorTickMark val="out"/>
        <c:minorTickMark val="none"/>
        <c:tickLblPos val="nextTo"/>
        <c:crossAx val="124755968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20590288015551994"/>
          <c:y val="9.8112754989237758E-2"/>
          <c:w val="0.69897165913746717"/>
          <c:h val="9.9747599695545128E-2"/>
        </c:manualLayout>
      </c:layout>
      <c:overlay val="0"/>
      <c:txPr>
        <a:bodyPr/>
        <a:lstStyle/>
        <a:p>
          <a:pPr>
            <a:defRPr sz="14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6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2934687929487854"/>
          <c:y val="0.20309160093322964"/>
          <c:w val="0.58937706011311752"/>
          <c:h val="0.58978557938006893"/>
        </c:manualLayout>
      </c:layout>
      <c:pie3DChart>
        <c:varyColors val="1"/>
        <c:ser>
          <c:idx val="1"/>
          <c:order val="1"/>
          <c:tx>
            <c:strRef>
              <c:f>'Налоговое доходы'!$C$1</c:f>
              <c:strCache>
                <c:ptCount val="1"/>
                <c:pt idx="0">
                  <c:v>Исполнение за 2020 год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explosion val="25"/>
          <c:dPt>
            <c:idx val="0"/>
            <c:bubble3D val="0"/>
            <c:spPr>
              <a:solidFill>
                <a:schemeClr val="accent3"/>
              </a:solidFill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</c:dPt>
          <c:dLbls>
            <c:dLbl>
              <c:idx val="2"/>
              <c:delete val="1"/>
            </c:dLbl>
            <c:dLbl>
              <c:idx val="5"/>
              <c:delete val="1"/>
            </c:dLbl>
            <c:dLbl>
              <c:idx val="6"/>
              <c:layout>
                <c:manualLayout>
                  <c:x val="0.12387424181002443"/>
                  <c:y val="-9.7092545272747466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7"/>
              <c:layout>
                <c:manualLayout>
                  <c:x val="0.14266977092635352"/>
                  <c:y val="-9.3725895535416701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8"/>
              <c:layout>
                <c:manualLayout>
                  <c:x val="5.0861900441601798E-2"/>
                  <c:y val="-8.7533676813687366E-4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spPr>
              <a:ln>
                <a:solidFill>
                  <a:schemeClr val="accent1"/>
                </a:solidFill>
              </a:ln>
            </c:spPr>
            <c:txPr>
              <a:bodyPr/>
              <a:lstStyle/>
              <a:p>
                <a:pPr>
                  <a:defRPr sz="8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'Налоговое доходы'!$A$2:$A$10</c:f>
              <c:strCache>
                <c:ptCount val="9"/>
                <c:pt idx="0">
                  <c:v>Налог  на  доходы    физических  лиц</c:v>
                </c:pt>
                <c:pt idx="1">
                  <c:v>Акцизы по подакцизным товарам (продукции), производимым на территории Российской Федерации</c:v>
                </c:pt>
                <c:pt idx="2">
                  <c:v>Налог, взимаемый в связи с применением упрощенной системы налогообложения</c:v>
                </c:pt>
                <c:pt idx="3">
                  <c:v>Единый налог на вмененный доход для отдельных видов деятельности</c:v>
                </c:pt>
                <c:pt idx="4">
                  <c:v>Единый сельскохозяйственный налог</c:v>
                </c:pt>
                <c:pt idx="5">
                  <c:v>Налог, взимаемый в связи с применением патентной системы налогообложения, зачисляемый в бюджеты городских округов</c:v>
                </c:pt>
                <c:pt idx="6">
                  <c:v>Налог на имущество физических лиц</c:v>
                </c:pt>
                <c:pt idx="7">
                  <c:v>Земельный налог</c:v>
                </c:pt>
                <c:pt idx="8">
                  <c:v>Государственная пошлина</c:v>
                </c:pt>
              </c:strCache>
            </c:strRef>
          </c:cat>
          <c:val>
            <c:numRef>
              <c:f>'Налоговое доходы'!$C$2:$C$10</c:f>
              <c:numCache>
                <c:formatCode>#,##0.00</c:formatCode>
                <c:ptCount val="9"/>
                <c:pt idx="0">
                  <c:v>1453996.59</c:v>
                </c:pt>
                <c:pt idx="1">
                  <c:v>27405.05</c:v>
                </c:pt>
                <c:pt idx="2">
                  <c:v>0</c:v>
                </c:pt>
                <c:pt idx="3">
                  <c:v>112606.35</c:v>
                </c:pt>
                <c:pt idx="4">
                  <c:v>17312.099999999999</c:v>
                </c:pt>
                <c:pt idx="5">
                  <c:v>3971.32</c:v>
                </c:pt>
                <c:pt idx="6">
                  <c:v>65652.460000000006</c:v>
                </c:pt>
                <c:pt idx="7">
                  <c:v>279037.83</c:v>
                </c:pt>
                <c:pt idx="8">
                  <c:v>25845.08</c:v>
                </c:pt>
              </c:numCache>
            </c:numRef>
          </c:val>
        </c:ser>
        <c:ser>
          <c:idx val="0"/>
          <c:order val="0"/>
          <c:tx>
            <c:strRef>
              <c:f>'Налоговое доходы'!$B$1</c:f>
              <c:strCache>
                <c:ptCount val="1"/>
                <c:pt idx="0">
                  <c:v>Исполнение за 2019 год</c:v>
                </c:pt>
              </c:strCache>
            </c:strRef>
          </c:tx>
          <c:explosion val="25"/>
          <c:cat>
            <c:strRef>
              <c:f>'Налоговое доходы'!$A$2:$A$10</c:f>
              <c:strCache>
                <c:ptCount val="9"/>
                <c:pt idx="0">
                  <c:v>Налог  на  доходы    физических  лиц</c:v>
                </c:pt>
                <c:pt idx="1">
                  <c:v>Акцизы по подакцизным товарам (продукции), производимым на территории Российской Федерации</c:v>
                </c:pt>
                <c:pt idx="2">
                  <c:v>Налог, взимаемый в связи с применением упрощенной системы налогообложения</c:v>
                </c:pt>
                <c:pt idx="3">
                  <c:v>Единый налог на вмененный доход для отдельных видов деятельности</c:v>
                </c:pt>
                <c:pt idx="4">
                  <c:v>Единый сельскохозяйственный налог</c:v>
                </c:pt>
                <c:pt idx="5">
                  <c:v>Налог, взимаемый в связи с применением патентной системы налогообложения, зачисляемый в бюджеты городских округов</c:v>
                </c:pt>
                <c:pt idx="6">
                  <c:v>Налог на имущество физических лиц</c:v>
                </c:pt>
                <c:pt idx="7">
                  <c:v>Земельный налог</c:v>
                </c:pt>
                <c:pt idx="8">
                  <c:v>Государственная пошлина</c:v>
                </c:pt>
              </c:strCache>
            </c:strRef>
          </c:cat>
          <c:val>
            <c:numRef>
              <c:f>'Налоговое доходы'!$B$2:$B$10</c:f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percentStacked"/>
        <c:varyColors val="0"/>
        <c:ser>
          <c:idx val="0"/>
          <c:order val="0"/>
          <c:tx>
            <c:strRef>
              <c:f>'Налоговое доходы'!$B$1</c:f>
              <c:strCache>
                <c:ptCount val="1"/>
                <c:pt idx="0">
                  <c:v>Исполнение за 2019 год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invertIfNegative val="0"/>
          <c:dLbls>
            <c:spPr>
              <a:solidFill>
                <a:schemeClr val="accent1">
                  <a:lumMod val="40000"/>
                  <a:lumOff val="60000"/>
                </a:schemeClr>
              </a:solidFill>
            </c:spPr>
            <c:txPr>
              <a:bodyPr/>
              <a:lstStyle/>
              <a:p>
                <a:pPr>
                  <a:defRPr sz="9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'Налоговое доходы'!$A$2:$A$10</c:f>
              <c:strCache>
                <c:ptCount val="8"/>
                <c:pt idx="0">
                  <c:v>Налог  на  доходы    физических  лиц</c:v>
                </c:pt>
                <c:pt idx="1">
                  <c:v>Акцизы по подакцизным товарам (продукции), производимым на территории Российской Федерации</c:v>
                </c:pt>
                <c:pt idx="2">
                  <c:v>Единый налог на вмененный доход для отдельных видов деятельности</c:v>
                </c:pt>
                <c:pt idx="3">
                  <c:v>Единый сельскохозяйственный налог</c:v>
                </c:pt>
                <c:pt idx="4">
                  <c:v>Налог, взимаемый в связи с применением патентной системы налогообложения, зачисляемый в бюджеты городских округов</c:v>
                </c:pt>
                <c:pt idx="5">
                  <c:v>Налог на имущество физических лиц</c:v>
                </c:pt>
                <c:pt idx="6">
                  <c:v>Земельный налог</c:v>
                </c:pt>
                <c:pt idx="7">
                  <c:v>Государственная пошлина</c:v>
                </c:pt>
              </c:strCache>
            </c:strRef>
          </c:cat>
          <c:val>
            <c:numRef>
              <c:f>'Налоговое доходы'!$B$2:$B$10</c:f>
              <c:numCache>
                <c:formatCode>#,##0.00</c:formatCode>
                <c:ptCount val="8"/>
                <c:pt idx="0">
                  <c:v>1188009.1599999999</c:v>
                </c:pt>
                <c:pt idx="1">
                  <c:v>29628.22</c:v>
                </c:pt>
                <c:pt idx="2">
                  <c:v>131705.88</c:v>
                </c:pt>
                <c:pt idx="3">
                  <c:v>5246.05</c:v>
                </c:pt>
                <c:pt idx="4">
                  <c:v>4171</c:v>
                </c:pt>
                <c:pt idx="5">
                  <c:v>52936.83</c:v>
                </c:pt>
                <c:pt idx="6">
                  <c:v>260472.77</c:v>
                </c:pt>
                <c:pt idx="7">
                  <c:v>28927.93</c:v>
                </c:pt>
              </c:numCache>
            </c:numRef>
          </c:val>
        </c:ser>
        <c:ser>
          <c:idx val="1"/>
          <c:order val="1"/>
          <c:tx>
            <c:strRef>
              <c:f>'Налоговое доходы'!$C$1</c:f>
              <c:strCache>
                <c:ptCount val="1"/>
                <c:pt idx="0">
                  <c:v>Исполнение за 2020 год</c:v>
                </c:pt>
              </c:strCache>
            </c:strRef>
          </c:tx>
          <c:spPr>
            <a:solidFill>
              <a:srgbClr val="92D050"/>
            </a:solidFill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invertIfNegative val="0"/>
          <c:dLbls>
            <c:spPr>
              <a:solidFill>
                <a:schemeClr val="accent2">
                  <a:lumMod val="20000"/>
                  <a:lumOff val="80000"/>
                </a:schemeClr>
              </a:solidFill>
            </c:spPr>
            <c:txPr>
              <a:bodyPr/>
              <a:lstStyle/>
              <a:p>
                <a:pPr>
                  <a:defRPr sz="9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'Налоговое доходы'!$A$2:$A$10</c:f>
              <c:strCache>
                <c:ptCount val="8"/>
                <c:pt idx="0">
                  <c:v>Налог  на  доходы    физических  лиц</c:v>
                </c:pt>
                <c:pt idx="1">
                  <c:v>Акцизы по подакцизным товарам (продукции), производимым на территории Российской Федерации</c:v>
                </c:pt>
                <c:pt idx="2">
                  <c:v>Единый налог на вмененный доход для отдельных видов деятельности</c:v>
                </c:pt>
                <c:pt idx="3">
                  <c:v>Единый сельскохозяйственный налог</c:v>
                </c:pt>
                <c:pt idx="4">
                  <c:v>Налог, взимаемый в связи с применением патентной системы налогообложения, зачисляемый в бюджеты городских округов</c:v>
                </c:pt>
                <c:pt idx="5">
                  <c:v>Налог на имущество физических лиц</c:v>
                </c:pt>
                <c:pt idx="6">
                  <c:v>Земельный налог</c:v>
                </c:pt>
                <c:pt idx="7">
                  <c:v>Государственная пошлина</c:v>
                </c:pt>
              </c:strCache>
            </c:strRef>
          </c:cat>
          <c:val>
            <c:numRef>
              <c:f>'Налоговое доходы'!$C$2:$C$10</c:f>
              <c:numCache>
                <c:formatCode>#,##0.00</c:formatCode>
                <c:ptCount val="8"/>
                <c:pt idx="0">
                  <c:v>1453996.59</c:v>
                </c:pt>
                <c:pt idx="1">
                  <c:v>27405.05</c:v>
                </c:pt>
                <c:pt idx="2">
                  <c:v>112606.35</c:v>
                </c:pt>
                <c:pt idx="3">
                  <c:v>17312.099999999999</c:v>
                </c:pt>
                <c:pt idx="4">
                  <c:v>3971.32</c:v>
                </c:pt>
                <c:pt idx="5">
                  <c:v>65652.460000000006</c:v>
                </c:pt>
                <c:pt idx="6">
                  <c:v>279037.83</c:v>
                </c:pt>
                <c:pt idx="7">
                  <c:v>25845.08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2"/>
        <c:shape val="cylinder"/>
        <c:axId val="125117184"/>
        <c:axId val="125118720"/>
        <c:axId val="0"/>
      </c:bar3DChart>
      <c:catAx>
        <c:axId val="125117184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25118720"/>
        <c:crosses val="autoZero"/>
        <c:auto val="1"/>
        <c:lblAlgn val="ctr"/>
        <c:lblOffset val="100"/>
        <c:noMultiLvlLbl val="0"/>
      </c:catAx>
      <c:valAx>
        <c:axId val="125118720"/>
        <c:scaling>
          <c:orientation val="minMax"/>
        </c:scaling>
        <c:delete val="1"/>
        <c:axPos val="b"/>
        <c:numFmt formatCode="0%" sourceLinked="1"/>
        <c:majorTickMark val="out"/>
        <c:minorTickMark val="none"/>
        <c:tickLblPos val="nextTo"/>
        <c:crossAx val="125117184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52208166962829128"/>
          <c:y val="0.9023939195100612"/>
          <c:w val="0.4615970593227901"/>
          <c:h val="8.1431360453802573E-2"/>
        </c:manualLayout>
      </c:layout>
      <c:overlay val="0"/>
      <c:txPr>
        <a:bodyPr/>
        <a:lstStyle/>
        <a:p>
          <a:pPr>
            <a:defRPr sz="12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7074515666841616"/>
          <c:y val="0.14982584005817537"/>
          <c:w val="0.63450086005769479"/>
          <c:h val="0.62476170577006596"/>
        </c:manualLayout>
      </c:layout>
      <c:pie3DChart>
        <c:varyColors val="1"/>
        <c:ser>
          <c:idx val="1"/>
          <c:order val="1"/>
          <c:tx>
            <c:strRef>
              <c:f>'Неналоговые доходы'!$C$1</c:f>
              <c:strCache>
                <c:ptCount val="1"/>
                <c:pt idx="0">
                  <c:v>Исполнение за 2020 год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explosion val="25"/>
          <c:dPt>
            <c:idx val="0"/>
            <c:bubble3D val="0"/>
            <c:explosion val="10"/>
          </c:dPt>
          <c:dPt>
            <c:idx val="3"/>
            <c:bubble3D val="0"/>
            <c:explosion val="10"/>
            <c:spPr>
              <a:solidFill>
                <a:schemeClr val="accent3"/>
              </a:solidFill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</c:dPt>
          <c:dLbls>
            <c:dLbl>
              <c:idx val="0"/>
              <c:layout>
                <c:manualLayout>
                  <c:x val="-4.4234927462454422E-2"/>
                  <c:y val="-0.1659991647753424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0.10870807057922253"/>
                  <c:y val="1.37695513990509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-0.27040960966022931"/>
                  <c:y val="-1.141115837437358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5"/>
              <c:layout>
                <c:manualLayout>
                  <c:x val="0.13306129335546465"/>
                  <c:y val="-6.6537497817702795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spPr>
              <a:ln>
                <a:solidFill>
                  <a:schemeClr val="accent1"/>
                </a:solidFill>
              </a:ln>
            </c:spPr>
            <c:txPr>
              <a:bodyPr/>
              <a:lstStyle/>
              <a:p>
                <a:pPr>
                  <a:defRPr sz="8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'Неналоговые доходы'!$A$2:$A$7</c:f>
              <c:strCache>
                <c:ptCount val="6"/>
                <c:pt idx="0">
                  <c:v>Доходы от использования имущества, находящегося  в государственной и муниципальной собственности</c:v>
                </c:pt>
                <c:pt idx="1">
                  <c:v>Платежи при пользовании природными ресурсами</c:v>
                </c:pt>
                <c:pt idx="2">
                  <c:v>Доходы от оказания платных услуг(работ)  и компенсации затрат государства</c:v>
                </c:pt>
                <c:pt idx="3">
                  <c:v>Доходы от продажи материальных и нематериальных активов</c:v>
                </c:pt>
                <c:pt idx="4">
                  <c:v>Штрафные санкции, возмещение ущерба</c:v>
                </c:pt>
                <c:pt idx="5">
                  <c:v>Прочие  неналоговые  доходы</c:v>
                </c:pt>
              </c:strCache>
            </c:strRef>
          </c:cat>
          <c:val>
            <c:numRef>
              <c:f>'Неналоговые доходы'!$C$2:$C$7</c:f>
              <c:numCache>
                <c:formatCode>#,##0.00</c:formatCode>
                <c:ptCount val="6"/>
                <c:pt idx="0">
                  <c:v>247382.32</c:v>
                </c:pt>
                <c:pt idx="1">
                  <c:v>12678.81</c:v>
                </c:pt>
                <c:pt idx="2">
                  <c:v>6723.25</c:v>
                </c:pt>
                <c:pt idx="3">
                  <c:v>264603.2</c:v>
                </c:pt>
                <c:pt idx="4">
                  <c:v>9355.68</c:v>
                </c:pt>
                <c:pt idx="5">
                  <c:v>32898.660000000003</c:v>
                </c:pt>
              </c:numCache>
            </c:numRef>
          </c:val>
        </c:ser>
        <c:ser>
          <c:idx val="0"/>
          <c:order val="0"/>
          <c:tx>
            <c:strRef>
              <c:f>'Неналоговые доходы'!$B$1</c:f>
              <c:strCache>
                <c:ptCount val="1"/>
                <c:pt idx="0">
                  <c:v>Исполнение за 2019 год</c:v>
                </c:pt>
              </c:strCache>
            </c:strRef>
          </c:tx>
          <c:explosion val="25"/>
          <c:cat>
            <c:strRef>
              <c:f>'Неналоговые доходы'!$A$2:$A$7</c:f>
              <c:strCache>
                <c:ptCount val="6"/>
                <c:pt idx="0">
                  <c:v>Доходы от использования имущества, находящегося  в государственной и муниципальной собственности</c:v>
                </c:pt>
                <c:pt idx="1">
                  <c:v>Платежи при пользовании природными ресурсами</c:v>
                </c:pt>
                <c:pt idx="2">
                  <c:v>Доходы от оказания платных услуг(работ)  и компенсации затрат государства</c:v>
                </c:pt>
                <c:pt idx="3">
                  <c:v>Доходы от продажи материальных и нематериальных активов</c:v>
                </c:pt>
                <c:pt idx="4">
                  <c:v>Штрафные санкции, возмещение ущерба</c:v>
                </c:pt>
                <c:pt idx="5">
                  <c:v>Прочие  неналоговые  доходы</c:v>
                </c:pt>
              </c:strCache>
            </c:strRef>
          </c:cat>
          <c:val>
            <c:numRef>
              <c:f>'Неналоговые доходы'!$B$2:$B$7</c:f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scene3d>
          <a:camera prst="orthographicFront"/>
          <a:lightRig rig="threePt" dir="t"/>
        </a:scene3d>
        <a:sp3d>
          <a:bevelT w="6350"/>
        </a:sp3d>
      </c:spPr>
    </c:plotArea>
    <c:plotVisOnly val="1"/>
    <c:dispBlanksAs val="gap"/>
    <c:showDLblsOverMax val="0"/>
  </c:chart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84E2E69-2087-41EE-9644-ACD04CB0B7AE}" type="doc">
      <dgm:prSet loTypeId="urn:microsoft.com/office/officeart/2005/8/layout/h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387094B-0821-40A7-9087-18DC9B0AF99B}">
      <dgm:prSet phldrT="[Текст]" custT="1"/>
      <dgm:spPr>
        <a:solidFill>
          <a:srgbClr val="FFFF99">
            <a:alpha val="41000"/>
          </a:srgbClr>
        </a:solidFill>
      </dgm:spPr>
      <dgm:t>
        <a:bodyPr/>
        <a:lstStyle/>
        <a:p>
          <a:r>
            <a:rPr lang="ru-RU" sz="16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Налоговые доходы</a:t>
          </a:r>
          <a:endParaRPr lang="ru-RU" sz="16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7B0B59D-3759-44C4-A70C-CFDA592D9C65}" type="parTrans" cxnId="{35383ED9-AE29-4657-A360-52704B730053}">
      <dgm:prSet/>
      <dgm:spPr/>
      <dgm:t>
        <a:bodyPr/>
        <a:lstStyle/>
        <a:p>
          <a:endParaRPr lang="ru-RU"/>
        </a:p>
      </dgm:t>
    </dgm:pt>
    <dgm:pt modelId="{7A713802-CDC0-4C7A-BFEC-B790BDE55FF3}" type="sibTrans" cxnId="{35383ED9-AE29-4657-A360-52704B730053}">
      <dgm:prSet/>
      <dgm:spPr/>
      <dgm:t>
        <a:bodyPr/>
        <a:lstStyle/>
        <a:p>
          <a:endParaRPr lang="ru-RU"/>
        </a:p>
      </dgm:t>
    </dgm:pt>
    <dgm:pt modelId="{B8B378AD-38B6-46CF-A974-E8F611FB6A27}">
      <dgm:prSet phldrT="[Текст]" custT="1"/>
      <dgm:spPr>
        <a:solidFill>
          <a:srgbClr val="FFFF99">
            <a:alpha val="41000"/>
          </a:srgbClr>
        </a:solidFill>
      </dgm:spPr>
      <dgm:t>
        <a:bodyPr/>
        <a:lstStyle/>
        <a:p>
          <a:r>
            <a:rPr lang="ru-RU" sz="1400" b="1" i="1" u="none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Налог на доходы физических лиц</a:t>
          </a:r>
          <a:endParaRPr lang="ru-RU" sz="14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93AA843-1EDD-4BE7-B2CD-BDE3687744AD}" type="parTrans" cxnId="{ADA47B78-E1E9-4901-8636-A0CAEDF225E0}">
      <dgm:prSet/>
      <dgm:spPr/>
      <dgm:t>
        <a:bodyPr/>
        <a:lstStyle/>
        <a:p>
          <a:endParaRPr lang="ru-RU"/>
        </a:p>
      </dgm:t>
    </dgm:pt>
    <dgm:pt modelId="{7DE2BD7B-3428-4DB0-8E3A-C2F99FF235A6}" type="sibTrans" cxnId="{ADA47B78-E1E9-4901-8636-A0CAEDF225E0}">
      <dgm:prSet/>
      <dgm:spPr/>
      <dgm:t>
        <a:bodyPr/>
        <a:lstStyle/>
        <a:p>
          <a:endParaRPr lang="ru-RU"/>
        </a:p>
      </dgm:t>
    </dgm:pt>
    <dgm:pt modelId="{34B41CA4-CBD1-473D-80EF-A97892770987}">
      <dgm:prSet phldrT="[Текст]" custT="1"/>
      <dgm:spPr>
        <a:solidFill>
          <a:schemeClr val="accent3">
            <a:lumMod val="60000"/>
            <a:lumOff val="40000"/>
            <a:alpha val="40000"/>
          </a:schemeClr>
        </a:solidFill>
      </dgm:spPr>
      <dgm:t>
        <a:bodyPr/>
        <a:lstStyle/>
        <a:p>
          <a:r>
            <a:rPr lang="ru-RU" sz="16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Неналоговые доходы</a:t>
          </a:r>
          <a:endParaRPr lang="ru-RU" sz="16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EB08792-8298-4C9F-9BB8-9EFD7EBB790A}" type="parTrans" cxnId="{98E72AF1-BF82-4BA7-8C7E-1813D43E2B85}">
      <dgm:prSet/>
      <dgm:spPr/>
      <dgm:t>
        <a:bodyPr/>
        <a:lstStyle/>
        <a:p>
          <a:endParaRPr lang="ru-RU"/>
        </a:p>
      </dgm:t>
    </dgm:pt>
    <dgm:pt modelId="{3D78D9C9-8147-4164-966B-7AAFCB4D4BA8}" type="sibTrans" cxnId="{98E72AF1-BF82-4BA7-8C7E-1813D43E2B85}">
      <dgm:prSet/>
      <dgm:spPr/>
      <dgm:t>
        <a:bodyPr/>
        <a:lstStyle/>
        <a:p>
          <a:endParaRPr lang="ru-RU"/>
        </a:p>
      </dgm:t>
    </dgm:pt>
    <dgm:pt modelId="{38C29F7A-2CBA-4A56-B507-F64FB2C51BF9}">
      <dgm:prSet phldrT="[Текст]" custT="1"/>
      <dgm:spPr>
        <a:solidFill>
          <a:schemeClr val="accent3">
            <a:lumMod val="60000"/>
            <a:lumOff val="40000"/>
            <a:alpha val="40000"/>
          </a:schemeClr>
        </a:solidFill>
      </dgm:spPr>
      <dgm:t>
        <a:bodyPr/>
        <a:lstStyle/>
        <a:p>
          <a:r>
            <a:rPr lang="ru-RU" sz="1400" b="1" i="1" u="none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Доходы от использования имущества, находящегося в государственной и муниципальной собственности </a:t>
          </a:r>
          <a:endParaRPr lang="ru-RU" sz="14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BAAB713-6387-4956-9FC5-3BDC616550FC}" type="parTrans" cxnId="{9C876E45-D04F-4110-B9AD-0D03E29C60A0}">
      <dgm:prSet/>
      <dgm:spPr/>
      <dgm:t>
        <a:bodyPr/>
        <a:lstStyle/>
        <a:p>
          <a:endParaRPr lang="ru-RU"/>
        </a:p>
      </dgm:t>
    </dgm:pt>
    <dgm:pt modelId="{28B6F34D-63AC-4B14-A140-BBCCCC3E9EEE}" type="sibTrans" cxnId="{9C876E45-D04F-4110-B9AD-0D03E29C60A0}">
      <dgm:prSet/>
      <dgm:spPr/>
      <dgm:t>
        <a:bodyPr/>
        <a:lstStyle/>
        <a:p>
          <a:endParaRPr lang="ru-RU"/>
        </a:p>
      </dgm:t>
    </dgm:pt>
    <dgm:pt modelId="{D4D26846-B448-4201-95D3-6595007E692E}">
      <dgm:prSet phldrT="[Текст]" custT="1"/>
      <dgm:spPr>
        <a:solidFill>
          <a:schemeClr val="accent2">
            <a:lumMod val="40000"/>
            <a:lumOff val="60000"/>
            <a:alpha val="49000"/>
          </a:schemeClr>
        </a:solidFill>
      </dgm:spPr>
      <dgm:t>
        <a:bodyPr/>
        <a:lstStyle/>
        <a:p>
          <a:r>
            <a:rPr lang="ru-RU" sz="16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Безвозмездные поступления</a:t>
          </a:r>
          <a:endParaRPr lang="ru-RU" sz="16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1641001-9FE1-47C6-95A5-F9C075E218AB}" type="parTrans" cxnId="{1B9EB122-4AD8-4523-B5EE-684FDA2FB2CA}">
      <dgm:prSet/>
      <dgm:spPr/>
      <dgm:t>
        <a:bodyPr/>
        <a:lstStyle/>
        <a:p>
          <a:endParaRPr lang="ru-RU"/>
        </a:p>
      </dgm:t>
    </dgm:pt>
    <dgm:pt modelId="{B6923140-E95A-4E07-966B-45739BDC7EF9}" type="sibTrans" cxnId="{1B9EB122-4AD8-4523-B5EE-684FDA2FB2CA}">
      <dgm:prSet/>
      <dgm:spPr/>
      <dgm:t>
        <a:bodyPr/>
        <a:lstStyle/>
        <a:p>
          <a:endParaRPr lang="ru-RU"/>
        </a:p>
      </dgm:t>
    </dgm:pt>
    <dgm:pt modelId="{36CBC6CF-4868-4019-B74B-9BB41F0F3F58}">
      <dgm:prSet custT="1"/>
      <dgm:spPr>
        <a:solidFill>
          <a:srgbClr val="FFFF99">
            <a:alpha val="41000"/>
          </a:srgbClr>
        </a:solidFill>
      </dgm:spPr>
      <dgm:t>
        <a:bodyPr/>
        <a:lstStyle/>
        <a:p>
          <a:r>
            <a:rPr lang="ru-RU" sz="1400" b="1" i="1" u="none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Налоги на совокупный доход</a:t>
          </a:r>
          <a:endParaRPr lang="ru-RU" sz="1400" b="1" i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61844784-654A-43D8-8D8A-10E6E9EE386B}" type="parTrans" cxnId="{28886D98-4ABC-477A-A191-E6B46A82F9D5}">
      <dgm:prSet/>
      <dgm:spPr/>
      <dgm:t>
        <a:bodyPr/>
        <a:lstStyle/>
        <a:p>
          <a:endParaRPr lang="ru-RU"/>
        </a:p>
      </dgm:t>
    </dgm:pt>
    <dgm:pt modelId="{53E62FC0-16E0-4E5A-85B0-90FB558B3AD5}" type="sibTrans" cxnId="{28886D98-4ABC-477A-A191-E6B46A82F9D5}">
      <dgm:prSet/>
      <dgm:spPr/>
      <dgm:t>
        <a:bodyPr/>
        <a:lstStyle/>
        <a:p>
          <a:endParaRPr lang="ru-RU"/>
        </a:p>
      </dgm:t>
    </dgm:pt>
    <dgm:pt modelId="{70D3DA62-05C0-4842-B91A-8C160FCB9AFD}">
      <dgm:prSet custT="1"/>
      <dgm:spPr>
        <a:solidFill>
          <a:srgbClr val="FFFF99">
            <a:alpha val="41000"/>
          </a:srgbClr>
        </a:solidFill>
      </dgm:spPr>
      <dgm:t>
        <a:bodyPr/>
        <a:lstStyle/>
        <a:p>
          <a:r>
            <a:rPr lang="ru-RU" sz="1400" b="1" i="1" u="none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( Единый налог на вменный доход для отдельных видов деятельности, единый сельскохозяйственный налог,  патентная система налогообложения, налог взимаемый в связи с применением упрощенной системы налогообложения)</a:t>
          </a:r>
          <a:endParaRPr lang="ru-RU" sz="1400" b="1" i="1" u="none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54FCF2ED-9C5E-4A66-89F3-1C296E596AC6}" type="parTrans" cxnId="{6C6A53C4-67D0-4FBC-AA6C-2FA0C8ED7470}">
      <dgm:prSet/>
      <dgm:spPr/>
      <dgm:t>
        <a:bodyPr/>
        <a:lstStyle/>
        <a:p>
          <a:endParaRPr lang="ru-RU"/>
        </a:p>
      </dgm:t>
    </dgm:pt>
    <dgm:pt modelId="{ACD669E4-F32B-4837-A823-B9AB946CD396}" type="sibTrans" cxnId="{6C6A53C4-67D0-4FBC-AA6C-2FA0C8ED7470}">
      <dgm:prSet/>
      <dgm:spPr/>
      <dgm:t>
        <a:bodyPr/>
        <a:lstStyle/>
        <a:p>
          <a:endParaRPr lang="ru-RU"/>
        </a:p>
      </dgm:t>
    </dgm:pt>
    <dgm:pt modelId="{14011C8A-29BA-49C9-B645-E7CBEF68C059}">
      <dgm:prSet custT="1"/>
      <dgm:spPr>
        <a:solidFill>
          <a:srgbClr val="FFFF99">
            <a:alpha val="41000"/>
          </a:srgbClr>
        </a:solidFill>
      </dgm:spPr>
      <dgm:t>
        <a:bodyPr/>
        <a:lstStyle/>
        <a:p>
          <a:r>
            <a:rPr lang="ru-RU" sz="1400" b="1" i="1" u="none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Земельный налог</a:t>
          </a:r>
          <a:endParaRPr lang="ru-RU" sz="1400" b="1" i="1" u="none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A2DAE5CC-20A3-49C2-92C9-FB678B555D23}" type="parTrans" cxnId="{8F08BB10-3455-4DBB-B6F2-A5212E4BE9F9}">
      <dgm:prSet/>
      <dgm:spPr/>
      <dgm:t>
        <a:bodyPr/>
        <a:lstStyle/>
        <a:p>
          <a:endParaRPr lang="ru-RU"/>
        </a:p>
      </dgm:t>
    </dgm:pt>
    <dgm:pt modelId="{67577377-FB0A-4C33-B72A-5DA39204B9C6}" type="sibTrans" cxnId="{8F08BB10-3455-4DBB-B6F2-A5212E4BE9F9}">
      <dgm:prSet/>
      <dgm:spPr/>
      <dgm:t>
        <a:bodyPr/>
        <a:lstStyle/>
        <a:p>
          <a:endParaRPr lang="ru-RU"/>
        </a:p>
      </dgm:t>
    </dgm:pt>
    <dgm:pt modelId="{C7427FE1-8889-40F2-BCBE-F1FB3E5EC0D0}">
      <dgm:prSet custT="1"/>
      <dgm:spPr>
        <a:solidFill>
          <a:srgbClr val="FFFF99">
            <a:alpha val="41000"/>
          </a:srgbClr>
        </a:solidFill>
      </dgm:spPr>
      <dgm:t>
        <a:bodyPr/>
        <a:lstStyle/>
        <a:p>
          <a:r>
            <a:rPr lang="ru-RU" sz="1400" b="1" i="1" u="none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Налог на имущество физических лиц</a:t>
          </a:r>
          <a:endParaRPr lang="ru-RU" sz="1400" b="1" i="1" u="none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44CEB534-84D5-4AAA-ADCB-9929BC2D5F50}" type="parTrans" cxnId="{D9953916-B1C1-4C3F-BAFD-49A77EABA6C2}">
      <dgm:prSet/>
      <dgm:spPr/>
      <dgm:t>
        <a:bodyPr/>
        <a:lstStyle/>
        <a:p>
          <a:endParaRPr lang="ru-RU"/>
        </a:p>
      </dgm:t>
    </dgm:pt>
    <dgm:pt modelId="{534E3C71-ACC2-48DC-AF22-829572947835}" type="sibTrans" cxnId="{D9953916-B1C1-4C3F-BAFD-49A77EABA6C2}">
      <dgm:prSet/>
      <dgm:spPr/>
      <dgm:t>
        <a:bodyPr/>
        <a:lstStyle/>
        <a:p>
          <a:endParaRPr lang="ru-RU"/>
        </a:p>
      </dgm:t>
    </dgm:pt>
    <dgm:pt modelId="{2B82A297-A790-433F-8253-9883C8515D3F}">
      <dgm:prSet custT="1"/>
      <dgm:spPr>
        <a:solidFill>
          <a:srgbClr val="FFFF99">
            <a:alpha val="41000"/>
          </a:srgbClr>
        </a:solidFill>
      </dgm:spPr>
      <dgm:t>
        <a:bodyPr/>
        <a:lstStyle/>
        <a:p>
          <a:r>
            <a:rPr lang="ru-RU" sz="1400" b="1" i="1" u="none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Государственная пошлина</a:t>
          </a:r>
          <a:endParaRPr lang="ru-RU" sz="1400" b="1" i="1" u="none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0ADB950C-04F0-40D2-86C5-01B862D1C7B5}" type="parTrans" cxnId="{024B795A-03A9-45D9-BB69-13F697D249AA}">
      <dgm:prSet/>
      <dgm:spPr/>
      <dgm:t>
        <a:bodyPr/>
        <a:lstStyle/>
        <a:p>
          <a:endParaRPr lang="ru-RU"/>
        </a:p>
      </dgm:t>
    </dgm:pt>
    <dgm:pt modelId="{8B3635C9-9AF6-4FCB-9A74-BED254621D77}" type="sibTrans" cxnId="{024B795A-03A9-45D9-BB69-13F697D249AA}">
      <dgm:prSet/>
      <dgm:spPr/>
      <dgm:t>
        <a:bodyPr/>
        <a:lstStyle/>
        <a:p>
          <a:endParaRPr lang="ru-RU"/>
        </a:p>
      </dgm:t>
    </dgm:pt>
    <dgm:pt modelId="{EEA1FDFE-82E6-4756-BE11-272A3243CDF4}">
      <dgm:prSet custT="1"/>
      <dgm:spPr>
        <a:solidFill>
          <a:srgbClr val="FFFF99">
            <a:alpha val="41000"/>
          </a:srgbClr>
        </a:solidFill>
      </dgm:spPr>
      <dgm:t>
        <a:bodyPr/>
        <a:lstStyle/>
        <a:p>
          <a:r>
            <a:rPr lang="ru-RU" sz="1400" b="1" i="1" u="none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Акцизы по подакцизным товарам</a:t>
          </a:r>
          <a:endParaRPr lang="ru-RU" sz="1400" b="1" i="1" u="none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BA6DA935-E8F2-4D36-AEA9-67243771235F}" type="parTrans" cxnId="{B0D0A6C2-353B-405A-8886-B17281D3D8DA}">
      <dgm:prSet/>
      <dgm:spPr/>
      <dgm:t>
        <a:bodyPr/>
        <a:lstStyle/>
        <a:p>
          <a:endParaRPr lang="ru-RU"/>
        </a:p>
      </dgm:t>
    </dgm:pt>
    <dgm:pt modelId="{CE268E1E-D28D-4701-A5A4-50938ED4FB29}" type="sibTrans" cxnId="{B0D0A6C2-353B-405A-8886-B17281D3D8DA}">
      <dgm:prSet/>
      <dgm:spPr/>
      <dgm:t>
        <a:bodyPr/>
        <a:lstStyle/>
        <a:p>
          <a:endParaRPr lang="ru-RU"/>
        </a:p>
      </dgm:t>
    </dgm:pt>
    <dgm:pt modelId="{09443E86-DB93-48CF-988D-3152FCD80DCD}">
      <dgm:prSet custT="1"/>
      <dgm:spPr>
        <a:solidFill>
          <a:schemeClr val="accent3">
            <a:lumMod val="60000"/>
            <a:lumOff val="40000"/>
            <a:alpha val="40000"/>
          </a:schemeClr>
        </a:solidFill>
      </dgm:spPr>
      <dgm:t>
        <a:bodyPr/>
        <a:lstStyle/>
        <a:p>
          <a:r>
            <a:rPr lang="ru-RU" sz="1400" b="1" i="1" u="none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Плата за негативное воздействие на окружающую среду</a:t>
          </a:r>
          <a:endParaRPr lang="ru-RU" sz="1400" b="1" i="1" u="none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903A8A02-E82F-44B4-B3CF-B4E516F1A98B}" type="parTrans" cxnId="{FCF7D3D6-2B67-4030-A11D-64EB24687350}">
      <dgm:prSet/>
      <dgm:spPr/>
      <dgm:t>
        <a:bodyPr/>
        <a:lstStyle/>
        <a:p>
          <a:endParaRPr lang="ru-RU"/>
        </a:p>
      </dgm:t>
    </dgm:pt>
    <dgm:pt modelId="{705DF914-2631-4F99-961B-9B4313F19EBD}" type="sibTrans" cxnId="{FCF7D3D6-2B67-4030-A11D-64EB24687350}">
      <dgm:prSet/>
      <dgm:spPr/>
      <dgm:t>
        <a:bodyPr/>
        <a:lstStyle/>
        <a:p>
          <a:endParaRPr lang="ru-RU"/>
        </a:p>
      </dgm:t>
    </dgm:pt>
    <dgm:pt modelId="{F6CB2418-E9D4-4CA9-ADF2-619BF649B63A}">
      <dgm:prSet custT="1"/>
      <dgm:spPr>
        <a:solidFill>
          <a:schemeClr val="accent3">
            <a:lumMod val="60000"/>
            <a:lumOff val="40000"/>
            <a:alpha val="40000"/>
          </a:schemeClr>
        </a:solidFill>
      </dgm:spPr>
      <dgm:t>
        <a:bodyPr/>
        <a:lstStyle/>
        <a:p>
          <a:r>
            <a:rPr lang="ru-RU" sz="1400" b="1" i="1" u="none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Доходы от продажи муниципального имущества и земельных участков</a:t>
          </a:r>
          <a:endParaRPr lang="ru-RU" sz="1400" b="1" i="1" u="none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9DD6D47D-91DE-4E48-95A2-4D2939F1FCAE}" type="parTrans" cxnId="{FC2D2C33-ED6F-4620-B417-73C906702E44}">
      <dgm:prSet/>
      <dgm:spPr/>
      <dgm:t>
        <a:bodyPr/>
        <a:lstStyle/>
        <a:p>
          <a:endParaRPr lang="ru-RU"/>
        </a:p>
      </dgm:t>
    </dgm:pt>
    <dgm:pt modelId="{B7E18E38-8C07-46EB-A80F-1AE6B9877327}" type="sibTrans" cxnId="{FC2D2C33-ED6F-4620-B417-73C906702E44}">
      <dgm:prSet/>
      <dgm:spPr/>
      <dgm:t>
        <a:bodyPr/>
        <a:lstStyle/>
        <a:p>
          <a:endParaRPr lang="ru-RU"/>
        </a:p>
      </dgm:t>
    </dgm:pt>
    <dgm:pt modelId="{5556386C-FAA8-4FFC-8773-186436681780}">
      <dgm:prSet custT="1"/>
      <dgm:spPr>
        <a:solidFill>
          <a:schemeClr val="accent3">
            <a:lumMod val="60000"/>
            <a:lumOff val="40000"/>
            <a:alpha val="40000"/>
          </a:schemeClr>
        </a:solidFill>
      </dgm:spPr>
      <dgm:t>
        <a:bodyPr/>
        <a:lstStyle/>
        <a:p>
          <a:r>
            <a:rPr lang="ru-RU" sz="1400" b="1" i="1" u="none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Доходы от оказания платных услуг</a:t>
          </a:r>
          <a:endParaRPr lang="ru-RU" sz="1400" b="1" i="1" u="none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AD5EB5FD-33B6-4C47-ABDC-6E1AE6ADE0EA}" type="parTrans" cxnId="{22DE6612-94AD-47C6-93BE-1F4BFB05CE79}">
      <dgm:prSet/>
      <dgm:spPr/>
      <dgm:t>
        <a:bodyPr/>
        <a:lstStyle/>
        <a:p>
          <a:endParaRPr lang="ru-RU"/>
        </a:p>
      </dgm:t>
    </dgm:pt>
    <dgm:pt modelId="{56EE8B55-8EF9-4FE4-A5BA-1B67AFEF2945}" type="sibTrans" cxnId="{22DE6612-94AD-47C6-93BE-1F4BFB05CE79}">
      <dgm:prSet/>
      <dgm:spPr/>
      <dgm:t>
        <a:bodyPr/>
        <a:lstStyle/>
        <a:p>
          <a:endParaRPr lang="ru-RU"/>
        </a:p>
      </dgm:t>
    </dgm:pt>
    <dgm:pt modelId="{AE6BD96A-4C07-4991-A07C-BDC428EF7339}">
      <dgm:prSet custT="1"/>
      <dgm:spPr>
        <a:solidFill>
          <a:schemeClr val="accent3">
            <a:lumMod val="60000"/>
            <a:lumOff val="40000"/>
            <a:alpha val="40000"/>
          </a:schemeClr>
        </a:solidFill>
      </dgm:spPr>
      <dgm:t>
        <a:bodyPr/>
        <a:lstStyle/>
        <a:p>
          <a:r>
            <a:rPr lang="ru-RU" sz="1400" b="1" i="1" u="none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Штрафы, санкции, возмещение ущерба</a:t>
          </a:r>
          <a:endParaRPr lang="ru-RU" sz="1400" b="1" i="1" u="none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B7230C9F-1C34-4603-B45A-1EF0A11F1327}" type="parTrans" cxnId="{4933E477-47FF-45C2-9F84-3F5535438A98}">
      <dgm:prSet/>
      <dgm:spPr/>
      <dgm:t>
        <a:bodyPr/>
        <a:lstStyle/>
        <a:p>
          <a:endParaRPr lang="ru-RU"/>
        </a:p>
      </dgm:t>
    </dgm:pt>
    <dgm:pt modelId="{AE0DBB91-0BE5-4618-9BEA-9EF9C623807E}" type="sibTrans" cxnId="{4933E477-47FF-45C2-9F84-3F5535438A98}">
      <dgm:prSet/>
      <dgm:spPr/>
      <dgm:t>
        <a:bodyPr/>
        <a:lstStyle/>
        <a:p>
          <a:endParaRPr lang="ru-RU"/>
        </a:p>
      </dgm:t>
    </dgm:pt>
    <dgm:pt modelId="{0EF301D7-0116-4EA1-8ACD-D0FC6E3F7578}">
      <dgm:prSet custT="1"/>
      <dgm:spPr>
        <a:solidFill>
          <a:schemeClr val="accent3">
            <a:lumMod val="60000"/>
            <a:lumOff val="40000"/>
            <a:alpha val="40000"/>
          </a:schemeClr>
        </a:solidFill>
      </dgm:spPr>
      <dgm:t>
        <a:bodyPr/>
        <a:lstStyle/>
        <a:p>
          <a:r>
            <a:rPr lang="ru-RU" sz="1400" b="1" i="1" u="none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Прочие неналоговые доходы</a:t>
          </a:r>
          <a:endParaRPr lang="ru-RU" sz="1400" b="1" i="1" u="none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942CE7E6-4C4A-4DB7-95BB-9CA414740D0E}" type="parTrans" cxnId="{686703D8-572C-4D71-8B46-579EF3E061BC}">
      <dgm:prSet/>
      <dgm:spPr/>
      <dgm:t>
        <a:bodyPr/>
        <a:lstStyle/>
        <a:p>
          <a:endParaRPr lang="ru-RU"/>
        </a:p>
      </dgm:t>
    </dgm:pt>
    <dgm:pt modelId="{E29D8984-9454-4382-839A-4C9997F994CB}" type="sibTrans" cxnId="{686703D8-572C-4D71-8B46-579EF3E061BC}">
      <dgm:prSet/>
      <dgm:spPr/>
      <dgm:t>
        <a:bodyPr/>
        <a:lstStyle/>
        <a:p>
          <a:endParaRPr lang="ru-RU"/>
        </a:p>
      </dgm:t>
    </dgm:pt>
    <dgm:pt modelId="{0CAE1521-17B8-47D4-9F41-089F53192698}">
      <dgm:prSet custT="1"/>
      <dgm:spPr>
        <a:solidFill>
          <a:schemeClr val="accent2">
            <a:lumMod val="40000"/>
            <a:lumOff val="60000"/>
            <a:alpha val="49000"/>
          </a:schemeClr>
        </a:solidFill>
      </dgm:spPr>
      <dgm:t>
        <a:bodyPr/>
        <a:lstStyle/>
        <a:p>
          <a:r>
            <a:rPr lang="ru-RU" sz="1400" b="1" i="1" u="none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Субсидии на исполнение собственных полномочий города</a:t>
          </a:r>
          <a:endParaRPr lang="ru-RU" sz="1400" b="1" i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5BD7C49B-5883-4E86-9525-85FF0AFB4897}" type="parTrans" cxnId="{5513457B-13DA-4318-B45B-58D806983A16}">
      <dgm:prSet/>
      <dgm:spPr/>
      <dgm:t>
        <a:bodyPr/>
        <a:lstStyle/>
        <a:p>
          <a:endParaRPr lang="ru-RU"/>
        </a:p>
      </dgm:t>
    </dgm:pt>
    <dgm:pt modelId="{3C2C35AC-AC23-4CDA-82C7-10D4DF032CCF}" type="sibTrans" cxnId="{5513457B-13DA-4318-B45B-58D806983A16}">
      <dgm:prSet/>
      <dgm:spPr/>
      <dgm:t>
        <a:bodyPr/>
        <a:lstStyle/>
        <a:p>
          <a:endParaRPr lang="ru-RU"/>
        </a:p>
      </dgm:t>
    </dgm:pt>
    <dgm:pt modelId="{A751C338-2CC5-4256-BB4E-703CDDB87C64}">
      <dgm:prSet custT="1"/>
      <dgm:spPr>
        <a:solidFill>
          <a:schemeClr val="accent2">
            <a:lumMod val="40000"/>
            <a:lumOff val="60000"/>
            <a:alpha val="49000"/>
          </a:schemeClr>
        </a:solidFill>
      </dgm:spPr>
      <dgm:t>
        <a:bodyPr/>
        <a:lstStyle/>
        <a:p>
          <a:r>
            <a:rPr lang="ru-RU" sz="1400" b="1" i="1" u="none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Субвенции на исполнение государственных полномочий</a:t>
          </a:r>
          <a:endParaRPr lang="ru-RU" sz="1400" b="1" i="1" u="none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E988E19F-3D07-4B69-B3E2-0B477F28A6DC}" type="parTrans" cxnId="{B26B1B21-066C-49BF-AB4F-92840FEF3DE3}">
      <dgm:prSet/>
      <dgm:spPr/>
      <dgm:t>
        <a:bodyPr/>
        <a:lstStyle/>
        <a:p>
          <a:endParaRPr lang="ru-RU"/>
        </a:p>
      </dgm:t>
    </dgm:pt>
    <dgm:pt modelId="{DE79E35F-A6BD-4545-9BD1-47E94262E9A1}" type="sibTrans" cxnId="{B26B1B21-066C-49BF-AB4F-92840FEF3DE3}">
      <dgm:prSet/>
      <dgm:spPr/>
      <dgm:t>
        <a:bodyPr/>
        <a:lstStyle/>
        <a:p>
          <a:endParaRPr lang="ru-RU"/>
        </a:p>
      </dgm:t>
    </dgm:pt>
    <dgm:pt modelId="{914D2294-6D43-498E-9F7B-8563AA39FD90}" type="pres">
      <dgm:prSet presAssocID="{184E2E69-2087-41EE-9644-ACD04CB0B7AE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E747E72-6043-420F-8CC2-CEB32AC48458}" type="pres">
      <dgm:prSet presAssocID="{8387094B-0821-40A7-9087-18DC9B0AF99B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AC7D1F-E35B-4D72-B81D-259936C9EA40}" type="pres">
      <dgm:prSet presAssocID="{7A713802-CDC0-4C7A-BFEC-B790BDE55FF3}" presName="sibTrans" presStyleCnt="0"/>
      <dgm:spPr/>
    </dgm:pt>
    <dgm:pt modelId="{542FD7B4-338F-470A-996A-D8E6DB27ABF1}" type="pres">
      <dgm:prSet presAssocID="{34B41CA4-CBD1-473D-80EF-A97892770987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B9B0748-622B-4D10-996E-BF150BFA12B4}" type="pres">
      <dgm:prSet presAssocID="{3D78D9C9-8147-4164-966B-7AAFCB4D4BA8}" presName="sibTrans" presStyleCnt="0"/>
      <dgm:spPr/>
    </dgm:pt>
    <dgm:pt modelId="{D9E13F5B-C638-470C-AE60-D5ECF8BB28B0}" type="pres">
      <dgm:prSet presAssocID="{D4D26846-B448-4201-95D3-6595007E692E}" presName="node" presStyleLbl="node1" presStyleIdx="2" presStyleCnt="3" custLinFactNeighborX="2284" custLinFactNeighborY="-20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E0DC535-60FF-44F5-B4CF-886045A309FC}" type="presOf" srcId="{B8B378AD-38B6-46CF-A974-E8F611FB6A27}" destId="{6E747E72-6043-420F-8CC2-CEB32AC48458}" srcOrd="0" destOrd="1" presId="urn:microsoft.com/office/officeart/2005/8/layout/hList6"/>
    <dgm:cxn modelId="{22DE6612-94AD-47C6-93BE-1F4BFB05CE79}" srcId="{34B41CA4-CBD1-473D-80EF-A97892770987}" destId="{5556386C-FAA8-4FFC-8773-186436681780}" srcOrd="3" destOrd="0" parTransId="{AD5EB5FD-33B6-4C47-ABDC-6E1AE6ADE0EA}" sibTransId="{56EE8B55-8EF9-4FE4-A5BA-1B67AFEF2945}"/>
    <dgm:cxn modelId="{9C876E45-D04F-4110-B9AD-0D03E29C60A0}" srcId="{34B41CA4-CBD1-473D-80EF-A97892770987}" destId="{38C29F7A-2CBA-4A56-B507-F64FB2C51BF9}" srcOrd="0" destOrd="0" parTransId="{4BAAB713-6387-4956-9FC5-3BDC616550FC}" sibTransId="{28B6F34D-63AC-4B14-A140-BBCCCC3E9EEE}"/>
    <dgm:cxn modelId="{560116D5-2259-4849-8DFD-58A151D4898D}" type="presOf" srcId="{2B82A297-A790-433F-8253-9883C8515D3F}" destId="{6E747E72-6043-420F-8CC2-CEB32AC48458}" srcOrd="0" destOrd="6" presId="urn:microsoft.com/office/officeart/2005/8/layout/hList6"/>
    <dgm:cxn modelId="{024B795A-03A9-45D9-BB69-13F697D249AA}" srcId="{8387094B-0821-40A7-9087-18DC9B0AF99B}" destId="{2B82A297-A790-433F-8253-9883C8515D3F}" srcOrd="5" destOrd="0" parTransId="{0ADB950C-04F0-40D2-86C5-01B862D1C7B5}" sibTransId="{8B3635C9-9AF6-4FCB-9A74-BED254621D77}"/>
    <dgm:cxn modelId="{8E435203-F5D7-466A-9FB5-6073EEE61359}" type="presOf" srcId="{D4D26846-B448-4201-95D3-6595007E692E}" destId="{D9E13F5B-C638-470C-AE60-D5ECF8BB28B0}" srcOrd="0" destOrd="0" presId="urn:microsoft.com/office/officeart/2005/8/layout/hList6"/>
    <dgm:cxn modelId="{E349A839-504C-4217-829B-3EDC71A888B7}" type="presOf" srcId="{C7427FE1-8889-40F2-BCBE-F1FB3E5EC0D0}" destId="{6E747E72-6043-420F-8CC2-CEB32AC48458}" srcOrd="0" destOrd="5" presId="urn:microsoft.com/office/officeart/2005/8/layout/hList6"/>
    <dgm:cxn modelId="{8486907C-F34C-4499-9198-48EAF810A5D8}" type="presOf" srcId="{70D3DA62-05C0-4842-B91A-8C160FCB9AFD}" destId="{6E747E72-6043-420F-8CC2-CEB32AC48458}" srcOrd="0" destOrd="3" presId="urn:microsoft.com/office/officeart/2005/8/layout/hList6"/>
    <dgm:cxn modelId="{686703D8-572C-4D71-8B46-579EF3E061BC}" srcId="{34B41CA4-CBD1-473D-80EF-A97892770987}" destId="{0EF301D7-0116-4EA1-8ACD-D0FC6E3F7578}" srcOrd="5" destOrd="0" parTransId="{942CE7E6-4C4A-4DB7-95BB-9CA414740D0E}" sibTransId="{E29D8984-9454-4382-839A-4C9997F994CB}"/>
    <dgm:cxn modelId="{ADA47B78-E1E9-4901-8636-A0CAEDF225E0}" srcId="{8387094B-0821-40A7-9087-18DC9B0AF99B}" destId="{B8B378AD-38B6-46CF-A974-E8F611FB6A27}" srcOrd="0" destOrd="0" parTransId="{B93AA843-1EDD-4BE7-B2CD-BDE3687744AD}" sibTransId="{7DE2BD7B-3428-4DB0-8E3A-C2F99FF235A6}"/>
    <dgm:cxn modelId="{972944F1-0E0C-486D-8EE1-A74A094F3950}" type="presOf" srcId="{34B41CA4-CBD1-473D-80EF-A97892770987}" destId="{542FD7B4-338F-470A-996A-D8E6DB27ABF1}" srcOrd="0" destOrd="0" presId="urn:microsoft.com/office/officeart/2005/8/layout/hList6"/>
    <dgm:cxn modelId="{4747302C-3008-41C4-9864-F60A2448E04F}" type="presOf" srcId="{8387094B-0821-40A7-9087-18DC9B0AF99B}" destId="{6E747E72-6043-420F-8CC2-CEB32AC48458}" srcOrd="0" destOrd="0" presId="urn:microsoft.com/office/officeart/2005/8/layout/hList6"/>
    <dgm:cxn modelId="{EB7AB933-204F-4E3C-B838-8BFC889B7286}" type="presOf" srcId="{0EF301D7-0116-4EA1-8ACD-D0FC6E3F7578}" destId="{542FD7B4-338F-470A-996A-D8E6DB27ABF1}" srcOrd="0" destOrd="6" presId="urn:microsoft.com/office/officeart/2005/8/layout/hList6"/>
    <dgm:cxn modelId="{1B9EB122-4AD8-4523-B5EE-684FDA2FB2CA}" srcId="{184E2E69-2087-41EE-9644-ACD04CB0B7AE}" destId="{D4D26846-B448-4201-95D3-6595007E692E}" srcOrd="2" destOrd="0" parTransId="{01641001-9FE1-47C6-95A5-F9C075E218AB}" sibTransId="{B6923140-E95A-4E07-966B-45739BDC7EF9}"/>
    <dgm:cxn modelId="{FCF7D3D6-2B67-4030-A11D-64EB24687350}" srcId="{34B41CA4-CBD1-473D-80EF-A97892770987}" destId="{09443E86-DB93-48CF-988D-3152FCD80DCD}" srcOrd="1" destOrd="0" parTransId="{903A8A02-E82F-44B4-B3CF-B4E516F1A98B}" sibTransId="{705DF914-2631-4F99-961B-9B4313F19EBD}"/>
    <dgm:cxn modelId="{4933E477-47FF-45C2-9F84-3F5535438A98}" srcId="{34B41CA4-CBD1-473D-80EF-A97892770987}" destId="{AE6BD96A-4C07-4991-A07C-BDC428EF7339}" srcOrd="4" destOrd="0" parTransId="{B7230C9F-1C34-4603-B45A-1EF0A11F1327}" sibTransId="{AE0DBB91-0BE5-4618-9BEA-9EF9C623807E}"/>
    <dgm:cxn modelId="{777818BE-E497-4603-95C3-5D1300F1F43F}" type="presOf" srcId="{A751C338-2CC5-4256-BB4E-703CDDB87C64}" destId="{D9E13F5B-C638-470C-AE60-D5ECF8BB28B0}" srcOrd="0" destOrd="2" presId="urn:microsoft.com/office/officeart/2005/8/layout/hList6"/>
    <dgm:cxn modelId="{D9953916-B1C1-4C3F-BAFD-49A77EABA6C2}" srcId="{8387094B-0821-40A7-9087-18DC9B0AF99B}" destId="{C7427FE1-8889-40F2-BCBE-F1FB3E5EC0D0}" srcOrd="4" destOrd="0" parTransId="{44CEB534-84D5-4AAA-ADCB-9929BC2D5F50}" sibTransId="{534E3C71-ACC2-48DC-AF22-829572947835}"/>
    <dgm:cxn modelId="{B26B1B21-066C-49BF-AB4F-92840FEF3DE3}" srcId="{D4D26846-B448-4201-95D3-6595007E692E}" destId="{A751C338-2CC5-4256-BB4E-703CDDB87C64}" srcOrd="1" destOrd="0" parTransId="{E988E19F-3D07-4B69-B3E2-0B477F28A6DC}" sibTransId="{DE79E35F-A6BD-4545-9BD1-47E94262E9A1}"/>
    <dgm:cxn modelId="{B0D0A6C2-353B-405A-8886-B17281D3D8DA}" srcId="{8387094B-0821-40A7-9087-18DC9B0AF99B}" destId="{EEA1FDFE-82E6-4756-BE11-272A3243CDF4}" srcOrd="6" destOrd="0" parTransId="{BA6DA935-E8F2-4D36-AEA9-67243771235F}" sibTransId="{CE268E1E-D28D-4701-A5A4-50938ED4FB29}"/>
    <dgm:cxn modelId="{FC2D2C33-ED6F-4620-B417-73C906702E44}" srcId="{34B41CA4-CBD1-473D-80EF-A97892770987}" destId="{F6CB2418-E9D4-4CA9-ADF2-619BF649B63A}" srcOrd="2" destOrd="0" parTransId="{9DD6D47D-91DE-4E48-95A2-4D2939F1FCAE}" sibTransId="{B7E18E38-8C07-46EB-A80F-1AE6B9877327}"/>
    <dgm:cxn modelId="{001BA71E-1D09-46F3-A25A-E142024209CF}" type="presOf" srcId="{0CAE1521-17B8-47D4-9F41-089F53192698}" destId="{D9E13F5B-C638-470C-AE60-D5ECF8BB28B0}" srcOrd="0" destOrd="1" presId="urn:microsoft.com/office/officeart/2005/8/layout/hList6"/>
    <dgm:cxn modelId="{6C6A53C4-67D0-4FBC-AA6C-2FA0C8ED7470}" srcId="{8387094B-0821-40A7-9087-18DC9B0AF99B}" destId="{70D3DA62-05C0-4842-B91A-8C160FCB9AFD}" srcOrd="2" destOrd="0" parTransId="{54FCF2ED-9C5E-4A66-89F3-1C296E596AC6}" sibTransId="{ACD669E4-F32B-4837-A823-B9AB946CD396}"/>
    <dgm:cxn modelId="{35383ED9-AE29-4657-A360-52704B730053}" srcId="{184E2E69-2087-41EE-9644-ACD04CB0B7AE}" destId="{8387094B-0821-40A7-9087-18DC9B0AF99B}" srcOrd="0" destOrd="0" parTransId="{37B0B59D-3759-44C4-A70C-CFDA592D9C65}" sibTransId="{7A713802-CDC0-4C7A-BFEC-B790BDE55FF3}"/>
    <dgm:cxn modelId="{511516F6-5506-4508-801B-C31C9A2AD363}" type="presOf" srcId="{AE6BD96A-4C07-4991-A07C-BDC428EF7339}" destId="{542FD7B4-338F-470A-996A-D8E6DB27ABF1}" srcOrd="0" destOrd="5" presId="urn:microsoft.com/office/officeart/2005/8/layout/hList6"/>
    <dgm:cxn modelId="{5513457B-13DA-4318-B45B-58D806983A16}" srcId="{D4D26846-B448-4201-95D3-6595007E692E}" destId="{0CAE1521-17B8-47D4-9F41-089F53192698}" srcOrd="0" destOrd="0" parTransId="{5BD7C49B-5883-4E86-9525-85FF0AFB4897}" sibTransId="{3C2C35AC-AC23-4CDA-82C7-10D4DF032CCF}"/>
    <dgm:cxn modelId="{7AFA096A-9268-4F43-8101-C77542D6F54D}" type="presOf" srcId="{EEA1FDFE-82E6-4756-BE11-272A3243CDF4}" destId="{6E747E72-6043-420F-8CC2-CEB32AC48458}" srcOrd="0" destOrd="7" presId="urn:microsoft.com/office/officeart/2005/8/layout/hList6"/>
    <dgm:cxn modelId="{D36B5B88-91B4-4D59-83BA-273712B34C6E}" type="presOf" srcId="{38C29F7A-2CBA-4A56-B507-F64FB2C51BF9}" destId="{542FD7B4-338F-470A-996A-D8E6DB27ABF1}" srcOrd="0" destOrd="1" presId="urn:microsoft.com/office/officeart/2005/8/layout/hList6"/>
    <dgm:cxn modelId="{28886D98-4ABC-477A-A191-E6B46A82F9D5}" srcId="{8387094B-0821-40A7-9087-18DC9B0AF99B}" destId="{36CBC6CF-4868-4019-B74B-9BB41F0F3F58}" srcOrd="1" destOrd="0" parTransId="{61844784-654A-43D8-8D8A-10E6E9EE386B}" sibTransId="{53E62FC0-16E0-4E5A-85B0-90FB558B3AD5}"/>
    <dgm:cxn modelId="{75B5892A-77B7-407D-8110-6168A3602E77}" type="presOf" srcId="{5556386C-FAA8-4FFC-8773-186436681780}" destId="{542FD7B4-338F-470A-996A-D8E6DB27ABF1}" srcOrd="0" destOrd="4" presId="urn:microsoft.com/office/officeart/2005/8/layout/hList6"/>
    <dgm:cxn modelId="{295F5467-9E66-495F-8C70-E54D202799E8}" type="presOf" srcId="{36CBC6CF-4868-4019-B74B-9BB41F0F3F58}" destId="{6E747E72-6043-420F-8CC2-CEB32AC48458}" srcOrd="0" destOrd="2" presId="urn:microsoft.com/office/officeart/2005/8/layout/hList6"/>
    <dgm:cxn modelId="{64E52142-7040-46C4-BEA5-AA41E1CC2038}" type="presOf" srcId="{184E2E69-2087-41EE-9644-ACD04CB0B7AE}" destId="{914D2294-6D43-498E-9F7B-8563AA39FD90}" srcOrd="0" destOrd="0" presId="urn:microsoft.com/office/officeart/2005/8/layout/hList6"/>
    <dgm:cxn modelId="{F97BD210-A030-4A23-A790-65E69C52E6B8}" type="presOf" srcId="{09443E86-DB93-48CF-988D-3152FCD80DCD}" destId="{542FD7B4-338F-470A-996A-D8E6DB27ABF1}" srcOrd="0" destOrd="2" presId="urn:microsoft.com/office/officeart/2005/8/layout/hList6"/>
    <dgm:cxn modelId="{8F08BB10-3455-4DBB-B6F2-A5212E4BE9F9}" srcId="{8387094B-0821-40A7-9087-18DC9B0AF99B}" destId="{14011C8A-29BA-49C9-B645-E7CBEF68C059}" srcOrd="3" destOrd="0" parTransId="{A2DAE5CC-20A3-49C2-92C9-FB678B555D23}" sibTransId="{67577377-FB0A-4C33-B72A-5DA39204B9C6}"/>
    <dgm:cxn modelId="{98E72AF1-BF82-4BA7-8C7E-1813D43E2B85}" srcId="{184E2E69-2087-41EE-9644-ACD04CB0B7AE}" destId="{34B41CA4-CBD1-473D-80EF-A97892770987}" srcOrd="1" destOrd="0" parTransId="{AEB08792-8298-4C9F-9BB8-9EFD7EBB790A}" sibTransId="{3D78D9C9-8147-4164-966B-7AAFCB4D4BA8}"/>
    <dgm:cxn modelId="{7009F2B4-7365-4653-A206-CE2C781625A2}" type="presOf" srcId="{14011C8A-29BA-49C9-B645-E7CBEF68C059}" destId="{6E747E72-6043-420F-8CC2-CEB32AC48458}" srcOrd="0" destOrd="4" presId="urn:microsoft.com/office/officeart/2005/8/layout/hList6"/>
    <dgm:cxn modelId="{B8BCDAD0-C987-4295-AE4F-2D23EB4A1457}" type="presOf" srcId="{F6CB2418-E9D4-4CA9-ADF2-619BF649B63A}" destId="{542FD7B4-338F-470A-996A-D8E6DB27ABF1}" srcOrd="0" destOrd="3" presId="urn:microsoft.com/office/officeart/2005/8/layout/hList6"/>
    <dgm:cxn modelId="{A749D89E-9A11-4E9C-9124-5CD457143D7B}" type="presParOf" srcId="{914D2294-6D43-498E-9F7B-8563AA39FD90}" destId="{6E747E72-6043-420F-8CC2-CEB32AC48458}" srcOrd="0" destOrd="0" presId="urn:microsoft.com/office/officeart/2005/8/layout/hList6"/>
    <dgm:cxn modelId="{7E7DEC1E-DD75-4368-BEED-082298010D13}" type="presParOf" srcId="{914D2294-6D43-498E-9F7B-8563AA39FD90}" destId="{C8AC7D1F-E35B-4D72-B81D-259936C9EA40}" srcOrd="1" destOrd="0" presId="urn:microsoft.com/office/officeart/2005/8/layout/hList6"/>
    <dgm:cxn modelId="{477CD333-ECB9-4DDA-B32E-572BC7E2393A}" type="presParOf" srcId="{914D2294-6D43-498E-9F7B-8563AA39FD90}" destId="{542FD7B4-338F-470A-996A-D8E6DB27ABF1}" srcOrd="2" destOrd="0" presId="urn:microsoft.com/office/officeart/2005/8/layout/hList6"/>
    <dgm:cxn modelId="{A22376B5-D234-4D75-A7BD-5A66285371E0}" type="presParOf" srcId="{914D2294-6D43-498E-9F7B-8563AA39FD90}" destId="{8B9B0748-622B-4D10-996E-BF150BFA12B4}" srcOrd="3" destOrd="0" presId="urn:microsoft.com/office/officeart/2005/8/layout/hList6"/>
    <dgm:cxn modelId="{9360140F-2BA1-4C58-8939-CE0E233F5224}" type="presParOf" srcId="{914D2294-6D43-498E-9F7B-8563AA39FD90}" destId="{D9E13F5B-C638-470C-AE60-D5ECF8BB28B0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BF96F71-C2C2-401B-8685-8C0CDA707A97}" type="doc">
      <dgm:prSet loTypeId="urn:microsoft.com/office/officeart/2005/8/layout/process4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B8D32BE-927C-4606-B8CC-38CE74D0647E}">
      <dgm:prSet phldrT="[Текст]" custT="1"/>
      <dgm:spPr>
        <a:solidFill>
          <a:srgbClr val="FFFF99">
            <a:alpha val="39000"/>
          </a:srgbClr>
        </a:solidFill>
        <a:effectLst/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r>
            <a:rPr lang="ru-RU" sz="1600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Российская Федерация</a:t>
          </a:r>
          <a:endParaRPr lang="ru-RU" sz="1600" b="1" i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77B223E-23F2-4F4F-852C-353205986CB2}" type="parTrans" cxnId="{DD9D11FA-A5D6-4FF9-A1F1-EFA9EE26C568}">
      <dgm:prSet/>
      <dgm:spPr/>
      <dgm:t>
        <a:bodyPr/>
        <a:lstStyle/>
        <a:p>
          <a:endParaRPr lang="ru-RU"/>
        </a:p>
      </dgm:t>
    </dgm:pt>
    <dgm:pt modelId="{BCF2B8B4-D1DA-48FA-8A06-D61D6BFACBE2}" type="sibTrans" cxnId="{DD9D11FA-A5D6-4FF9-A1F1-EFA9EE26C568}">
      <dgm:prSet/>
      <dgm:spPr/>
      <dgm:t>
        <a:bodyPr/>
        <a:lstStyle/>
        <a:p>
          <a:endParaRPr lang="ru-RU"/>
        </a:p>
      </dgm:t>
    </dgm:pt>
    <dgm:pt modelId="{E8797690-2D30-490F-9616-36E62A039330}">
      <dgm:prSet phldrT="[Текст]" custT="1"/>
      <dgm:spPr>
        <a:solidFill>
          <a:schemeClr val="accent3">
            <a:lumMod val="40000"/>
            <a:lumOff val="60000"/>
          </a:schemeClr>
        </a:solidFill>
        <a:effectLst/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r>
            <a:rPr lang="ru-RU" sz="1600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Приморский край</a:t>
          </a:r>
          <a:endParaRPr lang="ru-RU" sz="1600" b="1" i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D399FE1-18DC-4A96-A8E8-7B23F68150F6}" type="parTrans" cxnId="{88808489-941C-42A1-8DA5-2CA4B8A20BB4}">
      <dgm:prSet/>
      <dgm:spPr/>
      <dgm:t>
        <a:bodyPr/>
        <a:lstStyle/>
        <a:p>
          <a:endParaRPr lang="ru-RU"/>
        </a:p>
      </dgm:t>
    </dgm:pt>
    <dgm:pt modelId="{81A61097-FAE6-4281-9004-728EA3BC457E}" type="sibTrans" cxnId="{88808489-941C-42A1-8DA5-2CA4B8A20BB4}">
      <dgm:prSet/>
      <dgm:spPr/>
      <dgm:t>
        <a:bodyPr/>
        <a:lstStyle/>
        <a:p>
          <a:endParaRPr lang="ru-RU"/>
        </a:p>
      </dgm:t>
    </dgm:pt>
    <dgm:pt modelId="{FB097AB6-C6DF-4D9B-AE85-DDB577795D91}">
      <dgm:prSet phldrT="[Текст]" custT="1"/>
      <dgm:spPr>
        <a:solidFill>
          <a:schemeClr val="accent2">
            <a:lumMod val="20000"/>
            <a:lumOff val="80000"/>
          </a:schemeClr>
        </a:solidFill>
        <a:effectLst/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r>
            <a:rPr lang="ru-RU" sz="1400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Находкинский городской округ</a:t>
          </a:r>
          <a:endParaRPr lang="ru-RU" sz="1400" b="1" i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958DD7D-6EA3-41CC-9BCE-CC6F0E824CF1}" type="parTrans" cxnId="{4A4FC671-61F1-45D1-B7C0-4FC053681C23}">
      <dgm:prSet/>
      <dgm:spPr/>
      <dgm:t>
        <a:bodyPr/>
        <a:lstStyle/>
        <a:p>
          <a:endParaRPr lang="ru-RU"/>
        </a:p>
      </dgm:t>
    </dgm:pt>
    <dgm:pt modelId="{7EA82B6B-EE01-4862-AC77-3450B8D3CA4B}" type="sibTrans" cxnId="{4A4FC671-61F1-45D1-B7C0-4FC053681C23}">
      <dgm:prSet/>
      <dgm:spPr/>
      <dgm:t>
        <a:bodyPr/>
        <a:lstStyle/>
        <a:p>
          <a:endParaRPr lang="ru-RU"/>
        </a:p>
      </dgm:t>
    </dgm:pt>
    <dgm:pt modelId="{B604F44D-27FE-4FAC-AB98-0CEBB0C0F62A}" type="pres">
      <dgm:prSet presAssocID="{5BF96F71-C2C2-401B-8685-8C0CDA707A9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177E9CA-1E58-488D-920C-8F9C24E457F4}" type="pres">
      <dgm:prSet presAssocID="{FB097AB6-C6DF-4D9B-AE85-DDB577795D91}" presName="boxAndChildren" presStyleCnt="0"/>
      <dgm:spPr/>
    </dgm:pt>
    <dgm:pt modelId="{6A2620E2-AF10-41CB-A728-497ECAA63937}" type="pres">
      <dgm:prSet presAssocID="{FB097AB6-C6DF-4D9B-AE85-DDB577795D91}" presName="parentTextBox" presStyleLbl="node1" presStyleIdx="0" presStyleCnt="3" custScaleX="76234" custScaleY="21861"/>
      <dgm:spPr/>
      <dgm:t>
        <a:bodyPr/>
        <a:lstStyle/>
        <a:p>
          <a:endParaRPr lang="ru-RU"/>
        </a:p>
      </dgm:t>
    </dgm:pt>
    <dgm:pt modelId="{92DA614B-7096-4CFB-B61E-63380CF875D2}" type="pres">
      <dgm:prSet presAssocID="{81A61097-FAE6-4281-9004-728EA3BC457E}" presName="sp" presStyleCnt="0"/>
      <dgm:spPr/>
    </dgm:pt>
    <dgm:pt modelId="{F299EBE3-2E8D-4BFE-A99E-05CDD0084647}" type="pres">
      <dgm:prSet presAssocID="{E8797690-2D30-490F-9616-36E62A039330}" presName="arrowAndChildren" presStyleCnt="0"/>
      <dgm:spPr/>
    </dgm:pt>
    <dgm:pt modelId="{E9D19FAD-92A7-4E81-A46D-76FE7FEC1B01}" type="pres">
      <dgm:prSet presAssocID="{E8797690-2D30-490F-9616-36E62A039330}" presName="parentTextArrow" presStyleLbl="node1" presStyleIdx="1" presStyleCnt="3" custScaleX="78243" custScaleY="19612" custLinFactNeighborX="0" custLinFactNeighborY="-1572"/>
      <dgm:spPr/>
      <dgm:t>
        <a:bodyPr/>
        <a:lstStyle/>
        <a:p>
          <a:endParaRPr lang="ru-RU"/>
        </a:p>
      </dgm:t>
    </dgm:pt>
    <dgm:pt modelId="{A2B2FCA2-F0D0-4A18-AF63-04AA4A36EF41}" type="pres">
      <dgm:prSet presAssocID="{BCF2B8B4-D1DA-48FA-8A06-D61D6BFACBE2}" presName="sp" presStyleCnt="0"/>
      <dgm:spPr/>
    </dgm:pt>
    <dgm:pt modelId="{22C5B2C3-CB21-4510-B642-06A37BA2FCA2}" type="pres">
      <dgm:prSet presAssocID="{DB8D32BE-927C-4606-B8CC-38CE74D0647E}" presName="arrowAndChildren" presStyleCnt="0"/>
      <dgm:spPr/>
    </dgm:pt>
    <dgm:pt modelId="{56B2982F-D837-4A3E-BA63-937793C5B327}" type="pres">
      <dgm:prSet presAssocID="{DB8D32BE-927C-4606-B8CC-38CE74D0647E}" presName="parentTextArrow" presStyleLbl="node1" presStyleIdx="2" presStyleCnt="3" custScaleX="80195" custScaleY="18764" custLinFactNeighborX="976" custLinFactNeighborY="-3722"/>
      <dgm:spPr/>
      <dgm:t>
        <a:bodyPr/>
        <a:lstStyle/>
        <a:p>
          <a:endParaRPr lang="ru-RU"/>
        </a:p>
      </dgm:t>
    </dgm:pt>
  </dgm:ptLst>
  <dgm:cxnLst>
    <dgm:cxn modelId="{4A4FC671-61F1-45D1-B7C0-4FC053681C23}" srcId="{5BF96F71-C2C2-401B-8685-8C0CDA707A97}" destId="{FB097AB6-C6DF-4D9B-AE85-DDB577795D91}" srcOrd="2" destOrd="0" parTransId="{9958DD7D-6EA3-41CC-9BCE-CC6F0E824CF1}" sibTransId="{7EA82B6B-EE01-4862-AC77-3450B8D3CA4B}"/>
    <dgm:cxn modelId="{EBF073DA-BBD0-46C3-B5EE-9D9245ED1918}" type="presOf" srcId="{E8797690-2D30-490F-9616-36E62A039330}" destId="{E9D19FAD-92A7-4E81-A46D-76FE7FEC1B01}" srcOrd="0" destOrd="0" presId="urn:microsoft.com/office/officeart/2005/8/layout/process4"/>
    <dgm:cxn modelId="{6296663C-0671-41F2-86D6-E55D2E2646C5}" type="presOf" srcId="{5BF96F71-C2C2-401B-8685-8C0CDA707A97}" destId="{B604F44D-27FE-4FAC-AB98-0CEBB0C0F62A}" srcOrd="0" destOrd="0" presId="urn:microsoft.com/office/officeart/2005/8/layout/process4"/>
    <dgm:cxn modelId="{837232C0-5B84-4363-9403-72B48C36B390}" type="presOf" srcId="{DB8D32BE-927C-4606-B8CC-38CE74D0647E}" destId="{56B2982F-D837-4A3E-BA63-937793C5B327}" srcOrd="0" destOrd="0" presId="urn:microsoft.com/office/officeart/2005/8/layout/process4"/>
    <dgm:cxn modelId="{BCFC7CFA-1298-44DA-9CB8-5FD2319E93C5}" type="presOf" srcId="{FB097AB6-C6DF-4D9B-AE85-DDB577795D91}" destId="{6A2620E2-AF10-41CB-A728-497ECAA63937}" srcOrd="0" destOrd="0" presId="urn:microsoft.com/office/officeart/2005/8/layout/process4"/>
    <dgm:cxn modelId="{DD9D11FA-A5D6-4FF9-A1F1-EFA9EE26C568}" srcId="{5BF96F71-C2C2-401B-8685-8C0CDA707A97}" destId="{DB8D32BE-927C-4606-B8CC-38CE74D0647E}" srcOrd="0" destOrd="0" parTransId="{477B223E-23F2-4F4F-852C-353205986CB2}" sibTransId="{BCF2B8B4-D1DA-48FA-8A06-D61D6BFACBE2}"/>
    <dgm:cxn modelId="{88808489-941C-42A1-8DA5-2CA4B8A20BB4}" srcId="{5BF96F71-C2C2-401B-8685-8C0CDA707A97}" destId="{E8797690-2D30-490F-9616-36E62A039330}" srcOrd="1" destOrd="0" parTransId="{0D399FE1-18DC-4A96-A8E8-7B23F68150F6}" sibTransId="{81A61097-FAE6-4281-9004-728EA3BC457E}"/>
    <dgm:cxn modelId="{304513D5-8D5C-4DB2-9F55-F08E0E47E707}" type="presParOf" srcId="{B604F44D-27FE-4FAC-AB98-0CEBB0C0F62A}" destId="{6177E9CA-1E58-488D-920C-8F9C24E457F4}" srcOrd="0" destOrd="0" presId="urn:microsoft.com/office/officeart/2005/8/layout/process4"/>
    <dgm:cxn modelId="{54380F9A-8138-4646-BA35-3702EA35448C}" type="presParOf" srcId="{6177E9CA-1E58-488D-920C-8F9C24E457F4}" destId="{6A2620E2-AF10-41CB-A728-497ECAA63937}" srcOrd="0" destOrd="0" presId="urn:microsoft.com/office/officeart/2005/8/layout/process4"/>
    <dgm:cxn modelId="{C6D2A291-77F2-42E5-B0D1-E968BAA97E9F}" type="presParOf" srcId="{B604F44D-27FE-4FAC-AB98-0CEBB0C0F62A}" destId="{92DA614B-7096-4CFB-B61E-63380CF875D2}" srcOrd="1" destOrd="0" presId="urn:microsoft.com/office/officeart/2005/8/layout/process4"/>
    <dgm:cxn modelId="{4FDF7A9C-1BF9-4901-B7B4-2BF1CB02F43D}" type="presParOf" srcId="{B604F44D-27FE-4FAC-AB98-0CEBB0C0F62A}" destId="{F299EBE3-2E8D-4BFE-A99E-05CDD0084647}" srcOrd="2" destOrd="0" presId="urn:microsoft.com/office/officeart/2005/8/layout/process4"/>
    <dgm:cxn modelId="{7230DB39-E551-406E-B070-6323268581A4}" type="presParOf" srcId="{F299EBE3-2E8D-4BFE-A99E-05CDD0084647}" destId="{E9D19FAD-92A7-4E81-A46D-76FE7FEC1B01}" srcOrd="0" destOrd="0" presId="urn:microsoft.com/office/officeart/2005/8/layout/process4"/>
    <dgm:cxn modelId="{B13AD2BF-E2D3-4045-97D0-0511E8FB5EF5}" type="presParOf" srcId="{B604F44D-27FE-4FAC-AB98-0CEBB0C0F62A}" destId="{A2B2FCA2-F0D0-4A18-AF63-04AA4A36EF41}" srcOrd="3" destOrd="0" presId="urn:microsoft.com/office/officeart/2005/8/layout/process4"/>
    <dgm:cxn modelId="{6844F8BF-F974-4023-A059-423222E27B76}" type="presParOf" srcId="{B604F44D-27FE-4FAC-AB98-0CEBB0C0F62A}" destId="{22C5B2C3-CB21-4510-B642-06A37BA2FCA2}" srcOrd="4" destOrd="0" presId="urn:microsoft.com/office/officeart/2005/8/layout/process4"/>
    <dgm:cxn modelId="{37183775-D911-4505-9DDD-8021AD337035}" type="presParOf" srcId="{22C5B2C3-CB21-4510-B642-06A37BA2FCA2}" destId="{56B2982F-D837-4A3E-BA63-937793C5B327}" srcOrd="0" destOrd="0" presId="urn:microsoft.com/office/officeart/2005/8/layout/process4"/>
  </dgm:cxnLst>
  <dgm:bg>
    <a:effectLst>
      <a:glow>
        <a:schemeClr val="bg1"/>
      </a:glow>
    </a:effectLst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0.12821</cdr:x>
      <cdr:y>0.69444</cdr:y>
    </cdr:from>
    <cdr:to>
      <cdr:x>0.79487</cdr:x>
      <cdr:y>0.80556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080120" y="1800200"/>
          <a:ext cx="5616624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1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2017 год                                 2018 год                                2019 год                                 2020 год</a:t>
          </a:r>
          <a:endParaRPr lang="ru-RU" sz="11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0.21091</cdr:x>
      <cdr:y>0.375</cdr:y>
    </cdr:from>
    <cdr:to>
      <cdr:x>0.48617</cdr:x>
      <cdr:y>0.59539</cdr:y>
    </cdr:to>
    <cdr:sp macro="" textlink="">
      <cdr:nvSpPr>
        <cdr:cNvPr id="2" name="TextBox 4"/>
        <cdr:cNvSpPr txBox="1"/>
      </cdr:nvSpPr>
      <cdr:spPr>
        <a:xfrm xmlns:a="http://schemas.openxmlformats.org/drawingml/2006/main">
          <a:off x="827584" y="864096"/>
          <a:ext cx="1080120" cy="507831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1">
            <a:lumMod val="20000"/>
            <a:lumOff val="80000"/>
          </a:schemeClr>
        </a:solidFill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wrap="square" rtlCol="0" anchor="t">
          <a:spAutoFit/>
        </a:bodyPr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900" dirty="0">
              <a:latin typeface="Times New Roman" panose="02020603050405020304" pitchFamily="18" charset="0"/>
              <a:cs typeface="Times New Roman" panose="02020603050405020304" pitchFamily="18" charset="0"/>
            </a:rPr>
            <a:t>Факт </a:t>
          </a:r>
          <a:r>
            <a:rPr lang="ru-RU" sz="9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за 2019 </a:t>
          </a:r>
          <a:r>
            <a:rPr lang="ru-RU" sz="900" dirty="0">
              <a:latin typeface="Times New Roman" panose="02020603050405020304" pitchFamily="18" charset="0"/>
              <a:cs typeface="Times New Roman" panose="02020603050405020304" pitchFamily="18" charset="0"/>
            </a:rPr>
            <a:t>год</a:t>
          </a:r>
        </a:p>
        <a:p xmlns:a="http://schemas.openxmlformats.org/drawingml/2006/main">
          <a:pPr algn="ctr"/>
          <a:r>
            <a:rPr lang="ru-RU" sz="900" b="0" i="0" u="none" strike="noStrike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2 804 776,84 </a:t>
          </a:r>
          <a:endParaRPr lang="ru-RU" sz="900" b="0" i="0" u="none" strike="noStrike" dirty="0" smtClean="0">
            <a:solidFill>
              <a:schemeClr val="tx1"/>
            </a:solidFill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  <a:p xmlns:a="http://schemas.openxmlformats.org/drawingml/2006/main">
          <a:pPr algn="ctr"/>
          <a:r>
            <a:rPr lang="ru-RU" sz="900" b="0" i="0" u="none" strike="noStrike" dirty="0" smtClean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тыс</a:t>
          </a:r>
          <a:r>
            <a:rPr lang="ru-RU" sz="900" b="0" i="0" u="none" strike="noStrike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. руб.</a:t>
          </a:r>
          <a:r>
            <a:rPr lang="ru-RU" sz="9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0.24167</cdr:x>
      <cdr:y>0.32361</cdr:y>
    </cdr:from>
    <cdr:to>
      <cdr:x>0.44167</cdr:x>
      <cdr:y>0.65694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104900" y="88773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/>
        </a:p>
      </cdr:txBody>
    </cdr:sp>
  </cdr:relSizeAnchor>
  <cdr:relSizeAnchor xmlns:cdr="http://schemas.openxmlformats.org/drawingml/2006/chartDrawing">
    <cdr:from>
      <cdr:x>0.17526</cdr:x>
      <cdr:y>0.44055</cdr:y>
    </cdr:from>
    <cdr:to>
      <cdr:x>0.50859</cdr:x>
      <cdr:y>0.65117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567904" y="1070724"/>
          <a:ext cx="1080120" cy="511884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1">
            <a:lumMod val="20000"/>
            <a:lumOff val="80000"/>
          </a:schemeClr>
        </a:solidFill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ru-RU" sz="900" dirty="0">
              <a:latin typeface="Times New Roman" panose="02020603050405020304" pitchFamily="18" charset="0"/>
              <a:cs typeface="Times New Roman" panose="02020603050405020304" pitchFamily="18" charset="0"/>
            </a:rPr>
            <a:t>Факт 2020 год</a:t>
          </a:r>
        </a:p>
        <a:p xmlns:a="http://schemas.openxmlformats.org/drawingml/2006/main">
          <a:pPr algn="ctr"/>
          <a:r>
            <a:rPr lang="ru-RU" sz="900" dirty="0">
              <a:latin typeface="Times New Roman" panose="02020603050405020304" pitchFamily="18" charset="0"/>
              <a:cs typeface="Times New Roman" panose="02020603050405020304" pitchFamily="18" charset="0"/>
            </a:rPr>
            <a:t>3 021 830,78 </a:t>
          </a:r>
          <a:endParaRPr lang="ru-RU" sz="9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 xmlns:a="http://schemas.openxmlformats.org/drawingml/2006/main">
          <a:pPr algn="ctr"/>
          <a:r>
            <a:rPr lang="ru-RU" sz="9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тыс.руб</a:t>
          </a:r>
          <a:r>
            <a:rPr lang="ru-RU" sz="900" dirty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0.19676</cdr:x>
      <cdr:y>0.29694</cdr:y>
    </cdr:from>
    <cdr:to>
      <cdr:x>0.44876</cdr:x>
      <cdr:y>0.53129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899592" y="821132"/>
          <a:ext cx="1152128" cy="648072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6">
            <a:lumMod val="20000"/>
            <a:lumOff val="80000"/>
            <a:alpha val="55000"/>
          </a:schemeClr>
        </a:solidFill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ru-RU" sz="11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Факт за 2020 год</a:t>
          </a:r>
        </a:p>
        <a:p xmlns:a="http://schemas.openxmlformats.org/drawingml/2006/main">
          <a:pPr algn="ctr"/>
          <a:r>
            <a:rPr lang="ru-RU" sz="11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2 226 216,59 </a:t>
          </a:r>
        </a:p>
        <a:p xmlns:a="http://schemas.openxmlformats.org/drawingml/2006/main">
          <a:pPr algn="ctr"/>
          <a:r>
            <a:rPr lang="ru-RU" sz="11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тыс.руб</a:t>
          </a:r>
          <a:r>
            <a:rPr lang="ru-RU" sz="11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ru-RU" sz="11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0.14175</cdr:x>
      <cdr:y>0.24884</cdr:y>
    </cdr:from>
    <cdr:to>
      <cdr:x>0.39374</cdr:x>
      <cdr:y>0.40111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648072" y="941457"/>
          <a:ext cx="1152128" cy="576064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6">
            <a:lumMod val="20000"/>
            <a:lumOff val="80000"/>
            <a:alpha val="59000"/>
          </a:schemeClr>
        </a:solidFill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ru-RU" sz="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ВСЕГО</a:t>
          </a:r>
        </a:p>
        <a:p xmlns:a="http://schemas.openxmlformats.org/drawingml/2006/main">
          <a:pPr algn="ctr"/>
          <a:r>
            <a:rPr lang="ru-RU" sz="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План – 332 396,23 </a:t>
          </a:r>
          <a:r>
            <a:rPr lang="ru-RU" sz="8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тыс.руб</a:t>
          </a:r>
          <a:r>
            <a:rPr lang="ru-RU" sz="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</a:p>
        <a:p xmlns:a="http://schemas.openxmlformats.org/drawingml/2006/main">
          <a:pPr algn="ctr"/>
          <a:r>
            <a:rPr lang="ru-RU" sz="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Факт – 322 086,98 </a:t>
          </a:r>
          <a:r>
            <a:rPr lang="ru-RU" sz="8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тыс.руб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0.14235</cdr:x>
      <cdr:y>0.6129</cdr:y>
    </cdr:from>
    <cdr:to>
      <cdr:x>0.37219</cdr:x>
      <cdr:y>0.72581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981183" y="2736304"/>
          <a:ext cx="1584176" cy="504056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6">
            <a:lumMod val="40000"/>
            <a:lumOff val="60000"/>
            <a:alpha val="61000"/>
          </a:schemeClr>
        </a:solidFill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1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План 98 306,5 </a:t>
          </a:r>
          <a:r>
            <a:rPr lang="ru-RU" sz="11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тыс.руб</a:t>
          </a:r>
          <a:r>
            <a:rPr lang="ru-RU" sz="11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</a:p>
        <a:p xmlns:a="http://schemas.openxmlformats.org/drawingml/2006/main"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Факт 95 939,1 </a:t>
          </a:r>
          <a:r>
            <a:rPr lang="ru-RU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тыс.руб</a:t>
          </a:r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ru-RU" sz="11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0.20488</cdr:x>
      <cdr:y>0.30233</cdr:y>
    </cdr:from>
    <cdr:to>
      <cdr:x>0.49233</cdr:x>
      <cdr:y>0.55083</cdr:y>
    </cdr:to>
    <cdr:sp macro="" textlink="">
      <cdr:nvSpPr>
        <cdr:cNvPr id="2" name="TextBox 6"/>
        <cdr:cNvSpPr txBox="1"/>
      </cdr:nvSpPr>
      <cdr:spPr>
        <a:xfrm xmlns:a="http://schemas.openxmlformats.org/drawingml/2006/main">
          <a:off x="866600" y="936104"/>
          <a:ext cx="1215908" cy="769441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6">
            <a:lumMod val="40000"/>
            <a:lumOff val="60000"/>
            <a:alpha val="30000"/>
          </a:schemeClr>
        </a:solidFill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1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Расходы исполнены на  37 493,29 </a:t>
          </a:r>
          <a:r>
            <a:rPr lang="ru-RU" sz="11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тыс.руб</a:t>
          </a:r>
          <a:r>
            <a:rPr lang="ru-RU" sz="11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ru-RU" sz="11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0.0569</cdr:x>
      <cdr:y>0.32794</cdr:y>
    </cdr:from>
    <cdr:to>
      <cdr:x>0.48302</cdr:x>
      <cdr:y>0.47365</cdr:y>
    </cdr:to>
    <cdr:sp macro="" textlink="">
      <cdr:nvSpPr>
        <cdr:cNvPr id="2" name="TextBox 19"/>
        <cdr:cNvSpPr txBox="1"/>
      </cdr:nvSpPr>
      <cdr:spPr>
        <a:xfrm xmlns:a="http://schemas.openxmlformats.org/drawingml/2006/main">
          <a:off x="243720" y="1039032"/>
          <a:ext cx="1825243" cy="461665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5">
            <a:lumMod val="40000"/>
            <a:lumOff val="60000"/>
            <a:alpha val="61000"/>
          </a:schemeClr>
        </a:solidFill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План 55 442,98 </a:t>
          </a:r>
          <a:r>
            <a:rPr lang="ru-RU" sz="12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тыс.руб</a:t>
          </a:r>
          <a:r>
            <a: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</a:p>
        <a:p xmlns:a="http://schemas.openxmlformats.org/drawingml/2006/main">
          <a:pPr algn="ctr"/>
          <a:r>
            <a: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Факт 51 012 </a:t>
          </a:r>
          <a:r>
            <a:rPr lang="ru-RU" sz="12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тыс.руб</a:t>
          </a:r>
          <a:r>
            <a: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ru-RU" sz="12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0.96052</cdr:x>
      <cdr:y>0.13709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0" y="0"/>
          <a:ext cx="4391502" cy="292393"/>
        </a:xfrm>
        <a:prstGeom xmlns:a="http://schemas.openxmlformats.org/drawingml/2006/main" prst="rect">
          <a:avLst/>
        </a:prstGeom>
        <a:solidFill xmlns:a="http://schemas.openxmlformats.org/drawingml/2006/main">
          <a:srgbClr val="ECF4A2"/>
        </a:solidFill>
      </cdr:spPr>
      <cdr:txBody>
        <a:bodyPr xmlns:a="http://schemas.openxmlformats.org/drawingml/2006/main" wrap="square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300" b="1" dirty="0">
              <a:latin typeface="Times New Roman" panose="02020603050405020304" pitchFamily="18" charset="0"/>
              <a:cs typeface="Times New Roman" panose="02020603050405020304" pitchFamily="18" charset="0"/>
            </a:rPr>
            <a:t>Структура расходов </a:t>
          </a:r>
          <a:r>
            <a:rPr lang="ru-RU" sz="13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непрограммных </a:t>
          </a:r>
          <a:r>
            <a:rPr lang="ru-RU" sz="1300" b="1" dirty="0">
              <a:latin typeface="Times New Roman" panose="02020603050405020304" pitchFamily="18" charset="0"/>
              <a:cs typeface="Times New Roman" panose="02020603050405020304" pitchFamily="18" charset="0"/>
            </a:rPr>
            <a:t>направлений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04F13C-DCF3-4A40-AE50-E8BB293292C9}" type="datetimeFigureOut">
              <a:rPr lang="ru-RU" smtClean="0"/>
              <a:t>31.05.2021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DD900A-F2E1-4D05-9230-5853A669CC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37480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536575" y="503238"/>
            <a:ext cx="3140075" cy="235426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>
            <a:normAutofit/>
          </a:bodyPr>
          <a:lstStyle/>
          <a:p>
            <a:pPr rtl="0"/>
            <a:r>
              <a:rPr lang="ru-RU" sz="1400" b="1" dirty="0" smtClean="0"/>
              <a:t>Блеклое фоновое изображение</a:t>
            </a:r>
            <a:endParaRPr lang="ru-RU" sz="1400" b="1" baseline="0" dirty="0" smtClean="0"/>
          </a:p>
          <a:p>
            <a:pPr rtl="0"/>
            <a:r>
              <a:rPr lang="ru-RU" sz="1400" b="0" dirty="0" smtClean="0"/>
              <a:t>(основное)</a:t>
            </a:r>
          </a:p>
          <a:p>
            <a:pPr rtl="0"/>
            <a:endParaRPr lang="ru-RU" sz="1200" b="1" baseline="0" dirty="0" smtClean="0"/>
          </a:p>
          <a:p>
            <a:pPr rtl="0"/>
            <a:endParaRPr lang="ru-RU" sz="1200" b="1" baseline="0" dirty="0" smtClean="0"/>
          </a:p>
          <a:p>
            <a:pPr rtl="0"/>
            <a:r>
              <a:rPr lang="ru-RU" sz="1200" b="0" dirty="0" smtClean="0"/>
              <a:t>Для воспроизведения фоновых эффектов на этом слайде выполните следующие действия.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ru-RU" sz="1200" dirty="0" smtClean="0"/>
              <a:t>На вкладке </a:t>
            </a:r>
            <a:r>
              <a:rPr lang="ru-RU" sz="1200" b="1" dirty="0" smtClean="0"/>
              <a:t>Главная</a:t>
            </a:r>
            <a:r>
              <a:rPr lang="ru-RU" sz="1200" dirty="0" smtClean="0"/>
              <a:t> в группе </a:t>
            </a:r>
            <a:r>
              <a:rPr lang="ru-RU" sz="1200" b="1" dirty="0" smtClean="0"/>
              <a:t>Слайды</a:t>
            </a:r>
            <a:r>
              <a:rPr lang="ru-RU" sz="1200" dirty="0" smtClean="0"/>
              <a:t> щелкните элемент </a:t>
            </a:r>
            <a:r>
              <a:rPr lang="ru-RU" sz="1200" b="1" dirty="0" smtClean="0"/>
              <a:t>Макет</a:t>
            </a:r>
            <a:r>
              <a:rPr lang="ru-RU" sz="1200" dirty="0" smtClean="0"/>
              <a:t> и выберите пункт </a:t>
            </a:r>
            <a:r>
              <a:rPr lang="ru-RU" sz="1200" b="1" dirty="0" smtClean="0"/>
              <a:t>Пустой слайд</a:t>
            </a:r>
            <a:r>
              <a:rPr lang="ru-RU" sz="1200" dirty="0" smtClean="0"/>
              <a:t>. </a:t>
            </a:r>
          </a:p>
          <a:p>
            <a:pPr marL="228600" indent="-228600" rtl="0">
              <a:buFont typeface="+mj-lt"/>
              <a:buAutoNum type="arabicPeriod"/>
            </a:pPr>
            <a:r>
              <a:rPr lang="ru-RU" sz="1200" b="0" dirty="0" smtClean="0"/>
              <a:t>Щелкните слайд правой кнопкой мыши и выберите пункт </a:t>
            </a:r>
            <a:r>
              <a:rPr lang="ru-RU" sz="1200" b="1" dirty="0" smtClean="0"/>
              <a:t>Формат</a:t>
            </a:r>
            <a:r>
              <a:rPr lang="ru-RU" sz="1200" b="0" dirty="0" smtClean="0"/>
              <a:t> </a:t>
            </a:r>
            <a:r>
              <a:rPr lang="ru-RU" sz="1200" b="1" dirty="0" smtClean="0"/>
              <a:t>фона</a:t>
            </a:r>
            <a:r>
              <a:rPr lang="ru-RU" sz="1200" b="0" dirty="0" smtClean="0"/>
              <a:t>.</a:t>
            </a:r>
          </a:p>
          <a:p>
            <a:pPr marL="228600" indent="-228600" rtl="0">
              <a:buFont typeface="+mj-lt"/>
              <a:buAutoNum type="arabicPeriod"/>
            </a:pPr>
            <a:r>
              <a:rPr lang="ru-RU" sz="1200" b="0" dirty="0" smtClean="0"/>
              <a:t>В диалоговом окне </a:t>
            </a:r>
            <a:r>
              <a:rPr lang="ru-RU" sz="1200" b="1" dirty="0" smtClean="0"/>
              <a:t>Формат фона</a:t>
            </a:r>
            <a:r>
              <a:rPr lang="ru-RU" sz="1200" b="0" dirty="0" smtClean="0"/>
              <a:t> выберите пункт </a:t>
            </a:r>
            <a:r>
              <a:rPr lang="ru-RU" sz="1200" b="1" dirty="0" smtClean="0"/>
              <a:t>Заливка </a:t>
            </a:r>
            <a:r>
              <a:rPr lang="ru-RU" sz="1200" b="0" dirty="0" smtClean="0"/>
              <a:t>в области справа. В области </a:t>
            </a:r>
            <a:r>
              <a:rPr lang="ru-RU" sz="1200" b="1" dirty="0" smtClean="0"/>
              <a:t>Заливка</a:t>
            </a:r>
            <a:r>
              <a:rPr lang="ru-RU" sz="1200" b="0" dirty="0" smtClean="0"/>
              <a:t> установите флажок </a:t>
            </a:r>
            <a:r>
              <a:rPr lang="ru-RU" sz="1200" b="1" dirty="0" smtClean="0"/>
              <a:t>Рисунок или текстура</a:t>
            </a:r>
            <a:r>
              <a:rPr lang="ru-RU" sz="1200" b="0" dirty="0" smtClean="0"/>
              <a:t> и в разделе </a:t>
            </a:r>
            <a:r>
              <a:rPr lang="ru-RU" sz="1200" b="1" dirty="0" smtClean="0"/>
              <a:t>Добавить рисунок из источника</a:t>
            </a:r>
            <a:r>
              <a:rPr lang="ru-RU" sz="1200" b="0" dirty="0" smtClean="0"/>
              <a:t> нажмите кнопку </a:t>
            </a:r>
            <a:r>
              <a:rPr lang="ru-RU" sz="1200" b="1" dirty="0" smtClean="0"/>
              <a:t>Файл</a:t>
            </a:r>
            <a:r>
              <a:rPr lang="ru-RU" sz="1200" b="0" dirty="0" smtClean="0"/>
              <a:t>. </a:t>
            </a:r>
          </a:p>
          <a:p>
            <a:pPr marL="228600" indent="-228600" rtl="0">
              <a:buFont typeface="+mj-lt"/>
              <a:buAutoNum type="arabicPeriod"/>
            </a:pPr>
            <a:r>
              <a:rPr lang="ru-RU" sz="1200" b="0" dirty="0" smtClean="0"/>
              <a:t>В диалоговом окне </a:t>
            </a:r>
            <a:r>
              <a:rPr lang="ru-RU" sz="1200" b="1" dirty="0" smtClean="0"/>
              <a:t>Вставка рисунка</a:t>
            </a:r>
            <a:r>
              <a:rPr lang="ru-RU" sz="1200" b="0" dirty="0" smtClean="0"/>
              <a:t> выберите изображение и нажмите кнопку </a:t>
            </a:r>
            <a:r>
              <a:rPr lang="ru-RU" sz="1200" b="1" dirty="0" smtClean="0"/>
              <a:t>Вставить</a:t>
            </a:r>
            <a:r>
              <a:rPr lang="ru-RU" sz="1200" b="0" dirty="0" smtClean="0"/>
              <a:t>.</a:t>
            </a:r>
          </a:p>
          <a:p>
            <a:pPr marL="228600" indent="-228600" rtl="0">
              <a:buFont typeface="+mj-lt"/>
              <a:buAutoNum type="arabicPeriod"/>
            </a:pPr>
            <a:r>
              <a:rPr lang="ru-RU" sz="1200" b="0" dirty="0" smtClean="0"/>
              <a:t>Кроме того, в диалоговом окне </a:t>
            </a:r>
            <a:r>
              <a:rPr lang="ru-RU" sz="1200" b="1" dirty="0" smtClean="0"/>
              <a:t>Формат фона</a:t>
            </a:r>
            <a:r>
              <a:rPr lang="ru-RU" sz="1200" b="0" dirty="0" smtClean="0"/>
              <a:t> в поле </a:t>
            </a:r>
            <a:r>
              <a:rPr lang="ru-RU" sz="1200" b="1" dirty="0" smtClean="0"/>
              <a:t>Прозрачность</a:t>
            </a:r>
            <a:r>
              <a:rPr lang="ru-RU" sz="1200" b="0" dirty="0" smtClean="0"/>
              <a:t> области </a:t>
            </a:r>
            <a:r>
              <a:rPr lang="ru-RU" sz="1200" b="1" dirty="0" smtClean="0"/>
              <a:t>Заливка</a:t>
            </a:r>
            <a:r>
              <a:rPr lang="ru-RU" sz="1200" b="0" dirty="0" smtClean="0"/>
              <a:t> введите </a:t>
            </a:r>
            <a:r>
              <a:rPr lang="ru-RU" sz="1200" b="1" dirty="0" smtClean="0"/>
              <a:t>85 %</a:t>
            </a:r>
            <a:r>
              <a:rPr lang="ru-RU" sz="1200" b="0" dirty="0" smtClean="0"/>
              <a:t>.</a:t>
            </a:r>
          </a:p>
          <a:p>
            <a:pPr marL="228600" indent="-228600" rtl="0">
              <a:buFont typeface="+mj-lt"/>
              <a:buAutoNum type="arabicPeriod"/>
            </a:pPr>
            <a:endParaRPr lang="ru-RU" sz="1200" b="0" baseline="0" dirty="0" smtClean="0"/>
          </a:p>
          <a:p>
            <a:pPr rtl="0"/>
            <a:endParaRPr lang="ru-RU" sz="1200" b="0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49CB00-F6C0-4D2A-80B6-BA26EA10A26F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6957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35B1EA-C5E2-4C3D-BF1F-113BDA8850A1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24063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DD900A-F2E1-4D05-9230-5853A669CC6E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11954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49CB00-F6C0-4D2A-80B6-BA26EA10A26F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48128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49CB00-F6C0-4D2A-80B6-BA26EA10A26F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18656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DD900A-F2E1-4D05-9230-5853A669CC6E}" type="slidenum">
              <a:rPr lang="ru-RU" smtClean="0"/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0202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465FF-645A-4262-9723-298CE0E0B136}" type="datetimeFigureOut">
              <a:rPr lang="ru-RU" smtClean="0"/>
              <a:t>31.05.2021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81CF3-2BA9-4BAD-8A4F-BD0DB45DA32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465FF-645A-4262-9723-298CE0E0B136}" type="datetimeFigureOut">
              <a:rPr lang="ru-RU" smtClean="0"/>
              <a:t>31.05.2021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81CF3-2BA9-4BAD-8A4F-BD0DB45DA32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465FF-645A-4262-9723-298CE0E0B136}" type="datetimeFigureOut">
              <a:rPr lang="ru-RU" smtClean="0"/>
              <a:t>31.05.2021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81CF3-2BA9-4BAD-8A4F-BD0DB45DA32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465FF-645A-4262-9723-298CE0E0B136}" type="datetimeFigureOut">
              <a:rPr lang="ru-RU" smtClean="0"/>
              <a:t>31.05.2021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81CF3-2BA9-4BAD-8A4F-BD0DB45DA32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465FF-645A-4262-9723-298CE0E0B136}" type="datetimeFigureOut">
              <a:rPr lang="ru-RU" smtClean="0"/>
              <a:t>31.05.2021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81CF3-2BA9-4BAD-8A4F-BD0DB45DA32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465FF-645A-4262-9723-298CE0E0B136}" type="datetimeFigureOut">
              <a:rPr lang="ru-RU" smtClean="0"/>
              <a:t>31.05.2021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81CF3-2BA9-4BAD-8A4F-BD0DB45DA32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465FF-645A-4262-9723-298CE0E0B136}" type="datetimeFigureOut">
              <a:rPr lang="ru-RU" smtClean="0"/>
              <a:t>31.05.2021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81CF3-2BA9-4BAD-8A4F-BD0DB45DA32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465FF-645A-4262-9723-298CE0E0B136}" type="datetimeFigureOut">
              <a:rPr lang="ru-RU" smtClean="0"/>
              <a:t>31.05.2021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81CF3-2BA9-4BAD-8A4F-BD0DB45DA32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465FF-645A-4262-9723-298CE0E0B136}" type="datetimeFigureOut">
              <a:rPr lang="ru-RU" smtClean="0"/>
              <a:t>31.05.2021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81CF3-2BA9-4BAD-8A4F-BD0DB45DA32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465FF-645A-4262-9723-298CE0E0B136}" type="datetimeFigureOut">
              <a:rPr lang="ru-RU" smtClean="0"/>
              <a:t>31.05.2021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81CF3-2BA9-4BAD-8A4F-BD0DB45DA32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465FF-645A-4262-9723-298CE0E0B136}" type="datetimeFigureOut">
              <a:rPr lang="ru-RU" smtClean="0"/>
              <a:t>31.05.2021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DC81CF3-2BA9-4BAD-8A4F-BD0DB45DA327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51465FF-645A-4262-9723-298CE0E0B136}" type="datetimeFigureOut">
              <a:rPr lang="ru-RU" smtClean="0"/>
              <a:t>31.05.2021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DC81CF3-2BA9-4BAD-8A4F-BD0DB45DA327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microsoft.com/office/2007/relationships/hdphoto" Target="../media/hdphoto3.wdp"/><Relationship Id="rId7" Type="http://schemas.openxmlformats.org/officeDocument/2006/relationships/diagramColors" Target="../diagrams/colors1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2.xml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Relationship Id="rId9" Type="http://schemas.openxmlformats.org/officeDocument/2006/relationships/chart" Target="../charts/char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iki/%D0%AE%D0%B6%D0%BD%D0%BE-%D0%9C%D0%BE%D1%80%D1%81%D0%BA%D0%BE%D0%B9" TargetMode="External"/><Relationship Id="rId3" Type="http://schemas.openxmlformats.org/officeDocument/2006/relationships/image" Target="../media/image3.png"/><Relationship Id="rId7" Type="http://schemas.openxmlformats.org/officeDocument/2006/relationships/hyperlink" Target="https://ru.wikipedia.org/wiki/%D0%9B%D0%B8%D0%B2%D0%B0%D0%B4%D0%B8%D1%8F_(%D0%9D%D0%B0%D1%85%D0%BE%D0%B4%D0%BA%D0%B0)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ru.wikipedia.org/wiki/%D0%92%D1%80%D0%B0%D0%BD%D0%B3%D0%B5%D0%BB%D1%8C_(%D0%9D%D0%B0%D1%85%D0%BE%D0%B4%D0%BA%D0%B0)" TargetMode="External"/><Relationship Id="rId11" Type="http://schemas.openxmlformats.org/officeDocument/2006/relationships/hyperlink" Target="https://ru.wikipedia.org/wiki/%D0%9F%D0%B0%D1%80%D1%82%D0%B8%D0%B7%D0%B0%D0%BD%D1%81%D0%BA%D0%B8%D0%B9_%D1%80%D0%B0%D0%B9%D0%BE%D0%BD_%D0%9F%D1%80%D0%B8%D0%BC%D0%BE%D1%80%D1%81%D0%BA%D0%BE%D0%B3%D0%BE_%D0%BA%D1%80%D0%B0%D1%8F" TargetMode="External"/><Relationship Id="rId5" Type="http://schemas.openxmlformats.org/officeDocument/2006/relationships/hyperlink" Target="https://ru.wikipedia.org/wiki/2004_%D0%B3%D0%BE%D0%B4" TargetMode="External"/><Relationship Id="rId10" Type="http://schemas.openxmlformats.org/officeDocument/2006/relationships/hyperlink" Target="https://ru.wikipedia.org/wiki/%D0%9C%D1%8B%D1%81_%D0%9F%D0%BE%D0%B2%D0%BE%D1%80%D0%BE%D1%82%D0%BD%D1%8B%D0%B9" TargetMode="External"/><Relationship Id="rId4" Type="http://schemas.microsoft.com/office/2007/relationships/hdphoto" Target="../media/hdphoto1.wdp"/><Relationship Id="rId9" Type="http://schemas.openxmlformats.org/officeDocument/2006/relationships/hyperlink" Target="https://ru.wikipedia.org/wiki/%D0%9A%D0%BE%D0%B7%D1%8C%D0%BC%D0%B8%D0%BD%D0%BE_(%D0%BF%D0%BE%D1%81%D1%91%D0%BB%D0%BE%D0%BA,_%D0%9F%D1%80%D0%B8%D0%BC%D0%BE%D1%80%D1%81%D0%BA%D0%B8%D0%B9_%D0%BA%D1%80%D0%B0%D0%B9)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ing.com/images/search?view=detailV2&amp;ccid=OqDhSpf3&amp;id=DBED8259C7881BBBCC749BCF1996176B78D8FE95&amp;thid=OIP.OqDhSpf3qTgnTi6pal7PwAAAAA&amp;mediaurl=https://mszn27.ru/sites/files/mszn/kgu/kguhb/picture/2017/33855.png&amp;exph=319&amp;expw=158&amp;q=%d1%81%d0%be%d1%86%d0%b8%d0%b0%d0%bb%d1%8c%d0%bd%d0%b0%d1%8f+%d0%bf%d0%be%d0%b4%d0%b4%d0%b5%d1%80%d0%b6%d0%ba%d0%b0+%d0%b3%d1%80%d0%b0%d0%b6%d0%b4%d0%b0%d0%bd+%d0%ba%d0%b0%d1%80%d1%82%d0%b8%d0%bd%d0%ba%d0%b0&amp;simid=608047149154239288&amp;ck=907A27324CC097C51DAE898D003369AD&amp;selectedIndex=535&amp;FORM=IRPRST" TargetMode="External"/><Relationship Id="rId7" Type="http://schemas.openxmlformats.org/officeDocument/2006/relationships/image" Target="../media/image14.png"/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21.xml"/><Relationship Id="rId4" Type="http://schemas.openxmlformats.org/officeDocument/2006/relationships/chart" Target="../charts/chart2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4.xml"/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7.xml"/><Relationship Id="rId2" Type="http://schemas.openxmlformats.org/officeDocument/2006/relationships/chart" Target="../charts/chart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9.xml"/><Relationship Id="rId2" Type="http://schemas.openxmlformats.org/officeDocument/2006/relationships/chart" Target="../charts/chart28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1.xml"/><Relationship Id="rId2" Type="http://schemas.openxmlformats.org/officeDocument/2006/relationships/chart" Target="../charts/chart30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3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chart" Target="../charts/chart33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chart" Target="../charts/chart34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3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1.jpeg"/><Relationship Id="rId2" Type="http://schemas.openxmlformats.org/officeDocument/2006/relationships/hyperlink" Target="https://pixabay.com/ru/illustrations/%D1%81%D0%B5%D0%BC%D1%8C%D0%B8-%D0%BE%D1%82%D0%B5%D1%86-%D0%B2%D0%BF%D0%B5%D1%80%D0%B5%D0%B4-%D0%B3%D0%B0%D1%80%D0%B0%D0%BD%D1%82%D0%B8%D1%8F-222128/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bing.com/images/search?view=detailV2&amp;ccid=OPl6UZUi&amp;id=C387DD5B79B4AE9B1759DA20B8210CA2E9873313&amp;thid=OIP.OPl6UZUiNUxH3NKgaUex5QHaHe&amp;mediaurl=http://guto-razvitie.ru/sites/default/files/emblema_0.png&amp;exph=691&amp;expw=685&amp;q=%d1%81%d0%be%d1%86%d0%b8%d0%b0%d0%bb%d1%8c%d0%bd%d0%b0%d1%8f+%d0%bf%d0%be%d0%b4%d0%b4%d0%b5%d1%80%d0%b6%d0%ba%d0%b0+%d0%b4%d0%b5%d1%82%d0%b5%d0%b9+%d1%81%d0%b8%d1%80%d0%be%d1%82+%d0%ba%d0%b0%d1%80%d1%82%d0%b8%d0%bd%d0%ba%d0%b0&amp;simid=607999316176341818&amp;ck=80C200EC89B13F66F5A6E89C94E707C9&amp;selectedIndex=119&amp;FORM=IRPRST" TargetMode="External"/><Relationship Id="rId5" Type="http://schemas.openxmlformats.org/officeDocument/2006/relationships/chart" Target="../charts/chart38.xml"/><Relationship Id="rId4" Type="http://schemas.openxmlformats.org/officeDocument/2006/relationships/chart" Target="../charts/chart3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0.xml"/><Relationship Id="rId2" Type="http://schemas.openxmlformats.org/officeDocument/2006/relationships/chart" Target="../charts/chart39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4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3.xml"/><Relationship Id="rId2" Type="http://schemas.openxmlformats.org/officeDocument/2006/relationships/chart" Target="../charts/chart42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4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3.xml"/></Relationships>
</file>

<file path=ppt/slides/_rels/slide40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hyperlink" Target="mailto:findept@nakhodka-city.ru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79512" y="1916832"/>
            <a:ext cx="3168352" cy="1728192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</a:t>
            </a:r>
            <a:r>
              <a:rPr lang="ru-RU" sz="36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граждан </a:t>
            </a:r>
            <a:br>
              <a:rPr lang="ru-RU" sz="36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проекту решения </a:t>
            </a:r>
            <a:r>
              <a:rPr lang="ru-RU" sz="18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Думы Находкинского городского округа </a:t>
            </a:r>
            <a:r>
              <a:rPr lang="ru-RU" sz="18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«Об отчете об исполнении бюджета Находкинского городского округа за 2020 год»   </a:t>
            </a:r>
            <a:endParaRPr lang="ru-RU" sz="36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/>
      </p:sp>
      <p:pic>
        <p:nvPicPr>
          <p:cNvPr id="1027" name="Picture 3" descr="C:\Женя\Бюджет для граждан\ФОТО\DJI_003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20000">
            <a:off x="3197801" y="1114868"/>
            <a:ext cx="5215459" cy="4126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5929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47664" y="188640"/>
            <a:ext cx="52565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    Что такое «доходы бюджета»?</a:t>
            </a:r>
          </a:p>
          <a:p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620688"/>
            <a:ext cx="880946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3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бюджета -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поступающие денежные средства, за исключением </a:t>
            </a:r>
          </a:p>
          <a:p>
            <a:pPr lvl="3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являющихся в соответствии с Бюджетным кодексом РФ источников </a:t>
            </a:r>
          </a:p>
          <a:p>
            <a:pPr lvl="3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финансирования дефицита бюджета.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 descr="X:\Отдел организации бюджетного процесса\Общая отдела\ОТКРЫТЫЙ БЮДЖЕТ\! САЙТ\картинки\готовые\прочие расходы.jpg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-1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722313"/>
            <a:ext cx="1152128" cy="720080"/>
          </a:xfrm>
          <a:prstGeom prst="rect">
            <a:avLst/>
          </a:prstGeom>
          <a:noFill/>
          <a:ln>
            <a:solidFill>
              <a:schemeClr val="bg1"/>
            </a:solidFill>
          </a:ln>
          <a:extLst/>
        </p:spPr>
      </p:pic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631990342"/>
              </p:ext>
            </p:extLst>
          </p:nvPr>
        </p:nvGraphicFramePr>
        <p:xfrm>
          <a:off x="0" y="1589690"/>
          <a:ext cx="9144000" cy="52683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134106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7" y="383483"/>
            <a:ext cx="4968552" cy="20830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Смотреть исходное изображение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4191728"/>
            <a:ext cx="8656155" cy="266627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251520" y="383482"/>
            <a:ext cx="3051360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u="sng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Инициативное </a:t>
            </a:r>
            <a:r>
              <a:rPr lang="ru-RU" sz="1400" b="1" u="sng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бюджетирование </a:t>
            </a:r>
            <a:r>
              <a:rPr lang="ru-RU" sz="14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это один из инструментов вовлечения граждан в местное самоуправление и управление </a:t>
            </a:r>
            <a:r>
              <a:rPr lang="ru-RU" sz="14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бюджетом </a:t>
            </a:r>
            <a:r>
              <a:rPr lang="ru-RU" sz="14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территорий</a:t>
            </a:r>
            <a:r>
              <a:rPr lang="ru-RU" sz="14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14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</a:t>
            </a:r>
            <a:r>
              <a:rPr lang="ru-RU" sz="14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механизм, позволяющий оперативно выявлять и решать наиболее острые (по мнению самих жителей) социальные проблемы </a:t>
            </a:r>
            <a:r>
              <a:rPr lang="ru-RU" sz="14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местного </a:t>
            </a:r>
            <a:r>
              <a:rPr lang="ru-RU" sz="14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уровня</a:t>
            </a:r>
            <a:r>
              <a:rPr lang="ru-RU" sz="14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400" b="1" dirty="0" smtClean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</a:t>
            </a:r>
            <a:r>
              <a:rPr lang="ru-RU" sz="1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инициативного бюджетирования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участие граждан в общественной жизни муниципального образования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генерирование идей, учёт мнения граждан в решении проблем муниципального образования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4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0342" y="4219075"/>
            <a:ext cx="8527334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большинстве регионов проекты реализуются на основе </a:t>
            </a:r>
            <a:r>
              <a:rPr lang="ru-RU" sz="140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софинансирования</a:t>
            </a:r>
            <a:r>
              <a:rPr lang="ru-RU" sz="14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из трех источников: </a:t>
            </a:r>
            <a:endParaRPr lang="ru-RU" sz="1400" b="1" dirty="0" smtClean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субсидии </a:t>
            </a:r>
            <a:r>
              <a:rPr lang="ru-RU" sz="14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регионального бюджета, вклад муниципальных бюджетов, а также добровольные взносы </a:t>
            </a:r>
            <a:endParaRPr lang="ru-RU" sz="1400" b="1" dirty="0" smtClean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 </a:t>
            </a:r>
            <a:r>
              <a:rPr lang="ru-RU" sz="14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стороны населения и бизнеса</a:t>
            </a:r>
            <a:r>
              <a:rPr lang="ru-RU" sz="14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400" dirty="0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 flipV="1">
            <a:off x="611560" y="4150071"/>
            <a:ext cx="7704856" cy="41656"/>
          </a:xfrm>
          <a:prstGeom prst="line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351004" y="75982"/>
            <a:ext cx="37676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Инициативное бюджетирование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63889" y="2414808"/>
            <a:ext cx="518457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2020 году Находкинский городской округ стал участником реализации мероприятий проекта «Народный бюджет», входящего в состав проектов инициативного бюджетирования жителями Приморского края. По итогам проведенного опроса мнения жителей (на организацию и проведение опроса мнения жителей израсходовано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600,00 тыс.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руб.) приоритетным был признан проект - «Благоустройство сквера «Молодежный» в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г.Находка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(за 2020 год работы по благоустройству сквера «Молодежный» исполнены на сумму 36 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085,80 </a:t>
            </a: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.). </a:t>
            </a:r>
            <a:endPara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счет краевого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36 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685,80 </a:t>
            </a: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22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375973"/>
            <a:ext cx="8260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параметры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 Находкинского городского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округа за 2020 год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2209609"/>
              </p:ext>
            </p:extLst>
          </p:nvPr>
        </p:nvGraphicFramePr>
        <p:xfrm>
          <a:off x="262970" y="1196752"/>
          <a:ext cx="8568951" cy="171601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06832"/>
                <a:gridCol w="2920705"/>
                <a:gridCol w="1575329"/>
                <a:gridCol w="1470307"/>
                <a:gridCol w="945197"/>
                <a:gridCol w="850581"/>
              </a:tblGrid>
              <a:tr h="44595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п/п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                                   Наименование доходов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Назначено на 2020 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  (</a:t>
                      </a:r>
                      <a:r>
                        <a:rPr lang="ru-RU" sz="11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тыс.руб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.)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Исполнено за 2020 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 (</a:t>
                      </a:r>
                      <a:r>
                        <a:rPr lang="ru-RU" sz="11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тыс.руб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.)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исп. 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Уд. вес (%)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</a:tr>
              <a:tr h="21183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Налоговые и неналоговые доходы</a:t>
                      </a:r>
                    </a:p>
                  </a:txBody>
                  <a:tcPr marL="68580" marR="68580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2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2 </a:t>
                      </a:r>
                      <a:r>
                        <a:rPr lang="ru-RU" sz="12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164 </a:t>
                      </a:r>
                      <a:r>
                        <a:rPr lang="ru-RU" sz="1200" b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210,00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2 559 </a:t>
                      </a:r>
                      <a:r>
                        <a:rPr lang="ru-RU" sz="1200" b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468,77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118,3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52,9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16324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том числе:</a:t>
                      </a: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</a:tr>
              <a:tr h="21183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1.1.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Налоговые доходы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1 798 </a:t>
                      </a:r>
                      <a:r>
                        <a:rPr lang="ru-RU" sz="1200" b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688,00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1 985 </a:t>
                      </a:r>
                      <a:r>
                        <a:rPr lang="ru-RU" sz="1200" b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826,82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110,4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77,6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12857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1.2.</a:t>
                      </a:r>
                      <a:endParaRPr lang="ru-RU" sz="12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Неналоговые доходы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365 </a:t>
                      </a:r>
                      <a:r>
                        <a:rPr lang="ru-RU" sz="1200" b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522,00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573 </a:t>
                      </a:r>
                      <a:r>
                        <a:rPr lang="ru-RU" sz="1200" b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641,95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156,9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22,4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</a:tr>
              <a:tr h="21183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Безвозмездные поступления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2 288 </a:t>
                      </a:r>
                      <a:r>
                        <a:rPr lang="ru-RU" sz="1200" b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172,23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2 275 </a:t>
                      </a:r>
                      <a:r>
                        <a:rPr lang="ru-RU" sz="1200" b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073,06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99,4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47,1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21183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доходов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4 452 </a:t>
                      </a:r>
                      <a:r>
                        <a:rPr lang="ru-RU" sz="12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382,23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4 834 </a:t>
                      </a:r>
                      <a:r>
                        <a:rPr lang="ru-RU" sz="12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541,84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108,6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51520" y="2996952"/>
            <a:ext cx="8568952" cy="954107"/>
          </a:xfrm>
          <a:prstGeom prst="rect">
            <a:avLst/>
          </a:prstGeom>
          <a:solidFill>
            <a:srgbClr val="ECF4A2"/>
          </a:solidFill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Общий объем доходов за 2020 год составил  4 834 541,84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По сравнению с 2019 годом произошел рост доходов на сумму 978 075,57 руб.  или на 25,4 %.</a:t>
            </a: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2020 году бюджет уточнялся 7 раз на общую сумму 635 288,8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Все  доходы увеличены по БЕЗВОЗМЕЗДНЫМ ПОСТУПЛЕНИЯМ. </a:t>
            </a:r>
            <a:endParaRPr lang="ru-RU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71723964"/>
              </p:ext>
            </p:extLst>
          </p:nvPr>
        </p:nvGraphicFramePr>
        <p:xfrm>
          <a:off x="251520" y="3951059"/>
          <a:ext cx="8712967" cy="27183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960157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19175" y="116632"/>
            <a:ext cx="31193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Налоговые доходы бюджета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715750" y="620688"/>
            <a:ext cx="4248471" cy="27238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сравнению с прошлым годом налоговые доходы увеличились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284 </a:t>
            </a:r>
            <a:r>
              <a:rPr lang="ru-RU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728,97 </a:t>
            </a:r>
            <a:r>
              <a:rPr lang="ru-RU" sz="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., </a:t>
            </a:r>
            <a:r>
              <a:rPr lang="ru-RU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том числе за счет:</a:t>
            </a:r>
          </a:p>
          <a:p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налога на доходы физических лиц - на 265 </a:t>
            </a:r>
            <a:r>
              <a:rPr lang="ru-RU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987,43 </a:t>
            </a:r>
            <a:r>
              <a:rPr lang="ru-RU" sz="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., </a:t>
            </a:r>
            <a:r>
              <a:rPr lang="ru-RU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счет индексации заработной платы и уплаты дивидендов стивидорными компаниями в сумме 238 </a:t>
            </a:r>
            <a:r>
              <a:rPr lang="ru-RU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073,20 </a:t>
            </a:r>
            <a:r>
              <a:rPr lang="ru-RU" sz="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.;</a:t>
            </a:r>
          </a:p>
          <a:p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единого сельскохозяйственного налога – на 12 </a:t>
            </a:r>
            <a:r>
              <a:rPr lang="ru-RU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066,05 </a:t>
            </a:r>
            <a:r>
              <a:rPr lang="ru-RU" sz="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., </a:t>
            </a:r>
            <a:r>
              <a:rPr lang="ru-RU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связи с ростом реализации </a:t>
            </a:r>
            <a:r>
              <a:rPr lang="ru-RU" sz="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рыбопродукции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основного плательщика ООО «</a:t>
            </a:r>
            <a:r>
              <a:rPr lang="ru-RU" sz="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Инсоф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Марин»;</a:t>
            </a:r>
          </a:p>
          <a:p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налога на имущество физических лиц – на 12 </a:t>
            </a:r>
            <a:r>
              <a:rPr lang="ru-RU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715,63 </a:t>
            </a:r>
            <a:r>
              <a:rPr lang="ru-RU" sz="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., </a:t>
            </a:r>
            <a:r>
              <a:rPr lang="ru-RU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счет роста инвентаризационной стоимости объектов налогообложения;</a:t>
            </a:r>
          </a:p>
          <a:p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земельного налога - на 18 </a:t>
            </a:r>
            <a:r>
              <a:rPr lang="ru-RU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565,05 </a:t>
            </a:r>
            <a:r>
              <a:rPr lang="ru-RU" sz="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., </a:t>
            </a:r>
            <a:r>
              <a:rPr lang="ru-RU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счет постановки на учет земельных участков под строительство ЗАО «Находкинский завод минеральных удобрений»;</a:t>
            </a:r>
          </a:p>
          <a:p>
            <a:r>
              <a:rPr lang="ru-RU" sz="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Снизились  поступления по сравнению с прошлым годом в основном по следующим налогам:</a:t>
            </a:r>
          </a:p>
          <a:p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 единого налога на вмененный доход - на 19 </a:t>
            </a:r>
            <a:r>
              <a:rPr lang="ru-RU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099,52 </a:t>
            </a:r>
            <a:r>
              <a:rPr lang="ru-RU" sz="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., </a:t>
            </a:r>
            <a:r>
              <a:rPr lang="ru-RU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связи со снижением количества плательщиков по причине снятия с учета или перехода на упрощенную систему налогообложения;</a:t>
            </a:r>
          </a:p>
          <a:p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государственной пошлины –на 3 </a:t>
            </a:r>
            <a:r>
              <a:rPr lang="ru-RU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082,84 </a:t>
            </a:r>
            <a:r>
              <a:rPr lang="ru-RU" sz="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., </a:t>
            </a:r>
            <a:r>
              <a:rPr lang="ru-RU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счет снижения количества произведенных юридически значимых действий.</a:t>
            </a:r>
          </a:p>
          <a:p>
            <a:endParaRPr lang="ru-RU" sz="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42121695"/>
              </p:ext>
            </p:extLst>
          </p:nvPr>
        </p:nvGraphicFramePr>
        <p:xfrm>
          <a:off x="226154" y="542439"/>
          <a:ext cx="4462437" cy="36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1"/>
          <p:cNvSpPr txBox="1"/>
          <p:nvPr/>
        </p:nvSpPr>
        <p:spPr>
          <a:xfrm>
            <a:off x="145300" y="3501008"/>
            <a:ext cx="8818921" cy="324637"/>
          </a:xfrm>
          <a:prstGeom prst="rect">
            <a:avLst/>
          </a:prstGeom>
          <a:solidFill>
            <a:srgbClr val="ECF4A2"/>
          </a:solidFill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налоговых доходов    (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39641892"/>
              </p:ext>
            </p:extLst>
          </p:nvPr>
        </p:nvGraphicFramePr>
        <p:xfrm>
          <a:off x="145299" y="3825644"/>
          <a:ext cx="8818921" cy="29877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041680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67662" y="146480"/>
            <a:ext cx="33632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Неналоговые доходы бюджета</a:t>
            </a:r>
            <a:endParaRPr lang="ru-RU" dirty="0"/>
          </a:p>
        </p:txBody>
      </p:sp>
      <p:graphicFrame>
        <p:nvGraphicFramePr>
          <p:cNvPr id="3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26150603"/>
              </p:ext>
            </p:extLst>
          </p:nvPr>
        </p:nvGraphicFramePr>
        <p:xfrm>
          <a:off x="102104" y="836712"/>
          <a:ext cx="4176464" cy="3168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249309" y="692696"/>
            <a:ext cx="4788021" cy="3216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 </a:t>
            </a:r>
            <a:r>
              <a:rPr lang="ru-RU" sz="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сравнению с прошлым годом неналоговые доходы увеличились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50 </a:t>
            </a:r>
            <a:r>
              <a:rPr lang="ru-RU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567,90 тыс. 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руб., </a:t>
            </a:r>
            <a:r>
              <a:rPr lang="ru-RU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том числе за счет:</a:t>
            </a:r>
          </a:p>
          <a:p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- доходов от продажи земельных участков, государственная собственность на которые не разграничена и которые расположены в границах городских округов, на сумму 219 </a:t>
            </a:r>
            <a:r>
              <a:rPr lang="ru-RU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914,21 тыс. руб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., </a:t>
            </a:r>
            <a:r>
              <a:rPr lang="ru-RU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счет выкупа крупных земельных участков, в том числе АО «Восточный порт» на сумму 196 </a:t>
            </a:r>
            <a:r>
              <a:rPr lang="ru-RU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028,42 </a:t>
            </a:r>
            <a:r>
              <a:rPr lang="ru-RU" sz="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.;</a:t>
            </a:r>
          </a:p>
          <a:p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прочих неналоговых доходов на сумму 7 </a:t>
            </a:r>
            <a:r>
              <a:rPr lang="ru-RU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218,64 </a:t>
            </a:r>
            <a:r>
              <a:rPr lang="ru-RU" sz="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., </a:t>
            </a:r>
            <a:r>
              <a:rPr lang="ru-RU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счет поступления от </a:t>
            </a:r>
            <a:r>
              <a:rPr lang="ru-RU" sz="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АО«Восточный</a:t>
            </a:r>
            <a:r>
              <a:rPr lang="ru-RU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порт»за</a:t>
            </a:r>
            <a:r>
              <a:rPr lang="ru-RU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восстановительную 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стоимость природных ресурсов на сумму 6 </a:t>
            </a:r>
            <a:r>
              <a:rPr lang="ru-RU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115,90 </a:t>
            </a:r>
            <a:r>
              <a:rPr lang="ru-RU" sz="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платы за негативное воздействие на окружающую среду на сумму 6 </a:t>
            </a:r>
            <a:r>
              <a:rPr lang="ru-RU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426,42 </a:t>
            </a:r>
            <a:r>
              <a:rPr lang="ru-RU" sz="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., 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счет роста поступлений от организаций – стивидоров. </a:t>
            </a:r>
          </a:p>
          <a:p>
            <a:r>
              <a:rPr lang="ru-RU" sz="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Снизились поступления по сравнению с 2019 годом:</a:t>
            </a:r>
          </a:p>
          <a:p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доходов от арендной платы за земельные участки, государственная собственность на которые не разграничена, и поступлений от продажи права на заключение договоров аренды указанных земельных участков - на 162 </a:t>
            </a:r>
            <a:r>
              <a:rPr lang="ru-RU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731,74 </a:t>
            </a:r>
            <a:r>
              <a:rPr lang="ru-RU" sz="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Снижение поступлений произошло за счет полного погашения в 2019 году задолженности прошлых лет ЗАО «Находкинский завод минеральных удобрений» в сумме 135 </a:t>
            </a:r>
            <a:r>
              <a:rPr lang="ru-RU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506,40 тыс. 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руб., а также освобождения арендаторов от </a:t>
            </a:r>
            <a:r>
              <a:rPr lang="ru-RU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уплаты налога 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связи с поддержкой субъектов малого и среднего предпринимательства в период распространения </a:t>
            </a:r>
            <a:r>
              <a:rPr lang="ru-RU" sz="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коронавирусной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инфекции;</a:t>
            </a:r>
          </a:p>
          <a:p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штрафов, санкций, возмещения ущерба на сумму 17 </a:t>
            </a:r>
            <a:r>
              <a:rPr lang="ru-RU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923,25 </a:t>
            </a:r>
            <a:r>
              <a:rPr lang="ru-RU" sz="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</a:t>
            </a:r>
            <a:r>
              <a:rPr lang="ru-RU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руб</a:t>
            </a:r>
            <a:r>
              <a:rPr lang="ru-RU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., 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связи с зачислением поступлений в региональный и федеральный бюджеты согласно изменений в законодательстве.</a:t>
            </a:r>
          </a:p>
        </p:txBody>
      </p:sp>
      <p:sp>
        <p:nvSpPr>
          <p:cNvPr id="5" name="TextBox 1"/>
          <p:cNvSpPr txBox="1"/>
          <p:nvPr/>
        </p:nvSpPr>
        <p:spPr>
          <a:xfrm>
            <a:off x="117947" y="4077072"/>
            <a:ext cx="8774533" cy="360040"/>
          </a:xfrm>
          <a:prstGeom prst="rect">
            <a:avLst/>
          </a:prstGeom>
          <a:solidFill>
            <a:srgbClr val="ECF4A2"/>
          </a:solidFill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Структура неналоговых доходов                              (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93284950"/>
              </p:ext>
            </p:extLst>
          </p:nvPr>
        </p:nvGraphicFramePr>
        <p:xfrm>
          <a:off x="117947" y="4365104"/>
          <a:ext cx="8774533" cy="2376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429877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71600" y="178700"/>
            <a:ext cx="73667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налоговых и неналоговых доходов бюджета города   (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73608173"/>
              </p:ext>
            </p:extLst>
          </p:nvPr>
        </p:nvGraphicFramePr>
        <p:xfrm>
          <a:off x="107504" y="729954"/>
          <a:ext cx="5112568" cy="60114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4211961" y="813189"/>
            <a:ext cx="4932039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сравнению с прошлым </a:t>
            </a:r>
            <a:r>
              <a:rPr lang="ru-RU" sz="11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годом:</a:t>
            </a:r>
          </a:p>
          <a:p>
            <a:r>
              <a:rPr lang="ru-RU" sz="10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105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алоговые </a:t>
            </a:r>
            <a:r>
              <a:rPr lang="ru-RU" sz="10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</a:t>
            </a:r>
            <a:r>
              <a:rPr lang="ru-RU" sz="105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на </a:t>
            </a:r>
            <a:r>
              <a:rPr lang="ru-RU" sz="10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284 </a:t>
            </a:r>
            <a:r>
              <a:rPr lang="ru-RU" sz="105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728,97 тыс. </a:t>
            </a:r>
            <a:r>
              <a:rPr lang="ru-RU" sz="10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руб</a:t>
            </a:r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., или на 16,7%., в том числе за счет:</a:t>
            </a:r>
          </a:p>
          <a:p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НДФЛ-  на 265</a:t>
            </a:r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987,43 тыс. </a:t>
            </a:r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руб. </a:t>
            </a:r>
            <a:r>
              <a:rPr lang="ru-RU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счет индексации заработной платы и уплаты дивидендов стивидорными компаниями в сумме 238 </a:t>
            </a:r>
            <a:r>
              <a:rPr lang="ru-RU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073,20 </a:t>
            </a:r>
            <a:r>
              <a:rPr lang="ru-RU" sz="105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.;</a:t>
            </a:r>
          </a:p>
          <a:p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единого сельскохозяйственного налога – </a:t>
            </a:r>
            <a:r>
              <a:rPr lang="ru-RU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12</a:t>
            </a:r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066,05 </a:t>
            </a:r>
            <a:r>
              <a:rPr lang="ru-RU" sz="105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связи с ростом реализации </a:t>
            </a:r>
            <a:r>
              <a:rPr lang="ru-RU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рыбопродукции</a:t>
            </a:r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основного плательщика ООО «</a:t>
            </a:r>
            <a:r>
              <a:rPr lang="ru-RU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Инсоф</a:t>
            </a:r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Марин»;</a:t>
            </a:r>
          </a:p>
          <a:p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налога на имущество физических лиц – </a:t>
            </a:r>
            <a:r>
              <a:rPr lang="ru-RU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 12</a:t>
            </a:r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715,63 </a:t>
            </a:r>
            <a:r>
              <a:rPr lang="ru-RU" sz="105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счет роста инвентаризационной стоимости объектов налогообложения;</a:t>
            </a:r>
          </a:p>
          <a:p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земельного налога - </a:t>
            </a:r>
            <a:r>
              <a:rPr lang="ru-RU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18 </a:t>
            </a:r>
            <a:r>
              <a:rPr lang="ru-RU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565,05 </a:t>
            </a:r>
            <a:r>
              <a:rPr lang="ru-RU" sz="105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счет постановки на учет земельных участков под строительство ЗАО </a:t>
            </a:r>
            <a:r>
              <a:rPr lang="ru-RU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НЗМУ;</a:t>
            </a:r>
            <a:endParaRPr lang="ru-RU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05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Налоговые доходы           на 22 182,36 </a:t>
            </a:r>
            <a:r>
              <a:rPr lang="ru-RU" sz="105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по </a:t>
            </a:r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следующим налогам:</a:t>
            </a:r>
          </a:p>
          <a:p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ЕНВД-  на 19</a:t>
            </a:r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099,52 тыс. </a:t>
            </a:r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руб. </a:t>
            </a:r>
            <a:r>
              <a:rPr lang="ru-RU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связи со снижением количества плательщиков по причине снятия с учета или перехода на упрощенную </a:t>
            </a:r>
            <a:r>
              <a:rPr lang="ru-RU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систему  налогообложения</a:t>
            </a:r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государственной пошлины – на 3 </a:t>
            </a:r>
            <a:r>
              <a:rPr lang="ru-RU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082,84 тыс. </a:t>
            </a:r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руб. </a:t>
            </a:r>
            <a:r>
              <a:rPr lang="ru-RU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счет снижения количества произведенных юридически значимых действий.</a:t>
            </a:r>
          </a:p>
          <a:p>
            <a:r>
              <a:rPr lang="ru-RU" sz="105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Неналоговые доходы         на 50</a:t>
            </a:r>
            <a:r>
              <a:rPr lang="ru-RU" sz="10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567 902,15 руб</a:t>
            </a:r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или на 9,7 %., в том числе за счет:</a:t>
            </a:r>
          </a:p>
          <a:p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доходов от продажи земельных </a:t>
            </a:r>
            <a:r>
              <a:rPr lang="ru-RU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участков</a:t>
            </a:r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 219</a:t>
            </a:r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914,21 тыс. </a:t>
            </a:r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руб. </a:t>
            </a:r>
            <a:r>
              <a:rPr lang="ru-RU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счет выкупа крупных земельных участков, в том числе АО «Восточный порт» на сумму 196 </a:t>
            </a:r>
            <a:r>
              <a:rPr lang="ru-RU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028,42 </a:t>
            </a:r>
            <a:r>
              <a:rPr lang="ru-RU" sz="105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.;</a:t>
            </a:r>
            <a:endParaRPr lang="ru-RU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прочих неналоговых доходов на сумму 7 </a:t>
            </a:r>
            <a:r>
              <a:rPr lang="ru-RU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218,64 </a:t>
            </a:r>
            <a:r>
              <a:rPr lang="ru-RU" sz="105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руб</a:t>
            </a:r>
            <a:r>
              <a:rPr lang="ru-RU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за </a:t>
            </a:r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счет поступления от АО «Восточный порт» за восстановительную стоимость природных ресурсов на сумму 6 </a:t>
            </a:r>
            <a:r>
              <a:rPr lang="ru-RU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115,90 тыс. </a:t>
            </a:r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руб.</a:t>
            </a:r>
          </a:p>
          <a:p>
            <a:pPr marL="171450" indent="-171450">
              <a:buFontTx/>
              <a:buChar char="-"/>
            </a:pPr>
            <a:r>
              <a:rPr lang="ru-RU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платы </a:t>
            </a:r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негативное воздействие на окружающую среду на сумму 6 </a:t>
            </a:r>
            <a:r>
              <a:rPr lang="ru-RU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426,42 тыс. руб. за </a:t>
            </a:r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счет роста поступлений от организаций – стивидоров. </a:t>
            </a:r>
            <a:endParaRPr lang="ru-RU" sz="105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0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Неналоговые </a:t>
            </a:r>
            <a:r>
              <a:rPr lang="ru-RU" sz="105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          на 180 654,99 </a:t>
            </a:r>
            <a:r>
              <a:rPr lang="ru-RU" sz="105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105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следующим налогам:</a:t>
            </a:r>
            <a:endParaRPr lang="ru-RU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Tx/>
              <a:buChar char="-"/>
            </a:pPr>
            <a:r>
              <a:rPr lang="ru-RU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</a:t>
            </a:r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арендной платы за земельные </a:t>
            </a:r>
            <a:r>
              <a:rPr lang="ru-RU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участки - 162</a:t>
            </a:r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731,74 </a:t>
            </a:r>
            <a:r>
              <a:rPr lang="ru-RU" sz="105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105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счет полного погашения в 2019 году задолженности прошлых лет ЗАО </a:t>
            </a:r>
            <a:r>
              <a:rPr lang="ru-RU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НЗМУ в </a:t>
            </a:r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сумме 135 </a:t>
            </a:r>
            <a:r>
              <a:rPr lang="ru-RU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506,40 </a:t>
            </a:r>
            <a:r>
              <a:rPr lang="ru-RU" sz="105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., а также освобождения арендаторов от уплаты в связи с поддержкой субъектов малого и среднего предпринимательства в период распространения </a:t>
            </a:r>
            <a:r>
              <a:rPr lang="ru-RU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коронавирусной</a:t>
            </a:r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инфекции;</a:t>
            </a:r>
          </a:p>
          <a:p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штрафы, санкции, возмещение ущерба </a:t>
            </a:r>
            <a:r>
              <a:rPr lang="ru-RU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- 17</a:t>
            </a:r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923,25 </a:t>
            </a:r>
            <a:r>
              <a:rPr lang="ru-RU" sz="105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в </a:t>
            </a:r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связи с зачислением поступлений в региональный и федеральный бюджеты, согласно изменений в законодательстве</a:t>
            </a:r>
            <a:r>
              <a:rPr lang="ru-RU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Нашивка 6"/>
          <p:cNvSpPr/>
          <p:nvPr/>
        </p:nvSpPr>
        <p:spPr>
          <a:xfrm>
            <a:off x="5442240" y="1006974"/>
            <a:ext cx="242316" cy="242316"/>
          </a:xfrm>
          <a:prstGeom prst="chevron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Нашивка 7"/>
          <p:cNvSpPr/>
          <p:nvPr/>
        </p:nvSpPr>
        <p:spPr>
          <a:xfrm rot="10999952">
            <a:off x="5461701" y="2587985"/>
            <a:ext cx="242316" cy="242316"/>
          </a:xfrm>
          <a:prstGeom prst="chevron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Нашивка 8"/>
          <p:cNvSpPr/>
          <p:nvPr/>
        </p:nvSpPr>
        <p:spPr>
          <a:xfrm>
            <a:off x="5564719" y="3414470"/>
            <a:ext cx="242316" cy="242316"/>
          </a:xfrm>
          <a:prstGeom prst="chevron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Нашивка 9"/>
          <p:cNvSpPr/>
          <p:nvPr/>
        </p:nvSpPr>
        <p:spPr>
          <a:xfrm rot="10999952">
            <a:off x="5595181" y="5019339"/>
            <a:ext cx="219121" cy="243667"/>
          </a:xfrm>
          <a:prstGeom prst="chevron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372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971600" y="116632"/>
            <a:ext cx="7128792" cy="33855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БЕЗВОЗМЕЗДНЫЕ ПОСТУПЛЕНИЯ </a:t>
            </a:r>
            <a:endParaRPr lang="ru-RU" sz="1600" i="1" dirty="0"/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75014445"/>
              </p:ext>
            </p:extLst>
          </p:nvPr>
        </p:nvGraphicFramePr>
        <p:xfrm>
          <a:off x="395536" y="455186"/>
          <a:ext cx="3384376" cy="31178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4355976" y="490425"/>
            <a:ext cx="3611296" cy="923330"/>
          </a:xfrm>
          <a:prstGeom prst="rect">
            <a:avLst/>
          </a:prstGeom>
          <a:solidFill>
            <a:schemeClr val="accent2">
              <a:lumMod val="60000"/>
              <a:lumOff val="40000"/>
              <a:alpha val="32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ДОТАЦИИ-</a:t>
            </a:r>
          </a:p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Предоставляются без определения конкретных целей их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использования</a:t>
            </a:r>
          </a:p>
          <a:p>
            <a:pPr algn="ctr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345079" y="1484784"/>
            <a:ext cx="3611296" cy="923330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СУБВЕНЦИИ - 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Целевые средства, предоставляются на финансирование полномочий, переданных другому уровню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власти</a:t>
            </a:r>
            <a:endParaRPr lang="ru-RU" sz="1400" dirty="0"/>
          </a:p>
        </p:txBody>
      </p:sp>
      <p:sp>
        <p:nvSpPr>
          <p:cNvPr id="14" name="TextBox 13"/>
          <p:cNvSpPr txBox="1"/>
          <p:nvPr/>
        </p:nvSpPr>
        <p:spPr>
          <a:xfrm>
            <a:off x="4355976" y="2506819"/>
            <a:ext cx="3589503" cy="92333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СУБСИДИИ - 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Целевые средства, предоставляются на условиях долевого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софинансирования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расходов других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бюджетов</a:t>
            </a:r>
            <a:endParaRPr lang="ru-RU" sz="1400" dirty="0"/>
          </a:p>
        </p:txBody>
      </p:sp>
      <p:sp>
        <p:nvSpPr>
          <p:cNvPr id="15" name="TextBox 14"/>
          <p:cNvSpPr txBox="1"/>
          <p:nvPr/>
        </p:nvSpPr>
        <p:spPr>
          <a:xfrm>
            <a:off x="1763688" y="3550567"/>
            <a:ext cx="5976664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безвозмездных поступлений         (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6" name="Диаграмма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72881597"/>
              </p:ext>
            </p:extLst>
          </p:nvPr>
        </p:nvGraphicFramePr>
        <p:xfrm>
          <a:off x="180020" y="4005064"/>
          <a:ext cx="5544108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18" name="Диаграмма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12724003"/>
              </p:ext>
            </p:extLst>
          </p:nvPr>
        </p:nvGraphicFramePr>
        <p:xfrm>
          <a:off x="5508104" y="4114800"/>
          <a:ext cx="3640992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</p:spTree>
    <p:extLst>
      <p:ext uri="{BB962C8B-B14F-4D97-AF65-F5344CB8AC3E}">
        <p14:creationId xmlns:p14="http://schemas.microsoft.com/office/powerpoint/2010/main" val="3734465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188640"/>
            <a:ext cx="86174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параметры бюджета Находкинского городского округа в динамике 2015-2020 годы (</a:t>
            </a:r>
            <a:r>
              <a:rPr lang="ru-RU" sz="1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млн.руб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06879807"/>
              </p:ext>
            </p:extLst>
          </p:nvPr>
        </p:nvGraphicFramePr>
        <p:xfrm>
          <a:off x="179512" y="908720"/>
          <a:ext cx="8640960" cy="41764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01941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356989" y="764704"/>
            <a:ext cx="2597564" cy="227754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бюджета</a:t>
            </a:r>
          </a:p>
          <a:p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Находкинского городского</a:t>
            </a:r>
          </a:p>
          <a:p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круга можно рассмотреть</a:t>
            </a:r>
          </a:p>
          <a:p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разных сторон: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разрезе основных функций 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разрезе видов расходов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разрезе государственных</a:t>
            </a:r>
          </a:p>
          <a:p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рограмм и непрограммных</a:t>
            </a:r>
          </a:p>
          <a:p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аправлений</a:t>
            </a:r>
          </a:p>
          <a:p>
            <a:endParaRPr lang="ru-RU" sz="13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49194" y="132974"/>
            <a:ext cx="67351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бюджета Находкинского городского округа в разрезе основных функций государственных органов              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8350063"/>
              </p:ext>
            </p:extLst>
          </p:nvPr>
        </p:nvGraphicFramePr>
        <p:xfrm>
          <a:off x="125760" y="760737"/>
          <a:ext cx="6084168" cy="339189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41256"/>
                <a:gridCol w="2402552"/>
                <a:gridCol w="1008112"/>
                <a:gridCol w="1098376"/>
                <a:gridCol w="1133872"/>
              </a:tblGrid>
              <a:tr h="216024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Код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74" marR="4374" marT="4374" marB="0" anchor="ctr">
                    <a:solidFill>
                      <a:schemeClr val="accent2">
                        <a:lumMod val="20000"/>
                        <a:lumOff val="80000"/>
                        <a:alpha val="47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расходов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74" marR="4374" marT="4374" marB="0" anchor="ctr">
                    <a:solidFill>
                      <a:schemeClr val="accent2">
                        <a:lumMod val="20000"/>
                        <a:lumOff val="80000"/>
                        <a:alpha val="47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 за </a:t>
                      </a:r>
                      <a:br>
                        <a:rPr lang="ru-RU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 год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74" marR="4374" marT="4374" marB="0" anchor="ctr">
                    <a:solidFill>
                      <a:schemeClr val="accent2">
                        <a:lumMod val="20000"/>
                        <a:lumOff val="80000"/>
                        <a:alpha val="47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 за </a:t>
                      </a:r>
                    </a:p>
                    <a:p>
                      <a:pPr algn="ctr" fontAlgn="ctr"/>
                      <a:r>
                        <a:rPr lang="ru-RU" sz="10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 </a:t>
                      </a:r>
                      <a:r>
                        <a:rPr lang="ru-RU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74" marR="4374" marT="4374" marB="0" anchor="ctr">
                    <a:solidFill>
                      <a:schemeClr val="accent2">
                        <a:lumMod val="20000"/>
                        <a:lumOff val="80000"/>
                        <a:alpha val="4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  <a:r>
                        <a:rPr lang="ru-RU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74" marR="4374" marT="4374" marB="0" anchor="ctr">
                    <a:solidFill>
                      <a:schemeClr val="accent2">
                        <a:lumMod val="20000"/>
                        <a:lumOff val="80000"/>
                        <a:alpha val="47000"/>
                      </a:schemeClr>
                    </a:solidFill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год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74" marR="4374" marT="4374" marB="0" anchor="ctr">
                    <a:solidFill>
                      <a:schemeClr val="accent2">
                        <a:lumMod val="20000"/>
                        <a:lumOff val="80000"/>
                        <a:alpha val="47000"/>
                      </a:schemeClr>
                    </a:solidFill>
                  </a:tcPr>
                </a:tc>
              </a:tr>
              <a:tr h="20879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74" marR="4374" marT="437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74" marR="4374" marT="437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74" marR="4374" marT="437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74" marR="4374" marT="437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74" marR="4374" marT="4374" marB="0" anchor="ctr">
                    <a:solidFill>
                      <a:schemeClr val="bg1"/>
                    </a:solidFill>
                  </a:tcPr>
                </a:tc>
              </a:tr>
              <a:tr h="282507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74" marR="4374" marT="4374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Общегосударственные вопросы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74" marR="4374" marT="437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361 </a:t>
                      </a:r>
                      <a:r>
                        <a:rPr lang="ru-RU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052,77 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74" marR="4374" marT="437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425 487,08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74" marR="4374" marT="437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336 </a:t>
                      </a:r>
                      <a:r>
                        <a:rPr lang="ru-RU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862,15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74" marR="4374" marT="437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44016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74" marR="4374" marT="4374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Национальная оборона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74" marR="4374" marT="437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48,22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74" marR="4374" marT="437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246,40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74" marR="4374" marT="437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250,00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74" marR="4374" marT="4374" marB="0" anchor="ctr">
                    <a:solidFill>
                      <a:schemeClr val="bg1"/>
                    </a:solidFill>
                  </a:tcPr>
                </a:tc>
              </a:tr>
              <a:tr h="347282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74" marR="4374" marT="4374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Национальная безопасность и правоохранительная деятельность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74" marR="4374" marT="437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 </a:t>
                      </a:r>
                      <a:r>
                        <a:rPr lang="ru-RU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853,45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74" marR="4374" marT="437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95 939,14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74" marR="4374" marT="437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 </a:t>
                      </a:r>
                      <a:r>
                        <a:rPr lang="ru-RU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343,63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74" marR="4374" marT="437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44016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74" marR="4374" marT="4374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Национальная</a:t>
                      </a:r>
                      <a:r>
                        <a:rPr lang="ru-RU" sz="100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экономика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74" marR="4374" marT="437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376 </a:t>
                      </a:r>
                      <a:r>
                        <a:rPr lang="ru-RU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118,64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74" marR="4374" marT="437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544 515,54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74" marR="4374" marT="437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282 </a:t>
                      </a:r>
                      <a:r>
                        <a:rPr lang="ru-RU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895,04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74" marR="4374" marT="4374" marB="0" anchor="ctr">
                    <a:solidFill>
                      <a:schemeClr val="bg1"/>
                    </a:solidFill>
                  </a:tcPr>
                </a:tc>
              </a:tr>
              <a:tr h="275274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74" marR="4374" marT="4374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Жилищно-коммунальное</a:t>
                      </a:r>
                      <a:r>
                        <a:rPr lang="ru-RU" sz="100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хозяйство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74" marR="4374" marT="437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472 </a:t>
                      </a:r>
                      <a:r>
                        <a:rPr lang="ru-RU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219,44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74" marR="4374" marT="437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426 636,01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74" marR="4374" marT="437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215 </a:t>
                      </a:r>
                      <a:r>
                        <a:rPr lang="ru-RU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087,86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74" marR="4374" marT="437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44016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74" marR="4374" marT="4374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Охрана окружающей среды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74" marR="4374" marT="437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487,28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74" marR="4374" marT="437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74" marR="4374" marT="437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74" marR="4374" marT="4374" marB="0" anchor="ctr">
                    <a:solidFill>
                      <a:schemeClr val="bg1"/>
                    </a:solidFill>
                  </a:tcPr>
                </a:tc>
              </a:tr>
              <a:tr h="203266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74" marR="4374" marT="4374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Образование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74" marR="4374" marT="437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2 330 </a:t>
                      </a:r>
                      <a:r>
                        <a:rPr lang="ru-RU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317,03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74" marR="4374" marT="437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2 437 715,65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74" marR="4374" marT="437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2 541 </a:t>
                      </a:r>
                      <a:r>
                        <a:rPr lang="ru-RU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747,94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74" marR="4374" marT="437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74" marR="4374" marT="4374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Культура, Кинематография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74" marR="4374" marT="437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284 </a:t>
                      </a:r>
                      <a:r>
                        <a:rPr lang="ru-RU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569,94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74" marR="4374" marT="437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357 201,16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74" marR="4374" marT="437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272 </a:t>
                      </a:r>
                      <a:r>
                        <a:rPr lang="ru-RU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403,84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74" marR="4374" marT="4374" marB="0" anchor="ctr">
                    <a:solidFill>
                      <a:schemeClr val="bg1"/>
                    </a:solidFill>
                  </a:tcPr>
                </a:tc>
              </a:tr>
              <a:tr h="144016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74" marR="4374" marT="4374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Социальная</a:t>
                      </a:r>
                      <a:r>
                        <a:rPr lang="ru-RU" sz="100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политика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74" marR="4374" marT="437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114 </a:t>
                      </a:r>
                      <a:r>
                        <a:rPr lang="ru-RU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057,55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74" marR="4374" marT="437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155 963,48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74" marR="4374" marT="437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148 </a:t>
                      </a:r>
                      <a:r>
                        <a:rPr lang="ru-RU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784,79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74" marR="4374" marT="437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03266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74" marR="4374" marT="4374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Физическая культура и спорт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74" marR="4374" marT="437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 </a:t>
                      </a:r>
                      <a:r>
                        <a:rPr lang="ru-RU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832,32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74" marR="4374" marT="437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70 950,47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74" marR="4374" marT="437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107 </a:t>
                      </a:r>
                      <a:r>
                        <a:rPr lang="ru-RU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457,07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74" marR="4374" marT="4374" marB="0" anchor="ctr">
                    <a:solidFill>
                      <a:schemeClr val="bg1"/>
                    </a:solidFill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74" marR="4374" marT="4374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Обслуживание государственного и муниципального долга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74" marR="4374" marT="437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74" marR="4374" marT="437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6 423,63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74" marR="4374" marT="437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18 304,90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74" marR="4374" marT="437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46419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74" marR="4374" marT="4374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РАСХОДОВ: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74" marR="4374" marT="437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4 063 </a:t>
                      </a:r>
                      <a:r>
                        <a:rPr lang="ru-RU" sz="10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556,66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74" marR="4374" marT="437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4 521</a:t>
                      </a:r>
                      <a:r>
                        <a:rPr lang="ru-RU" sz="1000" b="1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078,60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74" marR="4374" marT="437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3 974 </a:t>
                      </a:r>
                      <a:r>
                        <a:rPr lang="ru-RU" sz="10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137,26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74" marR="4374" marT="437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62684878"/>
              </p:ext>
            </p:extLst>
          </p:nvPr>
        </p:nvGraphicFramePr>
        <p:xfrm>
          <a:off x="0" y="4437112"/>
          <a:ext cx="3923928" cy="23042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33593302"/>
              </p:ext>
            </p:extLst>
          </p:nvPr>
        </p:nvGraphicFramePr>
        <p:xfrm>
          <a:off x="3923928" y="4302492"/>
          <a:ext cx="3240360" cy="24304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619672" y="4285657"/>
            <a:ext cx="3096344" cy="30777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/>
              <a:t>Социальная сфера</a:t>
            </a:r>
            <a:endParaRPr lang="ru-RU" sz="1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6381937" y="3093038"/>
            <a:ext cx="2597564" cy="357020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2020 год предусматривал назначения по расходам социального характера в сумме 3 088 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523,00 </a:t>
            </a:r>
            <a:r>
              <a:rPr lang="ru-RU" sz="1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., исполнены расходы на сумму 3 021 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830,77 тыс.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руб. или на 97,84%.</a:t>
            </a:r>
          </a:p>
          <a:p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2020 год расходов социального характера было произведено на 217 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053,94 тыс.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руб. больше, чем за 2019 год.</a:t>
            </a:r>
          </a:p>
          <a:p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Доля расходов социального характера в общем объеме расходов за 2020 год составила 66,84 %, что меньше доли расходов за 2019 год на 2,18 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%.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68975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3212396"/>
              </p:ext>
            </p:extLst>
          </p:nvPr>
        </p:nvGraphicFramePr>
        <p:xfrm>
          <a:off x="0" y="1052732"/>
          <a:ext cx="9144000" cy="547261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526281"/>
                <a:gridCol w="974487"/>
                <a:gridCol w="1020105"/>
                <a:gridCol w="1020105"/>
                <a:gridCol w="1023901"/>
                <a:gridCol w="579121"/>
              </a:tblGrid>
              <a:tr h="4014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показателя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35" marR="3835" marT="383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Факт 2019 год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35" marR="3835" marT="383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Уточненный план на 2020 год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35" marR="3835" marT="383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 2020 год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35" marR="3835" marT="383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Отклонение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35" marR="3835" marT="383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br>
                        <a:rPr lang="ru-RU" sz="105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05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исп.</a:t>
                      </a:r>
                      <a:endParaRPr lang="ru-RU" sz="105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35" marR="3835" marT="383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22333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35" marR="3835" marT="383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35" marR="3835" marT="383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35" marR="3835" marT="383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35" marR="3835" marT="383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35" marR="3835" marT="383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35" marR="3835" marT="3835" marB="0" anchor="ctr">
                    <a:noFill/>
                  </a:tcPr>
                </a:tc>
              </a:tr>
              <a:tr h="446265"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Муниципальная программа "Информатизация администрации Находкинского городского округа" на 2018-2020 годы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35" marR="3835" marT="3835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5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8 846,02 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35" marR="3835" marT="3835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</a:t>
                      </a:r>
                      <a:r>
                        <a:rPr lang="ru-RU" sz="105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088,00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35" marR="3835" marT="3835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</a:t>
                      </a:r>
                      <a:r>
                        <a:rPr lang="ru-RU" sz="105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690,32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35" marR="3835" marT="3835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5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397,67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35" marR="3835" marT="3835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94,39</a:t>
                      </a:r>
                      <a:endParaRPr lang="ru-RU" sz="105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35" marR="3835" marT="3835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401440"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Муниципальная программа "Развитие культуры в Находкинском городском округе" на 2019 - 2023 годы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35" marR="3835" marT="3835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5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365 398,51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35" marR="3835" marT="3835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408 </a:t>
                      </a:r>
                      <a:r>
                        <a:rPr lang="ru-RU" sz="105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759,66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35" marR="3835" marT="3835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408 </a:t>
                      </a:r>
                      <a:r>
                        <a:rPr lang="ru-RU" sz="105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628,13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35" marR="3835" marT="3835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5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131,53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35" marR="3835" marT="3835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99,97</a:t>
                      </a:r>
                      <a:endParaRPr lang="ru-RU" sz="105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35" marR="3835" marT="3835" marB="0">
                    <a:noFill/>
                  </a:tcPr>
                </a:tc>
              </a:tr>
              <a:tr h="599783"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Муниципальная программа "Поддержка социально ориентированных некоммерческих организаций Находкинского городского округа " на 2018-2020 годы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35" marR="3835" marT="3835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5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1 145,23 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35" marR="3835" marT="3835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</a:t>
                      </a:r>
                      <a:r>
                        <a:rPr lang="ru-RU" sz="105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500,00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35" marR="3835" marT="3835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</a:t>
                      </a:r>
                      <a:r>
                        <a:rPr lang="ru-RU" sz="105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476,99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35" marR="3835" marT="3835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5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23,00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35" marR="3835" marT="3835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98,47</a:t>
                      </a:r>
                      <a:endParaRPr lang="ru-RU" sz="105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35" marR="3835" marT="3835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401440"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Муниципальная программа "Развитие образования в Находкинском городском округе" на 2020 - 2024 годы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35" marR="3835" marT="3835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5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2 156 380,13 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35" marR="3835" marT="3835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2 275 </a:t>
                      </a:r>
                      <a:r>
                        <a:rPr lang="ru-RU" sz="105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890,51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35" marR="3835" marT="3835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2 226 </a:t>
                      </a:r>
                      <a:r>
                        <a:rPr lang="ru-RU" sz="105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216,58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35" marR="3835" marT="3835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5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49 673,92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35" marR="3835" marT="3835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97,82</a:t>
                      </a:r>
                      <a:endParaRPr lang="ru-RU" sz="105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35" marR="3835" marT="3835" marB="0">
                    <a:noFill/>
                  </a:tcPr>
                </a:tc>
              </a:tr>
              <a:tr h="599783"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Муниципальная программа "Осуществление дорожной деятельности в отношении автомобильных дорог общего пользования местного значения Находкинского городского округа" на 2018-2020 годы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35" marR="3835" marT="3835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5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262 963,43 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35" marR="3835" marT="3835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385 </a:t>
                      </a:r>
                      <a:r>
                        <a:rPr lang="ru-RU" sz="105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509,53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35" marR="3835" marT="3835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378 </a:t>
                      </a:r>
                      <a:r>
                        <a:rPr lang="ru-RU" sz="105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826,41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35" marR="3835" marT="3835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</a:t>
                      </a:r>
                      <a:r>
                        <a:rPr lang="ru-RU" sz="105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683,12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35" marR="3835" marT="3835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98,27</a:t>
                      </a:r>
                      <a:endParaRPr lang="ru-RU" sz="105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35" marR="3835" marT="3835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599783"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Муниципальная программа "Обеспечение доступным жильем жителей Находкинского городского округа на 2015-2017 годы и на период до 2025 года"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35" marR="3835" marT="3835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5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49 567,39 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35" marR="3835" marT="3835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 </a:t>
                      </a:r>
                      <a:r>
                        <a:rPr lang="ru-RU" sz="105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688,02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35" marR="3835" marT="3835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 </a:t>
                      </a:r>
                      <a:r>
                        <a:rPr lang="ru-RU" sz="105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493,29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35" marR="3835" marT="3835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</a:t>
                      </a:r>
                      <a:r>
                        <a:rPr lang="ru-RU" sz="105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194,72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35" marR="3835" marT="3835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96,91</a:t>
                      </a:r>
                      <a:endParaRPr lang="ru-RU" sz="105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35" marR="3835" marT="3835" marB="0">
                    <a:noFill/>
                  </a:tcPr>
                </a:tc>
              </a:tr>
              <a:tr h="599783"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Муниципальная программа "Развитие жилищно-коммунального хозяйства и создание комфортной среды обитания населения Находкинского городского округа " на 2018-2020 годы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35" marR="3835" marT="3835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5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235 296,96 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35" marR="3835" marT="3835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332 </a:t>
                      </a:r>
                      <a:r>
                        <a:rPr lang="ru-RU" sz="105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396,81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35" marR="3835" marT="3835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322 </a:t>
                      </a:r>
                      <a:r>
                        <a:rPr lang="ru-RU" sz="105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086,98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35" marR="3835" marT="3835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5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10 309,83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35" marR="3835" marT="3835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96,90</a:t>
                      </a:r>
                      <a:endParaRPr lang="ru-RU" sz="105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35" marR="3835" marT="3835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599783"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Муниципальная программа "Защита населения и территории Находкинского городского округа от чрезвычайных ситуаций на 2018-2020 годы "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35" marR="3835" marT="3835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5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</a:t>
                      </a:r>
                      <a:r>
                        <a:rPr lang="ru-RU" sz="105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007,76</a:t>
                      </a:r>
                      <a:r>
                        <a:rPr lang="ru-RU" sz="105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35" marR="3835" marT="3835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 </a:t>
                      </a:r>
                      <a:r>
                        <a:rPr lang="ru-RU" sz="105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192,45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35" marR="3835" marT="3835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 </a:t>
                      </a:r>
                      <a:r>
                        <a:rPr lang="ru-RU" sz="105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738,21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35" marR="3835" marT="3835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</a:t>
                      </a:r>
                      <a:r>
                        <a:rPr lang="ru-RU" sz="105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454,24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35" marR="3835" marT="3835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97,41</a:t>
                      </a:r>
                      <a:endParaRPr lang="ru-RU" sz="105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35" marR="3835" marT="3835" marB="0">
                    <a:noFill/>
                  </a:tcPr>
                </a:tc>
              </a:tr>
              <a:tr h="599783"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Муниципальная программа "Развитие физической культуры, школьного спорта и массового спорта в Находкинском городском округе" на 2018-2020 годы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35" marR="3835" marT="3835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5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72 802,73 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35" marR="3835" marT="3835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 </a:t>
                      </a:r>
                      <a:r>
                        <a:rPr lang="ru-RU" sz="105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926,08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35" marR="3835" marT="3835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 </a:t>
                      </a:r>
                      <a:r>
                        <a:rPr lang="ru-RU" sz="105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926,08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35" marR="3835" marT="3835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35" marR="3835" marT="3835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100,00</a:t>
                      </a:r>
                      <a:endParaRPr lang="ru-RU" sz="105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35" marR="3835" marT="3835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1403648" y="188640"/>
            <a:ext cx="68407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dirty="0"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Программная структура расходов бюджета за </a:t>
            </a:r>
            <a:r>
              <a:rPr lang="ru-RU" altLang="ru-RU" dirty="0" smtClean="0"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2020 год   </a:t>
            </a:r>
            <a:r>
              <a:rPr lang="ru-RU" altLang="ru-RU" sz="1400" dirty="0" smtClean="0"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(</a:t>
            </a:r>
            <a:r>
              <a:rPr lang="ru-RU" altLang="ru-RU" sz="1400" dirty="0" err="1" smtClean="0"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тыс.руб</a:t>
            </a:r>
            <a:r>
              <a:rPr lang="ru-RU" altLang="ru-RU" sz="1400" dirty="0" smtClean="0"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.) 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40446010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Fedchenko.FIN.000\Desktop\800px-Prim-Kray-Nakhodka.pn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2500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786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9512" y="620688"/>
            <a:ext cx="8964488" cy="522450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Находкинский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городской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округ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Наименование муниципального образования город Находка - Находкинский городской округ.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Находкинский городской округ является муниципальным образованием, в пределах которого осуществляется местное самоуправление.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территории Находкинского городского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округа</a:t>
            </a:r>
          </a:p>
          <a:p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Территорию Находкинского городского округа составляют исторически сложившиеся земли города Находки, прилегающие к ним земли общего пользования, территории традиционного природопользования, рекреационные земли, земли для развития Находкинского городского округа независимо от форм собственности и целевого назначения, в том числе территории поселка Берегового, села Анна, села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Душкино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</a:t>
            </a:r>
            <a:r>
              <a:rPr lang="ru-RU" sz="1400" u="sng" dirty="0">
                <a:ln>
                  <a:solidFill>
                    <a:schemeClr val="tx1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2004 года</a:t>
            </a:r>
            <a:r>
              <a:rPr lang="ru-RU" sz="1400" dirty="0">
                <a:ln>
                  <a:solidFill>
                    <a:schemeClr val="tx1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посёлки </a:t>
            </a:r>
            <a:r>
              <a:rPr lang="ru-RU" sz="1400" u="sng" dirty="0">
                <a:ln>
                  <a:solidFill>
                    <a:schemeClr val="tx1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Врангель</a:t>
            </a:r>
            <a:r>
              <a:rPr lang="ru-RU" sz="1400" dirty="0">
                <a:ln>
                  <a:solidFill>
                    <a:schemeClr val="tx1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u="sng" dirty="0">
                <a:ln>
                  <a:solidFill>
                    <a:schemeClr val="tx1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Ливадия</a:t>
            </a:r>
            <a:r>
              <a:rPr lang="ru-RU" sz="1400" dirty="0">
                <a:ln>
                  <a:solidFill>
                    <a:schemeClr val="tx1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u="sng" dirty="0">
                <a:ln>
                  <a:solidFill>
                    <a:schemeClr val="tx1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  <a:hlinkClick r:id="rId8"/>
              </a:rPr>
              <a:t>Южно-Морской</a:t>
            </a:r>
            <a:r>
              <a:rPr lang="ru-RU" sz="1400" dirty="0">
                <a:ln>
                  <a:solidFill>
                    <a:schemeClr val="tx1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u="sng" dirty="0">
                <a:ln>
                  <a:solidFill>
                    <a:schemeClr val="tx1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  <a:hlinkClick r:id="rId9"/>
              </a:rPr>
              <a:t>Козьмино</a:t>
            </a:r>
            <a:r>
              <a:rPr lang="ru-RU" sz="1400" dirty="0">
                <a:ln>
                  <a:solidFill>
                    <a:schemeClr val="tx1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маяк </a:t>
            </a:r>
            <a:r>
              <a:rPr lang="ru-RU" sz="1400" u="sng" dirty="0">
                <a:ln>
                  <a:solidFill>
                    <a:schemeClr val="tx1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  <a:hlinkClick r:id="rId10"/>
              </a:rPr>
              <a:t>Поворотный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также являлись самостоятельными населёнными пунктами, подчиненными Находкинской администрации, но в ходе муниципальной реформы были упразднены и стали микрорайонами города Находки, увеличив её площадь почти в 3 раза. Таким образом, населённые пункты муниципального образования не представляют единой сплошной территории, некоторые приморские посёлки разделены с городом территорией </a:t>
            </a:r>
            <a:r>
              <a:rPr lang="ru-RU" sz="14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11"/>
              </a:rPr>
              <a:t>Партизанского района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Территория Находкинского городского округа является составной частью территории Приморского края.</a:t>
            </a: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Площадь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Находкинского городского округа составляет 36 040 га (360,4 км</a:t>
            </a:r>
            <a:r>
              <a:rPr lang="ru-RU" sz="1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 Общая протяженность границы Находкинского городского округа составляет примерно 289,4 км, из которых 133,4 км - сухопутная часть и 156,0 - водная часть границы. Водная часть границы проходит по береговой линии Японского моря. Находкинский городской округ состоит из четырех участков. Каждый участок состоит из сухопутной части и водной части границы.</a:t>
            </a:r>
          </a:p>
          <a:p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716822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0344975"/>
              </p:ext>
            </p:extLst>
          </p:nvPr>
        </p:nvGraphicFramePr>
        <p:xfrm>
          <a:off x="16727" y="836712"/>
          <a:ext cx="9127273" cy="582447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518002"/>
                <a:gridCol w="972704"/>
                <a:gridCol w="1018239"/>
                <a:gridCol w="1018239"/>
                <a:gridCol w="1022028"/>
                <a:gridCol w="578061"/>
              </a:tblGrid>
              <a:tr h="41317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показателя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35" marR="3835" marT="383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Факт 2019 год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35" marR="3835" marT="383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Уточненный</a:t>
                      </a:r>
                      <a:r>
                        <a:rPr lang="ru-RU" sz="1050" b="1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5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на 2020 год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35" marR="3835" marT="383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 2020 год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35" marR="3835" marT="383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Отклонение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35" marR="3835" marT="383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br>
                        <a:rPr lang="ru-RU" sz="105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05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исп.</a:t>
                      </a:r>
                      <a:endParaRPr lang="ru-RU" sz="105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35" marR="3835" marT="383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41317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35" marR="3835" marT="383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35" marR="3835" marT="383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35" marR="3835" marT="383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35" marR="3835" marT="383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35" marR="3835" marT="383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35" marR="3835" marT="3835" marB="0" anchor="ctr">
                    <a:noFill/>
                  </a:tcPr>
                </a:tc>
              </a:tr>
              <a:tr h="413178"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Муниципальная программа "Развитие туризма в Находкинском городском округе на 2018-2020 годы"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35" marR="3835" marT="3835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5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668,30 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35" marR="3835" marT="3835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5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122,00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35" marR="3835" marT="3835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5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111,00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35" marR="3835" marT="3835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5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11,00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35" marR="3835" marT="3835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90,98</a:t>
                      </a:r>
                      <a:endParaRPr lang="ru-RU" sz="105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35" marR="3835" marT="3835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617320"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Муниципальная программа "Развитие малого и среднего предпринимательства на территории Находкинского городского округа" на 2018-2020 годы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35" marR="3835" marT="3835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5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2 000,00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35" marR="3835" marT="3835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 </a:t>
                      </a:r>
                      <a:r>
                        <a:rPr lang="ru-RU" sz="105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427,98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35" marR="3835" marT="3835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 </a:t>
                      </a:r>
                      <a:r>
                        <a:rPr lang="ru-RU" sz="105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773,81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35" marR="3835" marT="3835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</a:t>
                      </a:r>
                      <a:r>
                        <a:rPr lang="ru-RU" sz="105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654,16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35" marR="3835" marT="3835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70,90</a:t>
                      </a:r>
                      <a:endParaRPr lang="ru-RU" sz="105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35" marR="3835" marT="3835" marB="0">
                    <a:noFill/>
                  </a:tcPr>
                </a:tc>
              </a:tr>
              <a:tr h="448839"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Муниципальная программа "Развитие муниципальной службы в администрации Находкинского городского округа на 2020-2022 годы"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35" marR="3835" marT="3835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5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sz="105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341,24</a:t>
                      </a:r>
                      <a:r>
                        <a:rPr lang="ru-RU" sz="105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35" marR="3835" marT="3835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</a:t>
                      </a:r>
                      <a:r>
                        <a:rPr lang="ru-RU" sz="105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716,45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35" marR="3835" marT="3835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</a:t>
                      </a:r>
                      <a:r>
                        <a:rPr lang="ru-RU" sz="105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626,34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35" marR="3835" marT="3835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5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90,11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35" marR="3835" marT="3835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96,68</a:t>
                      </a:r>
                      <a:endParaRPr lang="ru-RU" sz="105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35" marR="3835" marT="3835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413178"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Муниципальная программа "Противодействие коррупции в Находкинском городском округе на 2020-2022 годы"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35" marR="3835" marT="3835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5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135,70 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35" marR="3835" marT="3835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5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164,00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35" marR="3835" marT="3835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5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164,00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35" marR="3835" marT="3835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35" marR="3835" marT="3835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100,00</a:t>
                      </a:r>
                      <a:endParaRPr lang="ru-RU" sz="105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35" marR="3835" marT="3835" marB="0">
                    <a:noFill/>
                  </a:tcPr>
                </a:tc>
              </a:tr>
              <a:tr h="448839"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Муниципальная программа "Управление муниципальными финансами Находкинского городского округа на 2017 - 2021 годы"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35" marR="3835" marT="3835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5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26 316,50 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35" marR="3835" marT="3835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 </a:t>
                      </a:r>
                      <a:r>
                        <a:rPr lang="ru-RU" sz="105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468,30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35" marR="3835" marT="3835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 </a:t>
                      </a:r>
                      <a:r>
                        <a:rPr lang="ru-RU" sz="105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313,21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35" marR="3835" marT="3835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</a:t>
                      </a:r>
                      <a:r>
                        <a:rPr lang="ru-RU" sz="105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155,08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35" marR="3835" marT="3835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91,35</a:t>
                      </a:r>
                      <a:endParaRPr lang="ru-RU" sz="105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35" marR="3835" marT="3835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448839"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Муниципальная программа "Формирование современной городской среды Находкинского городского округа" на 2018-2024 годы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35" marR="3835" marT="3835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5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176 600,24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35" marR="3835" marT="3835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145 </a:t>
                      </a:r>
                      <a:r>
                        <a:rPr lang="ru-RU" sz="105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096,98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35" marR="3835" marT="3835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145 </a:t>
                      </a:r>
                      <a:r>
                        <a:rPr lang="ru-RU" sz="105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096,97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35" marR="3835" marT="3835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1,19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35" marR="3835" marT="3835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100,00</a:t>
                      </a:r>
                      <a:endParaRPr lang="ru-RU" sz="105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35" marR="3835" marT="3835" marB="0">
                    <a:noFill/>
                  </a:tcPr>
                </a:tc>
              </a:tr>
              <a:tr h="448839"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Муниципальная программа "Переселение граждан из аварийного жилищного фонда Находкинского городского округа на 2018-2025 годы"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35" marR="3835" marT="3835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5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66 759,05 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35" marR="3835" marT="3835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 </a:t>
                      </a:r>
                      <a:r>
                        <a:rPr lang="ru-RU" sz="105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978,83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35" marR="3835" marT="3835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 </a:t>
                      </a:r>
                      <a:r>
                        <a:rPr lang="ru-RU" sz="105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005,38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35" marR="3835" marT="3835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</a:t>
                      </a:r>
                      <a:r>
                        <a:rPr lang="ru-RU" sz="105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973,44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35" marR="3835" marT="3835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77,83</a:t>
                      </a:r>
                      <a:endParaRPr lang="ru-RU" sz="105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35" marR="3835" marT="3835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448839"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Муниципальная программа "Управление муниципальным имуществом Находкинского городского округа на 2020-2022 годы"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35" marR="3835" marT="3835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5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 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35" marR="3835" marT="3835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</a:t>
                      </a:r>
                      <a:r>
                        <a:rPr lang="ru-RU" sz="105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743,17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35" marR="3835" marT="3835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</a:t>
                      </a:r>
                      <a:r>
                        <a:rPr lang="ru-RU" sz="105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347,15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35" marR="3835" marT="3835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5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396,02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35" marR="3835" marT="3835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85,56</a:t>
                      </a:r>
                      <a:endParaRPr lang="ru-RU" sz="105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35" marR="3835" marT="3835" marB="0">
                    <a:noFill/>
                  </a:tcPr>
                </a:tc>
              </a:tr>
              <a:tr h="479322"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"Формирование доступной среды жизнедеятельности для инвалидов и других маломобильных групп населения Находкинского городского округа " на 2018-2020 годы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35" marR="3835" marT="3835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1 547,79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35" marR="3835" marT="3835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35" marR="3835" marT="3835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35" marR="3835" marT="3835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35" marR="3835" marT="3835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05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35" marR="3835" marT="3835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413178"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Непрограммные направления деятельности органов местного самоуправления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35" marR="3835" marT="3835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5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579 759,65 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35" marR="3835" marT="3835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852 </a:t>
                      </a:r>
                      <a:r>
                        <a:rPr lang="ru-RU" sz="105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757,22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35" marR="3835" marT="3835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786 </a:t>
                      </a:r>
                      <a:r>
                        <a:rPr lang="ru-RU" sz="105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557,66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35" marR="3835" marT="3835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5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</a:t>
                      </a:r>
                      <a:r>
                        <a:rPr lang="ru-RU" sz="1050" b="0" i="0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199,56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35" marR="3835" marT="3835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92,24</a:t>
                      </a:r>
                      <a:endParaRPr lang="ru-RU" sz="105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35" marR="3835" marT="3835" marB="0">
                    <a:noFill/>
                  </a:tcPr>
                </a:tc>
              </a:tr>
              <a:tr h="413178">
                <a:tc>
                  <a:txBody>
                    <a:bodyPr/>
                    <a:lstStyle/>
                    <a:p>
                      <a:pPr algn="l" fontAlgn="t"/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35" marR="3835" marT="3835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35" marR="3835" marT="3835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35" marR="3835" marT="3835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35" marR="3835" marT="3835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35" marR="3835" marT="3835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05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35" marR="3835" marT="3835" marB="0"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015129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116632"/>
            <a:ext cx="81465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бюджета по программному характеру и реализация национальных проектов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6243" y="764704"/>
            <a:ext cx="4263888" cy="954107"/>
          </a:xfrm>
          <a:prstGeom prst="rect">
            <a:avLst/>
          </a:prstGeom>
          <a:solidFill>
            <a:srgbClr val="ECF4A2">
              <a:alpha val="43000"/>
            </a:srgbClr>
          </a:solidFill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Исполнение бюджета Находкинского городского округа в 2020 году осуществлялось на базе 17 государственных программ по направлениям 4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национальных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проектов. </a:t>
            </a:r>
          </a:p>
        </p:txBody>
      </p:sp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34684793"/>
              </p:ext>
            </p:extLst>
          </p:nvPr>
        </p:nvGraphicFramePr>
        <p:xfrm>
          <a:off x="318191" y="1844824"/>
          <a:ext cx="4281940" cy="24302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827584" y="2587071"/>
            <a:ext cx="1224136" cy="646331"/>
          </a:xfrm>
          <a:prstGeom prst="rect">
            <a:avLst/>
          </a:prstGeom>
          <a:solidFill>
            <a:srgbClr val="ECF4A2">
              <a:alpha val="54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Факт за 2020 год 115 736,67 </a:t>
            </a:r>
            <a:r>
              <a:rPr lang="ru-RU" sz="1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9364" y="4293096"/>
            <a:ext cx="4263888" cy="1877437"/>
          </a:xfrm>
          <a:prstGeom prst="rect">
            <a:avLst/>
          </a:prstGeom>
          <a:solidFill>
            <a:srgbClr val="ECF4A2">
              <a:alpha val="69000"/>
            </a:srgbClr>
          </a:solidFill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Бюджет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2020 год предусматривал назначения по расходам социального характера в сумме 3 088 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523,00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., исполнены расходы на сумму 3 021 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830,77 тыс.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руб. или на 97,84%.</a:t>
            </a: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За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2020 год расходов социального характера было произведено на 217 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053,94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больше, чем за 2019 год.</a:t>
            </a:r>
          </a:p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4814411" y="4293096"/>
            <a:ext cx="4176464" cy="175432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Социальная сфера Находкинского городского округа</a:t>
            </a:r>
          </a:p>
          <a:p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редставлена:</a:t>
            </a:r>
            <a:endPara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 </a:t>
            </a:r>
            <a:r>
              <a:rPr lang="ru-RU" sz="12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1200" b="1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бщеборазовательными</a:t>
            </a:r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учреждениями </a:t>
            </a:r>
          </a:p>
          <a:p>
            <a:pPr marL="285750" indent="-285750">
              <a:buFontTx/>
              <a:buChar char="-"/>
            </a:pPr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38 </a:t>
            </a:r>
            <a:r>
              <a:rPr lang="ru-RU" sz="12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ошкольными учреждениями</a:t>
            </a:r>
          </a:p>
          <a:p>
            <a:pPr marL="285750" indent="-285750">
              <a:buFontTx/>
              <a:buChar char="-"/>
            </a:pPr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 учреждениями дополнительного образования </a:t>
            </a:r>
          </a:p>
          <a:p>
            <a:pPr marL="285750" indent="-285750">
              <a:buFontTx/>
              <a:buChar char="-"/>
            </a:pPr>
            <a:r>
              <a:rPr lang="ru-RU" sz="1200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учреждениями физической культуры и спорта</a:t>
            </a:r>
          </a:p>
          <a:p>
            <a:pPr marL="285750" indent="-285750">
              <a:buFontTx/>
              <a:buChar char="-"/>
            </a:pPr>
            <a:r>
              <a:rPr lang="ru-RU" sz="1200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учреждениями культуры</a:t>
            </a:r>
          </a:p>
          <a:p>
            <a:pPr marL="285750" indent="-285750">
              <a:buFontTx/>
              <a:buChar char="-"/>
            </a:pPr>
            <a:r>
              <a:rPr lang="ru-RU" sz="1200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прочими учреждениями</a:t>
            </a:r>
            <a:endParaRPr lang="ru-RU" sz="1200" b="1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788024" y="764704"/>
            <a:ext cx="4176465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целом по муниципальным программам расходы бюджета исполнены на сумму 3 734 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520,94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или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97,67 % от назначений на год. 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Доля расходов бюджета направленных на реализацию мероприятий муниципальных программ составила 82,60 % от общего объема расходов.</a:t>
            </a:r>
          </a:p>
        </p:txBody>
      </p:sp>
      <p:pic>
        <p:nvPicPr>
          <p:cNvPr id="10" name="Рисунок 9" descr="Результаты поиска изображений по запросу &quot;социальная поддержка граждан картинка&quot;">
            <a:hlinkClick r:id="rId3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39" y="2708919"/>
            <a:ext cx="864097" cy="9361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 descr="C:\Users\Fedchenko.FIN.000\Desktop\programming-line-icon-concept-drawing_csp67664998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7938" y="2853204"/>
            <a:ext cx="990600" cy="9150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Рисунок 11" descr="C:\Users\Fedchenko.FIN.000\Desktop\Opheij-Hypotheken-Duo-Wonen.pn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2829196"/>
            <a:ext cx="792088" cy="9189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Рисунок 12" descr="C:\Users\Fedchenko.FIN.000\Desktop\love-staff.pn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5204" y="2843804"/>
            <a:ext cx="935671" cy="9338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80311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87624" y="0"/>
            <a:ext cx="68356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мероприятий в сфере образования и молодежной политики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52682" y="836712"/>
            <a:ext cx="2561407" cy="292388"/>
          </a:xfrm>
          <a:prstGeom prst="rect">
            <a:avLst/>
          </a:prstGeom>
          <a:solidFill>
            <a:schemeClr val="accent3">
              <a:lumMod val="40000"/>
              <a:lumOff val="60000"/>
              <a:alpha val="55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sz="1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расходов в 2020 году</a:t>
            </a:r>
            <a:endParaRPr lang="ru-RU" sz="13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83986173"/>
              </p:ext>
            </p:extLst>
          </p:nvPr>
        </p:nvGraphicFramePr>
        <p:xfrm>
          <a:off x="37141" y="1268760"/>
          <a:ext cx="4572000" cy="18722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7141" y="3212976"/>
            <a:ext cx="4392488" cy="1223412"/>
          </a:xfrm>
          <a:prstGeom prst="rect">
            <a:avLst/>
          </a:prstGeom>
          <a:solidFill>
            <a:schemeClr val="accent6">
              <a:lumMod val="20000"/>
              <a:lumOff val="80000"/>
              <a:alpha val="52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состоянию на 01.01.2021 г. на территории Находкинского городского округа осуществляли деятельность:</a:t>
            </a:r>
          </a:p>
          <a:p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 </a:t>
            </a:r>
            <a:r>
              <a:rPr lang="ru-RU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75 </a:t>
            </a:r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бюджетное учреждение, в том числе:</a:t>
            </a:r>
          </a:p>
          <a:p>
            <a:pPr lvl="0"/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области дошкольного образования – 38;</a:t>
            </a:r>
          </a:p>
          <a:p>
            <a:pPr lvl="0"/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области общего образования – 24;</a:t>
            </a:r>
          </a:p>
          <a:p>
            <a:pPr lvl="0"/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области дополнительного образования детей – </a:t>
            </a:r>
            <a:r>
              <a:rPr lang="ru-RU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11;</a:t>
            </a:r>
            <a:endParaRPr lang="ru-RU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прочие учреждения образования – 1</a:t>
            </a:r>
            <a:r>
              <a:rPr lang="ru-RU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729224" y="4509120"/>
            <a:ext cx="2679964" cy="461665"/>
          </a:xfrm>
          <a:prstGeom prst="rect">
            <a:avLst/>
          </a:prstGeom>
          <a:solidFill>
            <a:srgbClr val="ECF4A2">
              <a:alpha val="65000"/>
            </a:srgbClr>
          </a:solidFill>
        </p:spPr>
        <p:txBody>
          <a:bodyPr wrap="none" rtlCol="0">
            <a:spAutoFit/>
          </a:bodyPr>
          <a:lstStyle/>
          <a:p>
            <a:pPr algn="ctr"/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Среднемесячная заработная </a:t>
            </a:r>
          </a:p>
          <a:p>
            <a:pPr algn="ctr"/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работников образования за 2020 год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1" name="Диаграмма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18797230"/>
              </p:ext>
            </p:extLst>
          </p:nvPr>
        </p:nvGraphicFramePr>
        <p:xfrm>
          <a:off x="1863" y="4986410"/>
          <a:ext cx="4894315" cy="17810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Диаграмма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54785589"/>
              </p:ext>
            </p:extLst>
          </p:nvPr>
        </p:nvGraphicFramePr>
        <p:xfrm>
          <a:off x="4560627" y="1340768"/>
          <a:ext cx="4572000" cy="21077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4605450" y="836712"/>
            <a:ext cx="4304783" cy="492443"/>
          </a:xfrm>
          <a:prstGeom prst="rect">
            <a:avLst/>
          </a:prstGeom>
          <a:solidFill>
            <a:schemeClr val="accent3">
              <a:lumMod val="40000"/>
              <a:lumOff val="60000"/>
              <a:alpha val="56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Среднегодовая численность детей посещавших учреждения</a:t>
            </a:r>
            <a:endParaRPr lang="ru-RU" sz="13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" name="Диаграмма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0811559"/>
              </p:ext>
            </p:extLst>
          </p:nvPr>
        </p:nvGraphicFramePr>
        <p:xfrm>
          <a:off x="4429629" y="411480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605451" y="3573016"/>
            <a:ext cx="4304783" cy="461665"/>
          </a:xfrm>
          <a:prstGeom prst="rect">
            <a:avLst/>
          </a:prstGeom>
          <a:solidFill>
            <a:srgbClr val="AAE0D4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бюджета на содержание 1 обучающегося в 2020 году (руб.)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2322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27584" y="558688"/>
            <a:ext cx="75608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Основной целью муниципальной программы «Развитие образования в Находкинском городском округе на 2020-2024 годы»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является развитие доступной, качественной и безопасной системы дошкольного, общего и дополнительного образования в Находкинском городском округе. </a:t>
            </a:r>
          </a:p>
        </p:txBody>
      </p:sp>
      <p:sp>
        <p:nvSpPr>
          <p:cNvPr id="4" name="Блок-схема: перфолента 3"/>
          <p:cNvSpPr/>
          <p:nvPr/>
        </p:nvSpPr>
        <p:spPr>
          <a:xfrm>
            <a:off x="251520" y="465178"/>
            <a:ext cx="8705090" cy="875590"/>
          </a:xfrm>
          <a:prstGeom prst="flowChartPunchedTape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60098762"/>
              </p:ext>
            </p:extLst>
          </p:nvPr>
        </p:nvGraphicFramePr>
        <p:xfrm>
          <a:off x="72008" y="1959796"/>
          <a:ext cx="4572000" cy="27653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51520" y="1340768"/>
            <a:ext cx="3996444" cy="60016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«Развитие образования в Находкинском городском округе на 2020-2024 годы в разрезе подпрограмм</a:t>
            </a:r>
            <a:endParaRPr lang="ru-RU" sz="1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16147" y="1340768"/>
            <a:ext cx="3996444" cy="276999"/>
          </a:xfrm>
          <a:prstGeom prst="rect">
            <a:avLst/>
          </a:prstGeom>
          <a:solidFill>
            <a:schemeClr val="accent5">
              <a:alpha val="34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направления расходов в 2020 году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1906" y="4869160"/>
            <a:ext cx="4392488" cy="1631216"/>
          </a:xfrm>
          <a:prstGeom prst="rect">
            <a:avLst/>
          </a:prstGeom>
          <a:solidFill>
            <a:schemeClr val="bg1">
              <a:alpha val="41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Увеличено количество 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групп раннего возраста в муниципальных дошкольных учреждениях. </a:t>
            </a:r>
            <a:endParaRPr lang="ru-RU" sz="1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2019 году 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-17 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групп раннего 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возраста</a:t>
            </a:r>
          </a:p>
          <a:p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2020 году 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19 групп раннего возраста. </a:t>
            </a:r>
          </a:p>
          <a:p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Снизилась 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нижняя граница возраста детей, принимаемых в детский сад: </a:t>
            </a:r>
            <a:endParaRPr lang="ru-RU" sz="1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2019 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году прием 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детей в группу раннего возраста осуществлялся с 1,5 лет, </a:t>
            </a:r>
            <a:endParaRPr lang="ru-RU" sz="1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2020 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году с 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года 3 месяцев. </a:t>
            </a:r>
            <a:endParaRPr lang="ru-RU" sz="1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Детский сад № 59», «Детский сад № 37» принимают детей с 1 года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53742" y="1770935"/>
            <a:ext cx="4390258" cy="2862322"/>
          </a:xfrm>
          <a:prstGeom prst="rect">
            <a:avLst/>
          </a:prstGeom>
          <a:solidFill>
            <a:schemeClr val="bg1">
              <a:alpha val="45000"/>
            </a:schemeClr>
          </a:solidFill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улучшение инфраструктуры муниципальных образовательных учреждений  Находкинского городского округа в 2020 г. было направлено более 51 019,45 тыс. руб.  из них на:</a:t>
            </a:r>
          </a:p>
          <a:p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-ремонт зданий, помещений и территорий учреждений -36 882,00 тыс. </a:t>
            </a:r>
            <a:r>
              <a:rPr lang="ru-RU" sz="1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руб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-формирование доступной среды – 1 624,0 </a:t>
            </a:r>
            <a:r>
              <a:rPr lang="ru-RU" sz="1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Реализация общеобразовательных программ общего образования – </a:t>
            </a:r>
          </a:p>
          <a:p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1 017 524,51 </a:t>
            </a:r>
            <a:r>
              <a:rPr lang="ru-RU" sz="1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Реализация 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общеобразовательных программ 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дополнительного образования – 153 488,39 </a:t>
            </a:r>
            <a:r>
              <a:rPr lang="ru-RU" sz="1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Создание новых мест – 1 808,68 </a:t>
            </a:r>
            <a:r>
              <a:rPr lang="ru-RU" sz="1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Поддержка </a:t>
            </a:r>
            <a:r>
              <a:rPr lang="ru-RU" sz="1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пед.работников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15 150,24 </a:t>
            </a:r>
            <a:r>
              <a:rPr lang="ru-RU" sz="1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Мероприятия молодежной политики (культурно-массовые мероприятия, предоставление стипендии главы НГО) – 2 270,70 </a:t>
            </a:r>
            <a:r>
              <a:rPr lang="ru-RU" sz="1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Деятельность в области бухгалтерского учета  - 32 751,88 </a:t>
            </a:r>
            <a:r>
              <a:rPr lang="ru-RU" sz="1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Предупреждение чрезвычайных ситуаций – 29 990,93 </a:t>
            </a:r>
            <a:r>
              <a:rPr lang="ru-RU" sz="1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Профилактика противоправных действий среди молодежи – 3 503,19 </a:t>
            </a:r>
            <a:r>
              <a:rPr lang="ru-RU" sz="1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Охрана труда – 10 520,71 </a:t>
            </a:r>
            <a:r>
              <a:rPr lang="ru-RU" sz="1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73856" y="4869160"/>
            <a:ext cx="428275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СОШ № 4  открылся </a:t>
            </a:r>
            <a:r>
              <a:rPr 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ресурсный класс для детей с аутистическим спектром развития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В нем занимаются  10 ребят от семи до девяти лет, имеющих лёгкую степень аутизма. </a:t>
            </a:r>
          </a:p>
          <a:p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1 сентября 2021 года планируется открытие подобного 1 класса в школе № 1 «Полюс».</a:t>
            </a:r>
          </a:p>
          <a:p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Группы полного дня для детей с особенностями развития открыты в д/с №  27 и 65, группы кратковременного пребывания - в д/с № 7 и 27.</a:t>
            </a:r>
          </a:p>
          <a:p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87624" y="0"/>
            <a:ext cx="68356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мероприятий в сфере образования и молодежной политики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545813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63688" y="107340"/>
            <a:ext cx="60585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мероприятий в сфере культуры и кинематографии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55576" y="1124744"/>
            <a:ext cx="2620269" cy="307777"/>
          </a:xfrm>
          <a:prstGeom prst="rect">
            <a:avLst/>
          </a:prstGeom>
          <a:solidFill>
            <a:srgbClr val="FFFF99">
              <a:alpha val="42000"/>
            </a:srgbClr>
          </a:solidFill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расходов в 2020 году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98960788"/>
              </p:ext>
            </p:extLst>
          </p:nvPr>
        </p:nvGraphicFramePr>
        <p:xfrm>
          <a:off x="209011" y="1700808"/>
          <a:ext cx="4320480" cy="1800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220979" y="4653136"/>
            <a:ext cx="4572000" cy="1292662"/>
          </a:xfrm>
          <a:prstGeom prst="rect">
            <a:avLst/>
          </a:prstGeom>
          <a:solidFill>
            <a:srgbClr val="FFFF99"/>
          </a:solidFill>
        </p:spPr>
        <p:txBody>
          <a:bodyPr>
            <a:spAutoFit/>
          </a:bodyPr>
          <a:lstStyle/>
          <a:p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состоянию на 01.01.2021 г. на территории Находкинского городского округа осуществляли 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 9 бюджетных учреждений и</a:t>
            </a:r>
            <a:endParaRPr lang="ru-RU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автономное учреждение в области культуры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/>
            <a:endParaRPr lang="ru-RU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220072" y="1111153"/>
            <a:ext cx="3499420" cy="507831"/>
          </a:xfrm>
          <a:prstGeom prst="rect">
            <a:avLst/>
          </a:prstGeom>
          <a:solidFill>
            <a:srgbClr val="AAE0D4">
              <a:alpha val="72000"/>
            </a:srgbClr>
          </a:solidFill>
        </p:spPr>
        <p:txBody>
          <a:bodyPr wrap="none" rtlCol="0">
            <a:spAutoFit/>
          </a:bodyPr>
          <a:lstStyle/>
          <a:p>
            <a:pPr algn="ctr"/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Среднемесячная заработная плата работников </a:t>
            </a:r>
          </a:p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учреждения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культуры</a:t>
            </a:r>
            <a:endParaRPr lang="ru-RU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3" name="Диаграмма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6192814"/>
              </p:ext>
            </p:extLst>
          </p:nvPr>
        </p:nvGraphicFramePr>
        <p:xfrm>
          <a:off x="4792979" y="1661378"/>
          <a:ext cx="4291422" cy="2520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4" name="Рисунок 13" descr="Смотреть исходное изображение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4452" y="4653136"/>
            <a:ext cx="4010660" cy="11982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12222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36797" y="230451"/>
            <a:ext cx="53267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мероприятий в сфере культуры и кинематографии</a:t>
            </a:r>
          </a:p>
          <a:p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10228" y="842286"/>
            <a:ext cx="84822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основных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мероприятий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сфере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культуры и кинематографии осуществляется преимущественно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рамках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муниципальной программы «Развитие культуры в Находкинском городском округе на 2019-2023 годы».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0415895"/>
              </p:ext>
            </p:extLst>
          </p:nvPr>
        </p:nvGraphicFramePr>
        <p:xfrm>
          <a:off x="107504" y="1708516"/>
          <a:ext cx="3816424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34887" y="1545759"/>
            <a:ext cx="27565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произведены за счет средств: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55576" y="2420888"/>
            <a:ext cx="1296144" cy="769441"/>
          </a:xfrm>
          <a:prstGeom prst="rect">
            <a:avLst/>
          </a:prstGeom>
          <a:solidFill>
            <a:schemeClr val="accent6">
              <a:lumMod val="40000"/>
              <a:lumOff val="60000"/>
              <a:alpha val="3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исполнены всего 408 628,12 </a:t>
            </a:r>
            <a:r>
              <a:rPr lang="ru-RU" sz="11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37524" y="4077071"/>
            <a:ext cx="4313830" cy="30777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направления расходов в 2020 году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66213" y="4437112"/>
            <a:ext cx="4333942" cy="2308324"/>
          </a:xfrm>
          <a:prstGeom prst="rect">
            <a:avLst/>
          </a:prstGeom>
          <a:solidFill>
            <a:srgbClr val="FFFF99">
              <a:alpha val="34000"/>
            </a:srgbClr>
          </a:solidFill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Укрепление материально-технической базы организаций культуры – 42 565,58 </a:t>
            </a: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171450" indent="-171450">
              <a:buFontTx/>
              <a:buChar char="-"/>
            </a:pP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проектно-сметная документация – 4 641,07 </a:t>
            </a: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171450" indent="-171450">
              <a:buFontTx/>
              <a:buChar char="-"/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риобретение особо ценного имущества -3 328,78 </a:t>
            </a: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171450" indent="-171450">
              <a:buFontTx/>
              <a:buChar char="-"/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троительство, реконструкция и ремонт объектов культуры – 27 638,02 </a:t>
            </a: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(отремонтировано: часть фасада здания, наружной лестницы и внутренних помещений МБУК «Центр Культуры», внутренние помещения библиотеки «Зеленый мир», фасад здания МАУК «Дом молодежи», фасад и кровля здания, внутренние помещения МБУК ДК </a:t>
            </a: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им.Ю.Гагарина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», фасад здания МБУК «</a:t>
            </a: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Ливадийский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ДК»)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Tx/>
              <a:buChar char="-"/>
            </a:pPr>
            <a:endPara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788023" y="1691802"/>
            <a:ext cx="4118253" cy="5109091"/>
          </a:xfrm>
          <a:prstGeom prst="rect">
            <a:avLst/>
          </a:prstGeom>
          <a:solidFill>
            <a:srgbClr val="ECF4A2">
              <a:alpha val="49000"/>
            </a:srgbClr>
          </a:solidFill>
        </p:spPr>
        <p:txBody>
          <a:bodyPr wrap="square" rtlCol="0">
            <a:spAutoFit/>
          </a:bodyPr>
          <a:lstStyle/>
          <a:p>
            <a:pPr marL="171450" indent="-171450">
              <a:buFontTx/>
              <a:buChar char="-"/>
            </a:pP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приобретение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музыкальных инструментов – 1 610,52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171450" indent="-171450">
              <a:buFontTx/>
              <a:buChar char="-"/>
            </a:pP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кап.ремонт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реконструкция муниципальных детских школ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искуств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594,60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171450" indent="-171450">
              <a:buFontTx/>
              <a:buChar char="-"/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поддержка творческой деятельности – 4 752,56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социально-значимых  культурно-массовых мероприятий – 7 047,01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Поддержка творческой деятельности в сфере культуры – 112,0 </a:t>
            </a: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Сохранение исторического и культурного наследия – 123,41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Отдельные мероприятия программы – 358 780,12 </a:t>
            </a: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171450" indent="-171450">
              <a:buFontTx/>
              <a:buChar char="-"/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омплектование книжных фондов 999,99 </a:t>
            </a: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171450" indent="-171450">
              <a:buFontTx/>
              <a:buChar char="-"/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ероприятия по пожарной безопасности – 808,41 </a:t>
            </a: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171450" indent="-171450">
              <a:buFontTx/>
              <a:buChar char="-"/>
            </a:pP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профилактика терроризма – 1 789,26 </a:t>
            </a: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  обеспечение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 муниципальных учреждений (дома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культуры,прочие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учреждения) – 149 646,86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171450" indent="-171450">
              <a:buFontTx/>
              <a:buChar char="-"/>
            </a:pP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 учреждений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(оказание услуг, выполнение работ) – 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97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46,87тыс.руб.</a:t>
            </a:r>
          </a:p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  обеспечение деятельности учреждений дополнительного</a:t>
            </a:r>
          </a:p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 – 91 303,74 </a:t>
            </a: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171450" indent="-171450">
              <a:buFontTx/>
              <a:buChar char="-"/>
            </a:pP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на комплектование книжных фондов информационно-техническим оборудованием – 157,10 </a:t>
            </a: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Блок-схема: перфолента 10"/>
          <p:cNvSpPr/>
          <p:nvPr/>
        </p:nvSpPr>
        <p:spPr>
          <a:xfrm>
            <a:off x="266213" y="753671"/>
            <a:ext cx="8122211" cy="792088"/>
          </a:xfrm>
          <a:prstGeom prst="flowChartPunchedTap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331795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75656" y="90707"/>
            <a:ext cx="67452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мероприятий в сфере жилищно-коммунального хозяйства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99592" y="1477430"/>
            <a:ext cx="2620269" cy="307777"/>
          </a:xfrm>
          <a:prstGeom prst="rect">
            <a:avLst/>
          </a:prstGeom>
          <a:solidFill>
            <a:schemeClr val="accent3">
              <a:lumMod val="40000"/>
              <a:lumOff val="60000"/>
              <a:alpha val="47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расходов в 2020 году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78793596"/>
              </p:ext>
            </p:extLst>
          </p:nvPr>
        </p:nvGraphicFramePr>
        <p:xfrm>
          <a:off x="0" y="2204864"/>
          <a:ext cx="4572000" cy="18061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4742071" y="1477430"/>
            <a:ext cx="4176464" cy="1492716"/>
          </a:xfrm>
          <a:prstGeom prst="rect">
            <a:avLst/>
          </a:prstGeom>
          <a:solidFill>
            <a:schemeClr val="accent4">
              <a:lumMod val="40000"/>
              <a:lumOff val="60000"/>
              <a:alpha val="81000"/>
            </a:schemeClr>
          </a:solidFill>
        </p:spPr>
        <p:txBody>
          <a:bodyPr wrap="square">
            <a:spAutoFit/>
          </a:bodyPr>
          <a:lstStyle/>
          <a:p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Модернизация всей инфраструктуры, обновление инженерных сетей, приведение в надлежащее состояние жилищного фонда требует колоссальных финансовых затрат. Средств только местного бюджета для этого 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недостаточно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Администрация 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города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участвует в различных государственных программах на условиях </a:t>
            </a:r>
            <a:r>
              <a:rPr lang="ru-RU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софинансирования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9" name="Блок-схема: перфолента 8"/>
          <p:cNvSpPr/>
          <p:nvPr/>
        </p:nvSpPr>
        <p:spPr>
          <a:xfrm>
            <a:off x="107504" y="304098"/>
            <a:ext cx="8928992" cy="1108678"/>
          </a:xfrm>
          <a:prstGeom prst="flowChartPunchedTap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268651" y="429261"/>
            <a:ext cx="856895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мероприятий в сфере жилищно-коммунального хозяйства осуществлялась в рамках муниципальных программ: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«Развитие жилищно-коммунального хозяйства и создание комфортной среды обитания населения в НГО на 2018-2020»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«Переселение граждан из аварийного жилищного фонда НГО на 2018-2025 годы»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«Формирование современной городской среды НГО на 2018-2024 годы»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742071" y="3068960"/>
            <a:ext cx="4176464" cy="60016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Исполнение муниципальной программы «Формирование современной городской среды в Находкинском городском округе на 2018-2024 годы»</a:t>
            </a:r>
            <a:endParaRPr lang="ru-RU" sz="1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2" name="Диаграмма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66524254"/>
              </p:ext>
            </p:extLst>
          </p:nvPr>
        </p:nvGraphicFramePr>
        <p:xfrm>
          <a:off x="4832081" y="3789040"/>
          <a:ext cx="4085896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Прямоугольник 12"/>
          <p:cNvSpPr/>
          <p:nvPr/>
        </p:nvSpPr>
        <p:spPr>
          <a:xfrm>
            <a:off x="107504" y="4238310"/>
            <a:ext cx="4572000" cy="1938992"/>
          </a:xfrm>
          <a:prstGeom prst="rect">
            <a:avLst/>
          </a:prstGeom>
          <a:solidFill>
            <a:srgbClr val="AAE0D4">
              <a:alpha val="71000"/>
            </a:srgbClr>
          </a:solidFill>
        </p:spPr>
        <p:txBody>
          <a:bodyPr>
            <a:spAutoFit/>
          </a:bodyPr>
          <a:lstStyle/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2020 году произведены расходы бюджета за выполненные работы по благоустройству территорий, детских и спортивных площадок в количестве 60 объектов (оборудовано 49 детских и 10 спортивных площадок; заасфальтирована 1 придомовая территория). Кроме того, произведены расходы по экспертизе сметной документации; установке систем освещения на детской площадке в г. Находка; по благоустройству детской площадки, расположенной в районе ул. Школьная, 3; по оборудованию детских и спортивных площадок информационными табличками на территории Находкинского городского округа.</a:t>
            </a:r>
          </a:p>
        </p:txBody>
      </p:sp>
    </p:spTree>
    <p:extLst>
      <p:ext uri="{BB962C8B-B14F-4D97-AF65-F5344CB8AC3E}">
        <p14:creationId xmlns:p14="http://schemas.microsoft.com/office/powerpoint/2010/main" val="2010905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04" y="392032"/>
            <a:ext cx="4248472" cy="769441"/>
          </a:xfrm>
          <a:prstGeom prst="rect">
            <a:avLst/>
          </a:prstGeom>
          <a:solidFill>
            <a:schemeClr val="accent3">
              <a:lumMod val="40000"/>
              <a:lumOff val="60000"/>
              <a:alpha val="53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Исполнение муниципальной программы «Развитие жилищно-коммунального хозяйства и создание комфортной среды обитания населения в Находкинском городском округе на 2018-2020 годы»  в разрезе подпрограмм</a:t>
            </a:r>
            <a:endParaRPr lang="ru-RU" sz="1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76020" y="392032"/>
            <a:ext cx="4360476" cy="600164"/>
          </a:xfrm>
          <a:prstGeom prst="rect">
            <a:avLst/>
          </a:prstGeom>
          <a:solidFill>
            <a:srgbClr val="ECF4A2">
              <a:alpha val="62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Исполнение муниципальной программы «Переселение граждан из аварийного жилищного фонда  Находкинского городского округа на 2015-2017 и на период до 2025 года»</a:t>
            </a:r>
            <a:endParaRPr lang="ru-RU" sz="1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659760" y="3789040"/>
            <a:ext cx="4376736" cy="83099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2020 году по программе переселения граждан из аварийного жилищного фонда 20 семей улучшили свои жилищные условия. Социальные выплаты предоставлены в сумме 35 220,77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287138" y="17387"/>
            <a:ext cx="67452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мероприятий в сфере жилищно-коммунального хозяйства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1" name="Диаграмма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37037471"/>
              </p:ext>
            </p:extLst>
          </p:nvPr>
        </p:nvGraphicFramePr>
        <p:xfrm>
          <a:off x="4562128" y="1189856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2" name="Диаграмма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66874333"/>
              </p:ext>
            </p:extLst>
          </p:nvPr>
        </p:nvGraphicFramePr>
        <p:xfrm>
          <a:off x="87760" y="1484784"/>
          <a:ext cx="4572000" cy="37833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Прямоугольник 12"/>
          <p:cNvSpPr/>
          <p:nvPr/>
        </p:nvSpPr>
        <p:spPr>
          <a:xfrm>
            <a:off x="251520" y="4797152"/>
            <a:ext cx="8784976" cy="1615827"/>
          </a:xfrm>
          <a:prstGeom prst="rect">
            <a:avLst/>
          </a:prstGeom>
          <a:solidFill>
            <a:srgbClr val="FFFF99"/>
          </a:solidFill>
        </p:spPr>
        <p:txBody>
          <a:bodyPr wrap="square">
            <a:spAutoFit/>
          </a:bodyPr>
          <a:lstStyle/>
          <a:p>
            <a:r>
              <a:rPr lang="ru-RU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Непрограммные мероприятия в сфере ЖКХ: </a:t>
            </a:r>
          </a:p>
          <a:p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исполнены на сумму 21 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018,87 </a:t>
            </a:r>
            <a:r>
              <a:rPr lang="ru-RU" sz="1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Бюджетные средства направлены:</a:t>
            </a:r>
          </a:p>
          <a:p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598,93 </a:t>
            </a:r>
            <a:r>
              <a:rPr lang="ru-RU" sz="1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на благоустройство муниципальных территорий общего пользования (скверов, видовых площадок, памятных мест и прогулочных зон);</a:t>
            </a:r>
          </a:p>
          <a:p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389,70 </a:t>
            </a:r>
            <a:r>
              <a:rPr lang="ru-RU" sz="1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на прочие мероприятия по благоустройству;</a:t>
            </a:r>
          </a:p>
          <a:p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16 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172,29 </a:t>
            </a:r>
            <a:r>
              <a:rPr lang="ru-RU" sz="1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на обеспечение деятельности (оказание услуг, выполнение работ) муниципальных учреждений (МБУ "Память");</a:t>
            </a:r>
          </a:p>
          <a:p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404,24 </a:t>
            </a:r>
            <a:r>
              <a:rPr lang="ru-RU" sz="1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на расходы по захоронению тел умерших (неопознанных и невостребованных);</a:t>
            </a:r>
          </a:p>
          <a:p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453,70 </a:t>
            </a:r>
            <a:r>
              <a:rPr lang="ru-RU" sz="1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на обеспечение деятельности (оказание услуг, выполнение работ) муниципальных учреждений (МКУ "Сетевое и парковое хозяйство").</a:t>
            </a:r>
          </a:p>
        </p:txBody>
      </p:sp>
    </p:spTree>
    <p:extLst>
      <p:ext uri="{BB962C8B-B14F-4D97-AF65-F5344CB8AC3E}">
        <p14:creationId xmlns:p14="http://schemas.microsoft.com/office/powerpoint/2010/main" val="89596349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75656" y="90707"/>
            <a:ext cx="57787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мероприятий в сфере национальной экономики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88058123"/>
              </p:ext>
            </p:extLst>
          </p:nvPr>
        </p:nvGraphicFramePr>
        <p:xfrm>
          <a:off x="107504" y="1628800"/>
          <a:ext cx="4572000" cy="27117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95536" y="429261"/>
            <a:ext cx="85689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мероприятий в сфере национальной экономики осуществлялась в рамках следующих программ: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«Осуществление дорожной деятельности в отношении автомобильных дорог общего пользования местного  значения НГО на 2018-2020 годы»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«Обеспечение доступным жильем жителей НГО на 2015-2017 годы и на период до 2025 года»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«Развитие ЖКХ и создание комфортной среды обитания населения НГО на 2018-2020 годы»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«Развитие туризма в НГО на 2018-2020 годы»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«Развитие малого и среднего предпринимательства на территории НГО на 2018-2020 годы»</a:t>
            </a:r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02027" y="4293095"/>
            <a:ext cx="3647281" cy="461665"/>
          </a:xfrm>
          <a:prstGeom prst="rect">
            <a:avLst/>
          </a:prstGeom>
          <a:solidFill>
            <a:srgbClr val="ECF4A2"/>
          </a:solidFill>
        </p:spPr>
        <p:txBody>
          <a:bodyPr wrap="none" rtlCol="0">
            <a:spAutoFit/>
          </a:bodyPr>
          <a:lstStyle/>
          <a:p>
            <a:pPr algn="ctr"/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Финансирование дорожной деятельности</a:t>
            </a:r>
          </a:p>
          <a:p>
            <a:pPr algn="ctr"/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отношении дорог местного значения  (</a:t>
            </a:r>
            <a:r>
              <a:rPr lang="ru-RU" sz="1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2" name="Диаграмма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34563099"/>
              </p:ext>
            </p:extLst>
          </p:nvPr>
        </p:nvGraphicFramePr>
        <p:xfrm>
          <a:off x="26167" y="4797152"/>
          <a:ext cx="4572000" cy="20608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4626778" y="1726958"/>
            <a:ext cx="4245168" cy="523220"/>
          </a:xfrm>
          <a:prstGeom prst="rect">
            <a:avLst/>
          </a:prstGeom>
          <a:solidFill>
            <a:srgbClr val="ECF4A2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расходов по основным мероприятиям </a:t>
            </a:r>
          </a:p>
          <a:p>
            <a:pPr algn="ctr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дорожного хозяйства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4" name="Диаграмма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90243562"/>
              </p:ext>
            </p:extLst>
          </p:nvPr>
        </p:nvGraphicFramePr>
        <p:xfrm>
          <a:off x="4356000" y="2206538"/>
          <a:ext cx="4792145" cy="33550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5" name="Прямоугольник 14"/>
          <p:cNvSpPr/>
          <p:nvPr/>
        </p:nvSpPr>
        <p:spPr>
          <a:xfrm>
            <a:off x="4882832" y="5877272"/>
            <a:ext cx="4104456" cy="83099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Общая протяженность отремонтированных автомобильных дорог в 2020 году составила 12,73 км, в том числе площадь отремонтированного асфальтобетонного покрытия дорог составила 129,47 </a:t>
            </a: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тыс.м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882832" y="5301208"/>
            <a:ext cx="4104456" cy="461665"/>
          </a:xfrm>
          <a:prstGeom prst="rect">
            <a:avLst/>
          </a:prstGeom>
          <a:solidFill>
            <a:srgbClr val="AAE0D4"/>
          </a:solidFill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Общая протяженность дорог в Находкинском городском округе 445,4 км.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Блок-схема: перфолента 4"/>
          <p:cNvSpPr/>
          <p:nvPr/>
        </p:nvSpPr>
        <p:spPr>
          <a:xfrm>
            <a:off x="251520" y="188640"/>
            <a:ext cx="8762854" cy="1440160"/>
          </a:xfrm>
          <a:prstGeom prst="flowChartPunchedTap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473981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6165" y="554196"/>
            <a:ext cx="3697763" cy="4708981"/>
          </a:xfrm>
          <a:prstGeom prst="rect">
            <a:avLst/>
          </a:prstGeom>
          <a:solidFill>
            <a:srgbClr val="ECF4A2">
              <a:alpha val="64000"/>
            </a:srgbClr>
          </a:solidFill>
        </p:spPr>
        <p:txBody>
          <a:bodyPr wrap="square">
            <a:spAutoFit/>
          </a:bodyPr>
          <a:lstStyle/>
          <a:p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Сельское 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хозяйство и 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рыболовство: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2020 год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запланировано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исполнению за счет субвенций из краевого бюджета средства в сумме 2 173 091,00 руб. на организацию и проведение мероприятий по предупреждению и ликвидации болезней животных, их лечению, защите населения от болезней общих для человека и животных. </a:t>
            </a: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Средства не израсходованы по причине отсутствия претендентов на заключение контрактов по итогам 7 объявленных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конкурсов.</a:t>
            </a:r>
          </a:p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Транспорт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2020 году бюджетные средства были назначены на осуществление отдельных гос. полномочий по установлению регулируемых тарифов на регулярные перевозки пассажиров и багажа автомобильным и наземным электрическим общественным транспортом по муниципальным маршрутам в границах муниципального образования в сумме 3 223,00 руб. Бюджетные назначения не исполнены в связи с отсутствием на территории Находкинского городского округа регулярных перевозок пассажиров и багажа автомобильным и наземным электрическим общественным транспортом.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75656" y="90707"/>
            <a:ext cx="57787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мероприятий в сфере национальной экономики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5054452"/>
              </p:ext>
            </p:extLst>
          </p:nvPr>
        </p:nvGraphicFramePr>
        <p:xfrm>
          <a:off x="4787415" y="576508"/>
          <a:ext cx="4248472" cy="3733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248472"/>
              </a:tblGrid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Другие вопросы в области национальной </a:t>
                      </a:r>
                      <a:r>
                        <a:rPr lang="ru-RU" sz="12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экономики</a:t>
                      </a:r>
                    </a:p>
                    <a:p>
                      <a:pPr algn="l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rgbClr val="ECF4A2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10354555"/>
              </p:ext>
            </p:extLst>
          </p:nvPr>
        </p:nvGraphicFramePr>
        <p:xfrm>
          <a:off x="4067944" y="980728"/>
          <a:ext cx="5005873" cy="3960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7020272" y="2896110"/>
            <a:ext cx="1224136" cy="830997"/>
          </a:xfrm>
          <a:prstGeom prst="rect">
            <a:avLst/>
          </a:prstGeom>
          <a:solidFill>
            <a:schemeClr val="accent5">
              <a:alpha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План 62 027,1 </a:t>
            </a: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Факт 56 212,7 </a:t>
            </a: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516216" y="4509120"/>
            <a:ext cx="2413384" cy="2046714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Основную долю неисполненных расходов в сумме 5 </a:t>
            </a:r>
            <a:r>
              <a:rPr lang="ru-RU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351,6 </a:t>
            </a:r>
            <a:r>
              <a:rPr lang="ru-RU" sz="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составляют дополнительные расходы на реализацию мероприятий муниципальных программ (подпрограмм) развития малого и среднего предпринимательства в рамках национального проекта "Малое и среднее предпринимательство и поддержка индивидуальной предпринимательской инициативы" (за счёт средств местного бюджета). Причиной неисполнения расходов является отсутствие оснований к выплатам субсидий заявителям.</a:t>
            </a:r>
          </a:p>
          <a:p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2" descr="P:\Давыденко\картинки\папки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3751" y="5263177"/>
            <a:ext cx="3168351" cy="1423035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3923928" y="2420888"/>
            <a:ext cx="2664297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</a:t>
            </a:r>
            <a:r>
              <a:rPr lang="ru-RU" sz="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</a:t>
            </a:r>
            <a:endParaRPr lang="ru-RU" sz="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"Развитие малого и среднего предпринимательства на территории </a:t>
            </a:r>
            <a:r>
              <a:rPr lang="ru-RU" sz="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Находкинского </a:t>
            </a:r>
            <a:r>
              <a:rPr lang="ru-RU" sz="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городского округа" на 2018-2020 годы</a:t>
            </a:r>
            <a:endParaRPr lang="ru-RU" sz="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 за 2020 год были исполнены:</a:t>
            </a:r>
          </a:p>
          <a:p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10 </a:t>
            </a:r>
            <a:r>
              <a:rPr lang="ru-RU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000,00  </a:t>
            </a:r>
            <a:r>
              <a:rPr lang="ru-RU" sz="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за счет краевого бюджета;</a:t>
            </a:r>
          </a:p>
          <a:p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3 </a:t>
            </a:r>
            <a:r>
              <a:rPr lang="ru-RU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773,81 </a:t>
            </a:r>
            <a:r>
              <a:rPr lang="ru-RU" sz="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за счет местного бюджета.</a:t>
            </a:r>
          </a:p>
          <a:p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Бюджетные средства были израсходованы:</a:t>
            </a:r>
          </a:p>
          <a:p>
            <a:r>
              <a:rPr lang="ru-RU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200,00 тыс. 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руб. </a:t>
            </a:r>
            <a:r>
              <a:rPr lang="ru-RU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 смотр - конкурс на лучшее художественное, световое оформление и праздничное обслуживание среди предприятий торговли общественного питания и бытового обслуживания населения </a:t>
            </a:r>
            <a:r>
              <a:rPr lang="ru-RU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НГО к 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Новому году); </a:t>
            </a:r>
          </a:p>
          <a:p>
            <a:r>
              <a:rPr lang="ru-RU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000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00  </a:t>
            </a:r>
            <a:r>
              <a:rPr lang="ru-RU" sz="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предоставлены субсидии 2 предпринимателям на возмещение части затрат, связанных с уплатой лизинговых платежей по договорам финансовой аренды (лизинга); </a:t>
            </a:r>
          </a:p>
          <a:p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1 </a:t>
            </a:r>
            <a:r>
              <a:rPr lang="ru-RU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047,5 </a:t>
            </a:r>
            <a:r>
              <a:rPr lang="ru-RU" sz="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предоставлены субсидии 4 предпринимателям на возмещение части затрат, связанным с приобретением оборудования;</a:t>
            </a:r>
          </a:p>
          <a:p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10 </a:t>
            </a:r>
            <a:r>
              <a:rPr lang="ru-RU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526,31 </a:t>
            </a:r>
            <a:r>
              <a:rPr lang="ru-RU" sz="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с</a:t>
            </a:r>
            <a:r>
              <a:rPr lang="ru-RU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убсидии 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предоставлены четырем субъектам малого и среднего предпринимательства, осуществляющих деятельность на территории </a:t>
            </a:r>
            <a:r>
              <a:rPr lang="ru-RU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НГО, 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развитие туристической инфраструктуры.</a:t>
            </a:r>
          </a:p>
        </p:txBody>
      </p:sp>
    </p:spTree>
    <p:extLst>
      <p:ext uri="{BB962C8B-B14F-4D97-AF65-F5344CB8AC3E}">
        <p14:creationId xmlns:p14="http://schemas.microsoft.com/office/powerpoint/2010/main" val="34050695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95736" y="260648"/>
            <a:ext cx="45036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Находкинский городской округ в цифрах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211960" y="980728"/>
            <a:ext cx="4824536" cy="483209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Население (</a:t>
            </a:r>
            <a:r>
              <a:rPr lang="ru-RU" sz="1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тыс.чел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Городское население – 146,3</a:t>
            </a: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Сельское население – 0,8</a:t>
            </a: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Число родившихся человек – 1468</a:t>
            </a: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Численность населения трудоспособного возраста – 82</a:t>
            </a:r>
          </a:p>
          <a:p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Общая площадь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Общая площадь земель муниципального образования – 360,4кв.км.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Общая протяженность границы Находкинского городского округа составляет примерно 289,4 км, из которых 133,4 км - сухопутная часть и 156,0 - водная часть границы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Экономические показатели</a:t>
            </a: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Объем инвестиций в основной капитал, направляемый на реализацию федеральных целевых программ в том числе:</a:t>
            </a:r>
          </a:p>
          <a:p>
            <a:pPr marL="285750" indent="-285750">
              <a:buFontTx/>
              <a:buChar char="-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 счет федерального бюджета  - 171,3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млн.руб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FontTx/>
              <a:buChar char="-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 счет субъекта РФ – 206,9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Объем жилищного строительства – 3 080,2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млн.руб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Ввод в действие жилых домов – 32 812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кв.метров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Оборот розничной торговли – 8 350,5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млн.руб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Оборот общественного питания – 17,1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млн.руб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7" name="Picture 3" descr="C:\Женя\Бюджет для граждан\ФОТО\09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980728"/>
            <a:ext cx="3672408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Женя\Бюджет для граждан\ФОТО\3140269_larg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789040"/>
            <a:ext cx="3687144" cy="2670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46948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87624" y="74074"/>
            <a:ext cx="70567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мероприятий в сфере национальной безопасности и </a:t>
            </a:r>
          </a:p>
          <a:p>
            <a:pPr algn="ct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правоохранительной деятельности и национальной обороны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870181"/>
            <a:ext cx="88569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мероприятий в сфере национальной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безопасности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осуществлялась в рамках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программы:</a:t>
            </a: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«Защита населения и территории НГО от чрезвычайных ситуаций на 2018-2020 годы»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6671" y="1700807"/>
            <a:ext cx="3996444" cy="461665"/>
          </a:xfrm>
          <a:prstGeom prst="rect">
            <a:avLst/>
          </a:prstGeom>
          <a:solidFill>
            <a:schemeClr val="accent5">
              <a:alpha val="34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направления расходов в сфере национальной безопасности в 2020 году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97888725"/>
              </p:ext>
            </p:extLst>
          </p:nvPr>
        </p:nvGraphicFramePr>
        <p:xfrm>
          <a:off x="9534" y="2204864"/>
          <a:ext cx="6892688" cy="4464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989505" y="3645024"/>
            <a:ext cx="4824536" cy="95410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сфере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национальной обороны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произведены в сумме 246,4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при плане 250,3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Средства направлены на мероприятия по обеспечению мобилизационной готовности экономики.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C:\Женя\Бюджет для граждан\ФОТО\OIPFXDP0EF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4611075"/>
            <a:ext cx="4608512" cy="1926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Блок-схема: перфолента 7"/>
          <p:cNvSpPr/>
          <p:nvPr/>
        </p:nvSpPr>
        <p:spPr>
          <a:xfrm>
            <a:off x="179511" y="764704"/>
            <a:ext cx="8634529" cy="864096"/>
          </a:xfrm>
          <a:prstGeom prst="flowChartPunchedTap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8162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91680" y="90707"/>
            <a:ext cx="542039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мероприятий в сфере социальной политики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38336" y="620688"/>
            <a:ext cx="841012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мероприятий в сфере социальной политики осуществлялось в рамках муниципальных программ: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«Развитие образования в НГО на 2020-2024 годы»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«Обеспечение доступным жильем жителей НГО на 2015-2017 годы и на период до 2025 года»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«Поддержка социально-ориентированных некоммерческих организаций НГО на 2018-2020 годы»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Непрограммные направления</a:t>
            </a:r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1520" y="1465039"/>
            <a:ext cx="3960440" cy="292388"/>
          </a:xfrm>
          <a:prstGeom prst="rect">
            <a:avLst/>
          </a:prstGeom>
          <a:solidFill>
            <a:srgbClr val="ECF4A2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расходов (</a:t>
            </a:r>
            <a:r>
              <a:rPr lang="ru-RU" sz="13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1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  <a:endParaRPr lang="ru-RU" sz="13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9" name="Диаграмма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38047303"/>
              </p:ext>
            </p:extLst>
          </p:nvPr>
        </p:nvGraphicFramePr>
        <p:xfrm>
          <a:off x="-28600" y="1772817"/>
          <a:ext cx="470916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Блок-схема: перфолента 2"/>
          <p:cNvSpPr/>
          <p:nvPr/>
        </p:nvSpPr>
        <p:spPr>
          <a:xfrm>
            <a:off x="251520" y="429262"/>
            <a:ext cx="8496944" cy="1035778"/>
          </a:xfrm>
          <a:prstGeom prst="flowChartPunchedTap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4717603" y="1471083"/>
            <a:ext cx="3996444" cy="600164"/>
          </a:xfrm>
          <a:prstGeom prst="rect">
            <a:avLst/>
          </a:prstGeom>
          <a:solidFill>
            <a:srgbClr val="ECF4A2">
              <a:alpha val="94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«Обеспечение доступным жильем жителей  Находкинского городского округа на 2015-2017 и на период до 2025 года»  в разрезе подпрограмм</a:t>
            </a:r>
            <a:endParaRPr lang="ru-RU" sz="1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7" name="Диаграмма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93906205"/>
              </p:ext>
            </p:extLst>
          </p:nvPr>
        </p:nvGraphicFramePr>
        <p:xfrm>
          <a:off x="4608505" y="2071247"/>
          <a:ext cx="4229880" cy="30963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341408" y="5085184"/>
            <a:ext cx="8407056" cy="110799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Предоставлены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социальные выплаты на приобретение (строительство) жилых помещений 20 молодым семьям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Произведены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по разработке проектно-сметной и рабочей документации для строительства подъездных автомобильных дорог, проездов к земельным 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участкам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предоставленных на бесплатной основе гражданам, имеющих трех и более 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детей,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территории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ограниченной жилой застройкой ООО ТПК «</a:t>
            </a:r>
            <a:r>
              <a:rPr lang="ru-RU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Ирна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», территорией СНТ «</a:t>
            </a:r>
            <a:r>
              <a:rPr lang="ru-RU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Приморец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», территорией ЖСК «Залив Тунгус» и обходной магистралью в г. 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Находка</a:t>
            </a:r>
            <a:r>
              <a:rPr lang="ru-RU" sz="1400" dirty="0" smtClean="0"/>
              <a:t>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145864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7833" y="421258"/>
            <a:ext cx="88569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семей, получивших и реализовавших свидетельство о праве на получение социальной выплаты для приобретения (строительства) стандартного жилья в период с 2015-2023 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годы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1200" b="1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1420187"/>
              </p:ext>
            </p:extLst>
          </p:nvPr>
        </p:nvGraphicFramePr>
        <p:xfrm>
          <a:off x="36004" y="888092"/>
          <a:ext cx="9095573" cy="180286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25224"/>
                <a:gridCol w="787350"/>
                <a:gridCol w="662943"/>
                <a:gridCol w="844443"/>
                <a:gridCol w="844443"/>
                <a:gridCol w="724294"/>
                <a:gridCol w="845294"/>
                <a:gridCol w="845294"/>
                <a:gridCol w="845294"/>
                <a:gridCol w="870994"/>
              </a:tblGrid>
              <a:tr h="198755"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 получения 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Свидетельства о праве на получение социальной выплаты для приобретения (строительства) стандартного жилья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ECF4A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ECF4A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ECF4A2"/>
                    </a:solidFill>
                  </a:tcPr>
                </a:tc>
              </a:tr>
              <a:tr h="4000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2015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AAE0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2016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AAE0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AAE0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AAE0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AAE0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AAE0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План на 2021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AAE0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План на 2022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AAE0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План на 2023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AAE0D4"/>
                    </a:solidFill>
                  </a:tcPr>
                </a:tc>
              </a:tr>
              <a:tr h="40005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молодых семей, улучшивших жилищные условия за счет Свидетельства: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18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18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18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</a:tr>
              <a:tr h="45793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том числе количество семей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 3 и более детьми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AAE0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AAE0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AAE0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AAE0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AAE0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AAE0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AAE0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18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AAE0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18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AAE0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18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AAE0D4"/>
                    </a:solidFill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6004" y="2722259"/>
            <a:ext cx="9107996" cy="276999"/>
          </a:xfrm>
          <a:prstGeom prst="rect">
            <a:avLst/>
          </a:prstGeom>
          <a:solidFill>
            <a:srgbClr val="ECF4A2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Расходование 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бюджетных и внебюджетных 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   (</a:t>
            </a:r>
            <a:r>
              <a:rPr lang="ru-RU" sz="1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4820204"/>
              </p:ext>
            </p:extLst>
          </p:nvPr>
        </p:nvGraphicFramePr>
        <p:xfrm>
          <a:off x="44822" y="3068960"/>
          <a:ext cx="8991674" cy="22980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07161"/>
                <a:gridCol w="885480"/>
                <a:gridCol w="885480"/>
                <a:gridCol w="885480"/>
                <a:gridCol w="940565"/>
                <a:gridCol w="966080"/>
                <a:gridCol w="873963"/>
                <a:gridCol w="821329"/>
                <a:gridCol w="885480"/>
                <a:gridCol w="840656"/>
              </a:tblGrid>
              <a:tr h="33745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Факт. Фин.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AAE0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2015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AAE0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2016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AAE0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AAE0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AAE0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AAE0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AAE0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План на 2021 год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AAE0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План на 2022 г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AAE0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План на 2023 г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AAE0D4"/>
                    </a:solidFill>
                  </a:tcPr>
                </a:tc>
              </a:tr>
              <a:tr h="39817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всего:                       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16 235,98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31 757,81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20 721,85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35 928,32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38 782,98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35 220,77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8</a:t>
                      </a:r>
                      <a:r>
                        <a:rPr lang="ru-RU" sz="11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000,00</a:t>
                      </a:r>
                      <a:endParaRPr lang="ru-RU" sz="11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8</a:t>
                      </a:r>
                      <a:r>
                        <a:rPr lang="ru-RU" sz="11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000,00</a:t>
                      </a:r>
                      <a:endParaRPr lang="ru-RU" sz="11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8</a:t>
                      </a:r>
                      <a:r>
                        <a:rPr lang="ru-RU" sz="11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000,00</a:t>
                      </a:r>
                      <a:endParaRPr lang="ru-RU" sz="11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</a:tr>
              <a:tr h="49752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За</a:t>
                      </a:r>
                      <a:r>
                        <a:rPr lang="ru-RU" sz="10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счет федерального бюджета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AAE0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5 532,72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AAE0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11 305,78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AAE0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3 257,02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AAE0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12 687,47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AAE0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16 901,68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AAE0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12 485,88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AAE0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AAE0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AAE0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AAE0D4"/>
                    </a:solidFill>
                  </a:tcPr>
                </a:tc>
              </a:tr>
              <a:tr h="44693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 счет краевого бюджета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5 168,99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10 452,03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7 642,59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13 240,85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11 971,66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12 805,39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</a:tr>
              <a:tr h="44693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Бюджет НГО                   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AAE0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5 534,27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AAE0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10 000,00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AAE0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9 822,24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AAE0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10 000,00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AAE0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9 909,64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AAE0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9 929,50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AAE0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8</a:t>
                      </a:r>
                      <a:r>
                        <a:rPr lang="ru-RU" sz="11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000,00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AAE0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8</a:t>
                      </a:r>
                      <a:r>
                        <a:rPr lang="ru-RU" sz="11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000,00</a:t>
                      </a:r>
                      <a:endParaRPr lang="ru-RU" sz="11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AAE0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8</a:t>
                      </a:r>
                      <a:r>
                        <a:rPr lang="ru-RU" sz="11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000,00</a:t>
                      </a:r>
                      <a:endParaRPr lang="ru-RU" sz="11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AAE0D4"/>
                    </a:solidFill>
                  </a:tcPr>
                </a:tc>
              </a:tr>
            </a:tbl>
          </a:graphicData>
        </a:graphic>
      </p:graphicFrame>
      <p:pic>
        <p:nvPicPr>
          <p:cNvPr id="10" name="Picture 2" descr="P:\Давыденко\картинки\image001_5.jpg"/>
          <p:cNvPicPr/>
          <p:nvPr/>
        </p:nvPicPr>
        <p:blipFill>
          <a:blip r:embed="rId2" cstate="print"/>
          <a:srcRect l="7529" t="14386" r="3888" b="4673"/>
          <a:stretch>
            <a:fillRect/>
          </a:stretch>
        </p:blipFill>
        <p:spPr bwMode="auto">
          <a:xfrm>
            <a:off x="-1" y="923528"/>
            <a:ext cx="1835697" cy="690463"/>
          </a:xfrm>
          <a:prstGeom prst="rect">
            <a:avLst/>
          </a:prstGeom>
          <a:noFill/>
        </p:spPr>
      </p:pic>
      <p:pic>
        <p:nvPicPr>
          <p:cNvPr id="11" name="Picture 5" descr="C:\Users\ashimuk\Documents\презентация\1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2240" y="5157192"/>
            <a:ext cx="2056130" cy="1571625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1879804" y="82704"/>
            <a:ext cx="542039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мероприятий в сфере социальной политики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533911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Семьи, Отец, Вперед, Гарантия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653136"/>
            <a:ext cx="2953643" cy="201753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5004048" y="2390253"/>
            <a:ext cx="3528392" cy="292388"/>
          </a:xfrm>
          <a:prstGeom prst="rect">
            <a:avLst/>
          </a:prstGeom>
          <a:solidFill>
            <a:srgbClr val="ECF4A2"/>
          </a:solidFill>
        </p:spPr>
        <p:txBody>
          <a:bodyPr wrap="square">
            <a:spAutoFit/>
          </a:bodyPr>
          <a:lstStyle/>
          <a:p>
            <a:pPr algn="ctr"/>
            <a:r>
              <a:rPr lang="ru-RU" sz="1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непрограммных направлений</a:t>
            </a:r>
            <a:endParaRPr lang="ru-RU" sz="13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43308833"/>
              </p:ext>
            </p:extLst>
          </p:nvPr>
        </p:nvGraphicFramePr>
        <p:xfrm>
          <a:off x="4139952" y="2809817"/>
          <a:ext cx="5004048" cy="36866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401877" y="4509120"/>
            <a:ext cx="1762021" cy="446276"/>
          </a:xfrm>
          <a:prstGeom prst="rect">
            <a:avLst/>
          </a:prstGeom>
          <a:solidFill>
            <a:schemeClr val="accent5">
              <a:lumMod val="40000"/>
              <a:lumOff val="60000"/>
              <a:alpha val="51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ru-RU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План 105 124,33 </a:t>
            </a:r>
            <a:r>
              <a:rPr lang="ru-RU" sz="11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ru-RU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Факт 104 951,48 </a:t>
            </a:r>
            <a:r>
              <a:rPr lang="ru-RU" sz="11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91680" y="90707"/>
            <a:ext cx="542039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мероприятий в сфере социальной политики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34076" y="858247"/>
            <a:ext cx="3969828" cy="292388"/>
          </a:xfrm>
          <a:prstGeom prst="rect">
            <a:avLst/>
          </a:prstGeom>
          <a:solidFill>
            <a:srgbClr val="ECF4A2"/>
          </a:solidFill>
        </p:spPr>
        <p:txBody>
          <a:bodyPr wrap="square">
            <a:spAutoFit/>
          </a:bodyPr>
          <a:lstStyle/>
          <a:p>
            <a:pPr algn="ctr"/>
            <a:r>
              <a:rPr lang="ru-RU" sz="1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расходов </a:t>
            </a:r>
            <a:r>
              <a:rPr lang="ru-RU" sz="1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программных </a:t>
            </a:r>
            <a:r>
              <a:rPr lang="ru-RU" sz="1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направлений</a:t>
            </a:r>
          </a:p>
        </p:txBody>
      </p:sp>
      <p:graphicFrame>
        <p:nvGraphicFramePr>
          <p:cNvPr id="13" name="Диаграмма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57683885"/>
              </p:ext>
            </p:extLst>
          </p:nvPr>
        </p:nvGraphicFramePr>
        <p:xfrm>
          <a:off x="132311" y="1412776"/>
          <a:ext cx="4283361" cy="3168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14" name="Рисунок 13" descr="Результаты поиска изображений по запросу &quot;социальная поддержка детей сирот картинка&quot;">
            <a:hlinkClick r:id="rId6"/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8244" y="643144"/>
            <a:ext cx="1737508" cy="17221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77089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03648" y="90707"/>
            <a:ext cx="626639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мероприятий в сфере физической культуры и спорта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77155476"/>
              </p:ext>
            </p:extLst>
          </p:nvPr>
        </p:nvGraphicFramePr>
        <p:xfrm>
          <a:off x="0" y="2078517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69168" y="1749009"/>
            <a:ext cx="4042792" cy="292388"/>
          </a:xfrm>
          <a:prstGeom prst="rect">
            <a:avLst/>
          </a:prstGeom>
          <a:solidFill>
            <a:srgbClr val="ECF4A2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расходов (</a:t>
            </a:r>
            <a:r>
              <a:rPr lang="ru-RU" sz="13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1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  <a:endParaRPr lang="ru-RU" sz="13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9168" y="548680"/>
            <a:ext cx="87849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мероприятий в сфере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физической культуры и спорта осуществлялось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рамках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муниципальной программы: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«Развитие физической культуры, школьного спорта и массового спорта в НГО на 2018-2020годы»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Непрограммные направления</a:t>
            </a:r>
          </a:p>
          <a:p>
            <a:r>
              <a:rPr lang="ru-RU" sz="12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Основной целью реализации программы является обеспечение условий для развития физической культуры, школьного спорта и массового спорта на территории Находкинского городского округа.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716016" y="1773702"/>
            <a:ext cx="3969828" cy="292388"/>
          </a:xfrm>
          <a:prstGeom prst="rect">
            <a:avLst/>
          </a:prstGeom>
          <a:solidFill>
            <a:srgbClr val="ECF4A2"/>
          </a:solidFill>
        </p:spPr>
        <p:txBody>
          <a:bodyPr wrap="square">
            <a:spAutoFit/>
          </a:bodyPr>
          <a:lstStyle/>
          <a:p>
            <a:pPr algn="ctr"/>
            <a:r>
              <a:rPr lang="ru-RU" sz="1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расходов </a:t>
            </a:r>
            <a:r>
              <a:rPr lang="ru-RU" sz="1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программных </a:t>
            </a:r>
            <a:r>
              <a:rPr lang="ru-RU" sz="1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направлений</a:t>
            </a:r>
          </a:p>
        </p:txBody>
      </p:sp>
      <p:graphicFrame>
        <p:nvGraphicFramePr>
          <p:cNvPr id="9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86003608"/>
              </p:ext>
            </p:extLst>
          </p:nvPr>
        </p:nvGraphicFramePr>
        <p:xfrm>
          <a:off x="4529138" y="2036502"/>
          <a:ext cx="4603642" cy="24430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4797860" y="4725144"/>
            <a:ext cx="4238636" cy="1938992"/>
          </a:xfrm>
          <a:prstGeom prst="rect">
            <a:avLst/>
          </a:prstGeom>
          <a:solidFill>
            <a:srgbClr val="ECF4A2">
              <a:alpha val="73000"/>
            </a:srgbClr>
          </a:solidFill>
        </p:spPr>
        <p:txBody>
          <a:bodyPr wrap="square">
            <a:spAutoFit/>
          </a:bodyPr>
          <a:lstStyle/>
          <a:p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сравнению с 2019 годом отмечается снижение расходов в области физкультуры и спорта в целом на 6 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876,64 тыс. 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руб., за счет того, что:</a:t>
            </a:r>
          </a:p>
          <a:p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на 40 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487,34 </a:t>
            </a:r>
            <a:r>
              <a:rPr lang="ru-RU" sz="1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снизились в 2020 году расходы на развитие спортивной инфраструктуры, находящейся в собственности 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НГО за 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счет средств местного, краевого и федерального бюджетов в рамках федерального проекта "Спорт - норма жизни" национального проект "Демография"; </a:t>
            </a:r>
          </a:p>
          <a:p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на 7 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060,92 </a:t>
            </a:r>
            <a:r>
              <a:rPr lang="ru-RU" sz="1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снизились расходы по основному мероприятию: "Организация спортивно-массовой и физкультурно-оздоровительной работы с населением" в связи с действующими ограничительными мерами, вызванными распространением </a:t>
            </a:r>
            <a:r>
              <a:rPr lang="ru-RU" sz="1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короновирусной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инфекции 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COVID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-19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1" name="Диаграмма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81856403"/>
              </p:ext>
            </p:extLst>
          </p:nvPr>
        </p:nvGraphicFramePr>
        <p:xfrm>
          <a:off x="36004" y="4725144"/>
          <a:ext cx="4572000" cy="21328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Блок-схема: перфолента 1"/>
          <p:cNvSpPr/>
          <p:nvPr/>
        </p:nvSpPr>
        <p:spPr>
          <a:xfrm>
            <a:off x="169168" y="332657"/>
            <a:ext cx="8516676" cy="1368152"/>
          </a:xfrm>
          <a:prstGeom prst="flowChartPunchedTap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081245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03648" y="90707"/>
            <a:ext cx="631089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мероприятий в сфере общегосударственных вопросов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3568" y="2284648"/>
            <a:ext cx="2645532" cy="307777"/>
          </a:xfrm>
          <a:prstGeom prst="rect">
            <a:avLst/>
          </a:prstGeom>
          <a:solidFill>
            <a:srgbClr val="ECF4A2"/>
          </a:solidFill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расходов (</a:t>
            </a:r>
            <a:r>
              <a:rPr lang="ru-RU" sz="1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35563800"/>
              </p:ext>
            </p:extLst>
          </p:nvPr>
        </p:nvGraphicFramePr>
        <p:xfrm>
          <a:off x="125762" y="2641268"/>
          <a:ext cx="4117361" cy="35013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44626" y="579193"/>
            <a:ext cx="8581857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мероприятий в сфере </a:t>
            </a:r>
            <a:r>
              <a:rPr lang="ru-RU" sz="12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общегосударственных вопросов осуществлялось </a:t>
            </a:r>
            <a:r>
              <a:rPr lang="ru-RU" sz="1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рамках  </a:t>
            </a:r>
            <a:r>
              <a:rPr lang="ru-RU" sz="12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муниципальных программ: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«Информатизация администрации НГО на 2018-2020 годы»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«Развитие муниципальной службы в администрации НГО на 2020-2022 годы»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«Противодействие коррупции в НГО на 2020-2022 годы»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«Управление муниципальными финансами НГО на 2017-2021 годы»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«Управление муниципальным имуществом НГО на 2020-2022 годы»</a:t>
            </a:r>
            <a:endParaRPr lang="ru-RU" sz="125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816623" y="2275819"/>
            <a:ext cx="3969828" cy="292388"/>
          </a:xfrm>
          <a:prstGeom prst="rect">
            <a:avLst/>
          </a:prstGeom>
          <a:solidFill>
            <a:srgbClr val="ECF4A2"/>
          </a:solidFill>
        </p:spPr>
        <p:txBody>
          <a:bodyPr wrap="square">
            <a:spAutoFit/>
          </a:bodyPr>
          <a:lstStyle/>
          <a:p>
            <a:pPr algn="ctr"/>
            <a:r>
              <a:rPr lang="ru-RU" sz="1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расходов </a:t>
            </a:r>
            <a:r>
              <a:rPr lang="ru-RU" sz="1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программных </a:t>
            </a:r>
            <a:r>
              <a:rPr lang="ru-RU" sz="1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направлений</a:t>
            </a:r>
          </a:p>
        </p:txBody>
      </p:sp>
      <p:graphicFrame>
        <p:nvGraphicFramePr>
          <p:cNvPr id="9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4250034"/>
              </p:ext>
            </p:extLst>
          </p:nvPr>
        </p:nvGraphicFramePr>
        <p:xfrm>
          <a:off x="3779912" y="2780928"/>
          <a:ext cx="5227642" cy="3960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Блок-схема: перфолента 6"/>
          <p:cNvSpPr/>
          <p:nvPr/>
        </p:nvSpPr>
        <p:spPr>
          <a:xfrm>
            <a:off x="144626" y="334457"/>
            <a:ext cx="8747854" cy="1735968"/>
          </a:xfrm>
          <a:prstGeom prst="flowChartPunchedTap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319193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C:\Users\Fedchenko.FIN.000\Desktop\Бюджет для граждан\Опыт других регионов\ispolnenie_byudjeta1.png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3000"/>
                    </a14:imgEffect>
                    <a14:imgEffect>
                      <a14:colorTemperature colorTemp="6900"/>
                    </a14:imgEffect>
                    <a14:imgEffect>
                      <a14:saturation sat="300000"/>
                    </a14:imgEffect>
                    <a14:imgEffect>
                      <a14:brightnessContrast bright="-8000" contrast="-1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581150"/>
            <a:ext cx="2304256" cy="141580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C:\Users\Fedchenko.FIN.000\Desktop\OIP 1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4716780"/>
            <a:ext cx="3293277" cy="2141220"/>
          </a:xfrm>
          <a:prstGeom prst="rect">
            <a:avLst/>
          </a:prstGeom>
          <a:noFill/>
          <a:ln>
            <a:noFill/>
          </a:ln>
          <a:effectLst>
            <a:reflection endPos="0" dist="50800" dir="5400000" sy="-100000" algn="bl" rotWithShape="0"/>
          </a:effectLst>
        </p:spPr>
      </p:pic>
      <p:sp>
        <p:nvSpPr>
          <p:cNvPr id="2" name="TextBox 1"/>
          <p:cNvSpPr txBox="1"/>
          <p:nvPr/>
        </p:nvSpPr>
        <p:spPr>
          <a:xfrm>
            <a:off x="1403648" y="90707"/>
            <a:ext cx="631089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мероприятий в сфере общегосударственных вопросов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74619" y="1484784"/>
            <a:ext cx="8568952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Бюджетные средства направлены:</a:t>
            </a: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152 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002,87 </a:t>
            </a: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на функционирование органов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местного самоуправления;</a:t>
            </a:r>
          </a:p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155,51 </a:t>
            </a: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на осуществление государственных полномочий по составлению (изменению) списков кандидатов в присяжные заседатели федеральных судов общей юрисдикции, расходы исполнены по заявленной потребности;</a:t>
            </a: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017,73 </a:t>
            </a: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на проведение дополнительных выборов депутата Думы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НГО по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4-му одномандатному округу;</a:t>
            </a:r>
          </a:p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92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431,79 </a:t>
            </a: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на функционирование управлений и отделов администрации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НГО,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том числе за счет краевого бюджета – 16 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926,61 </a:t>
            </a: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.;</a:t>
            </a: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17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399,44 </a:t>
            </a: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на содержание и обслуживание муниципальной казны;</a:t>
            </a:r>
          </a:p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139,49 </a:t>
            </a: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руб. на оценку недвижимости, признание прав и регулирование отношений по муниципальной собственности;</a:t>
            </a: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082,00 </a:t>
            </a: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на мероприятия по освещению деятельности администрации в средствах массовой информации;</a:t>
            </a:r>
          </a:p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513,88 </a:t>
            </a: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тыс.руб.на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мероприятия в области рекламы;</a:t>
            </a:r>
          </a:p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653,41 </a:t>
            </a: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на расходы, связанные с участием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НГО в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общественных формированиях различных уровней;</a:t>
            </a: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779,05 </a:t>
            </a: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на прочие общегосударственные мероприятия;</a:t>
            </a: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040,87 </a:t>
            </a: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на выплаты Почетным жителям города;</a:t>
            </a:r>
          </a:p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910,43 </a:t>
            </a: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на расходы, связанные с исполнением решений, принятых судебными органами;</a:t>
            </a: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777,00 </a:t>
            </a: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на предоставление субсидии по ликвидации МУП "Бодрость";</a:t>
            </a: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000,00 </a:t>
            </a: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на предоставление субсидии по ликвидации МУП "Информационно-кадастровый центр" города Находки;</a:t>
            </a: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105 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737,99 </a:t>
            </a: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на обеспечение деятельности муниципального учреждения «Хозяйственное управление»;</a:t>
            </a: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544,00 </a:t>
            </a: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на реализацию мероприятий, связанных с обеспечением санитарно-эпидемиологической безопасности при подготовке к проведению общероссийского голосования по вопросу одобрения изменений в Конституцию Российской Федерации, за счет средств резервного фонда Правительства Российской Федерации;</a:t>
            </a: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18 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842,04 </a:t>
            </a: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на мероприятия по оказанию содействия в подготовке проведения общероссийского голосования, а также в информировании граждан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РФ о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такой подготовке, в том числе за счет краевого бюджета 15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462,24 </a:t>
            </a: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.;</a:t>
            </a: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449,81 </a:t>
            </a: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осуществление мероприятий по реализации проектов, имеющих приоритетное значение для жителей муниципальных образований Приморского края (за счет целевой дотации из краевого бюджета).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38570" y="1052736"/>
            <a:ext cx="8409893" cy="292388"/>
          </a:xfrm>
          <a:prstGeom prst="rect">
            <a:avLst/>
          </a:prstGeom>
          <a:solidFill>
            <a:srgbClr val="ECF4A2"/>
          </a:solidFill>
        </p:spPr>
        <p:txBody>
          <a:bodyPr wrap="square">
            <a:spAutoFit/>
          </a:bodyPr>
          <a:lstStyle/>
          <a:p>
            <a:pPr algn="ctr"/>
            <a:r>
              <a:rPr lang="ru-RU" sz="1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 непрограммных </a:t>
            </a:r>
            <a:r>
              <a:rPr lang="ru-RU" sz="1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направлений</a:t>
            </a:r>
          </a:p>
        </p:txBody>
      </p:sp>
    </p:spTree>
    <p:extLst>
      <p:ext uri="{BB962C8B-B14F-4D97-AF65-F5344CB8AC3E}">
        <p14:creationId xmlns:p14="http://schemas.microsoft.com/office/powerpoint/2010/main" val="253604777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55776" y="226876"/>
            <a:ext cx="39604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Динамика муниципального долга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23844979"/>
              </p:ext>
            </p:extLst>
          </p:nvPr>
        </p:nvGraphicFramePr>
        <p:xfrm>
          <a:off x="107504" y="1052736"/>
          <a:ext cx="8784976" cy="37478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829570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9785667"/>
              </p:ext>
            </p:extLst>
          </p:nvPr>
        </p:nvGraphicFramePr>
        <p:xfrm>
          <a:off x="35496" y="-2"/>
          <a:ext cx="9108505" cy="669948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404621"/>
                <a:gridCol w="2351942"/>
                <a:gridCol w="2351942"/>
              </a:tblGrid>
              <a:tr h="332658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Рейтинг муниципальных образований Приморского края по результатам комплексной оценки качества управления бюджетным процессом за 2019 год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02" marR="4202" marT="4202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778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Муниципальное образование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02" marR="4202" marT="4202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Комплексная оценка качества управления бюджетным процессом (с учетом соблюдения бюджетного законодательства)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02" marR="4202" marT="4202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Степень качества управления бюджетным процессом (с учетом соблюдения бюджетного законодательства)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02" marR="4202" marT="4202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15640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02" marR="4202" marT="420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02" marR="4202" marT="420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02" marR="4202" marT="4202" marB="0" anchor="ctr">
                    <a:noFill/>
                  </a:tcPr>
                </a:tc>
              </a:tr>
              <a:tr h="156401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Уссурийский городской округ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02" marR="4202" marT="4202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85,176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02" marR="4202" marT="4202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02" marR="4202" marT="4202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156401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Чугуевский</a:t>
                      </a:r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муниципальный округ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02" marR="4202" marT="420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94,692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02" marR="4202" marT="420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02" marR="4202" marT="4202" marB="0" anchor="b">
                    <a:noFill/>
                  </a:tcPr>
                </a:tc>
              </a:tr>
              <a:tr h="156401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Артёмовский городской округ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02" marR="4202" marT="4202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76,468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02" marR="4202" marT="4202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II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02" marR="4202" marT="4202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173694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Владивостокский городской округ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02" marR="4202" marT="420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69,445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02" marR="4202" marT="420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II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02" marR="4202" marT="4202" marB="0" anchor="b">
                    <a:noFill/>
                  </a:tcPr>
                </a:tc>
              </a:tr>
              <a:tr h="156401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Дальнегорский</a:t>
                      </a:r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городской округ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02" marR="4202" marT="4202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71,571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02" marR="4202" marT="4202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II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02" marR="4202" marT="4202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156401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Дальнереченский городской округ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02" marR="4202" marT="420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77,444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02" marR="4202" marT="420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II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02" marR="4202" marT="4202" marB="0" anchor="b">
                    <a:noFill/>
                  </a:tcPr>
                </a:tc>
              </a:tr>
              <a:tr h="112842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Находкинский городской округ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02" marR="4202" marT="4202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78,353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02" marR="4202" marT="4202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II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02" marR="4202" marT="4202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156401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Партизанский городской округ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02" marR="4202" marT="420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89,353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02" marR="4202" marT="420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II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02" marR="4202" marT="4202" marB="0" anchor="b">
                    <a:noFill/>
                  </a:tcPr>
                </a:tc>
              </a:tr>
              <a:tr h="156401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Городской округ Спасск-Дальний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02" marR="4202" marT="4202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86,654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02" marR="4202" marT="4202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II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02" marR="4202" marT="4202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156401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Городской округ ЗАТО Фокино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02" marR="4202" marT="420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74,402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02" marR="4202" marT="420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II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02" marR="4202" marT="4202" marB="0" anchor="b">
                    <a:noFill/>
                  </a:tcPr>
                </a:tc>
              </a:tr>
              <a:tr h="156401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Анучинский</a:t>
                      </a:r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муниципальный округ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02" marR="4202" marT="4202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87,223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02" marR="4202" marT="4202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II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02" marR="4202" marT="4202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127922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Дальнереченский</a:t>
                      </a:r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муниципальный район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02" marR="4202" marT="420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83,466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02" marR="4202" marT="420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II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02" marR="4202" marT="4202" marB="0" anchor="b">
                    <a:noFill/>
                  </a:tcPr>
                </a:tc>
              </a:tr>
              <a:tr h="156401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Кавалеровский муниципальный район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02" marR="4202" marT="4202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77,586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02" marR="4202" marT="4202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II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02" marR="4202" marT="4202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102750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Красноармейский муниципальный район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02" marR="4202" marT="420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78,923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02" marR="4202" marT="420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II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02" marR="4202" marT="4202" marB="0" anchor="b">
                    <a:noFill/>
                  </a:tcPr>
                </a:tc>
              </a:tr>
              <a:tr h="156401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Лазовский</a:t>
                      </a:r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муниципальный район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02" marR="4202" marT="4202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76,543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02" marR="4202" marT="4202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II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02" marR="4202" marT="4202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156401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Надеждинский муниципальный район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02" marR="4202" marT="420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68,517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02" marR="4202" marT="420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II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02" marR="4202" marT="4202" marB="0" anchor="b">
                    <a:noFill/>
                  </a:tcPr>
                </a:tc>
              </a:tr>
              <a:tr h="156401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Партизанский муниципальный округ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02" marR="4202" marT="4202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73,925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02" marR="4202" marT="4202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II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02" marR="4202" marT="4202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156401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Спасский муниципальный район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02" marR="4202" marT="420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75,474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02" marR="4202" marT="420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II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02" marR="4202" marT="4202" marB="0" anchor="b">
                    <a:noFill/>
                  </a:tcPr>
                </a:tc>
              </a:tr>
              <a:tr h="156401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Тернейский</a:t>
                      </a:r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муниципальный район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02" marR="4202" marT="4202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73,441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02" marR="4202" marT="4202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II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02" marR="4202" marT="4202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156401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Ханкайский муниципальный район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02" marR="4202" marT="420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72,615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02" marR="4202" marT="420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II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02" marR="4202" marT="4202" marB="0" anchor="b">
                    <a:noFill/>
                  </a:tcPr>
                </a:tc>
              </a:tr>
              <a:tr h="148038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Хасанский</a:t>
                      </a:r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муниципальный район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02" marR="4202" marT="4202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77,898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02" marR="4202" marT="4202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II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02" marR="4202" marT="4202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156401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Хорольский</a:t>
                      </a:r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муниципальный район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02" marR="4202" marT="420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74,232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02" marR="4202" marT="420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II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02" marR="4202" marT="4202" marB="0" anchor="b">
                    <a:noFill/>
                  </a:tcPr>
                </a:tc>
              </a:tr>
              <a:tr h="156401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Яковлевский</a:t>
                      </a:r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муниципальный район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02" marR="4202" marT="4202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92,821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02" marR="4202" marT="4202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II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02" marR="4202" marT="4202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156401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Арсеньевский городской округ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02" marR="4202" marT="420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64,497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02" marR="4202" marT="420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III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02" marR="4202" marT="4202" marB="0" anchor="b">
                    <a:noFill/>
                  </a:tcPr>
                </a:tc>
              </a:tr>
              <a:tr h="156401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Городской округ Большой Камень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02" marR="4202" marT="4202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64,404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02" marR="4202" marT="4202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III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02" marR="4202" marT="4202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156401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Лесозаводский городской округ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02" marR="4202" marT="420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57,248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02" marR="4202" marT="420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III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02" marR="4202" marT="4202" marB="0" anchor="b">
                    <a:noFill/>
                  </a:tcPr>
                </a:tc>
              </a:tr>
              <a:tr h="156401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Кировский муниципальный район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02" marR="4202" marT="4202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54,980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02" marR="4202" marT="4202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III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02" marR="4202" marT="4202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156401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Михайловский муниципальный район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02" marR="4202" marT="420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58,867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02" marR="4202" marT="420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III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02" marR="4202" marT="4202" marB="0" anchor="b">
                    <a:noFill/>
                  </a:tcPr>
                </a:tc>
              </a:tr>
              <a:tr h="156401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Октябрьский муниципальный район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02" marR="4202" marT="4202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57,323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02" marR="4202" marT="4202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III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02" marR="4202" marT="4202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156401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Ольгинский муниципальный район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02" marR="4202" marT="420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63,946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02" marR="4202" marT="420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III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02" marR="4202" marT="4202" marB="0" anchor="b">
                    <a:noFill/>
                  </a:tcPr>
                </a:tc>
              </a:tr>
              <a:tr h="156401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Пограничный муниципальный район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02" marR="4202" marT="4202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59,175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02" marR="4202" marT="4202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III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02" marR="4202" marT="4202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156401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Пожарский муниципальный район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02" marR="4202" marT="420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47,663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02" marR="4202" marT="420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III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02" marR="4202" marT="4202" marB="0" anchor="b">
                    <a:noFill/>
                  </a:tcPr>
                </a:tc>
              </a:tr>
              <a:tr h="156401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Черниговский муниципальный район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02" marR="4202" marT="4202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57,646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02" marR="4202" marT="4202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III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02" marR="4202" marT="4202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156401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Шкотовский муниципальный район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02" marR="4202" marT="420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57,762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02" marR="4202" marT="420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III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02" marR="4202" marT="4202" marB="0" anchor="b">
                    <a:noFill/>
                  </a:tcPr>
                </a:tc>
              </a:tr>
              <a:tr h="156401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Приморский край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02" marR="4202" marT="4202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72,345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02" marR="4202" marT="4202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02" marR="4202" marT="4202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1558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260647"/>
            <a:ext cx="7632848" cy="71131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8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Рейтинг муниципальных образований Приморского края по уровню открытости бюджетных данных в 2020 году </a:t>
            </a:r>
            <a:br>
              <a:rPr lang="ru-RU" sz="18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(группировка по степени открытости)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2363074"/>
              </p:ext>
            </p:extLst>
          </p:nvPr>
        </p:nvGraphicFramePr>
        <p:xfrm>
          <a:off x="107504" y="957142"/>
          <a:ext cx="8928992" cy="585787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311972"/>
                <a:gridCol w="2152524"/>
                <a:gridCol w="2152524"/>
                <a:gridCol w="2311972"/>
              </a:tblGrid>
              <a:tr h="23961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Наименование муниципального образования</a:t>
                      </a: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Место по Приморскому краю</a:t>
                      </a: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Итого баллов</a:t>
                      </a: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% от максимального количества баллов </a:t>
                      </a: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</a:tr>
              <a:tr h="13904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Максимальное количество баллов </a:t>
                      </a: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27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74,0</a:t>
                      </a: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27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2700000" scaled="0"/>
                      <a:tileRect/>
                    </a:gradFill>
                  </a:tcPr>
                </a:tc>
              </a:tr>
              <a:tr h="139042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I степень открытости бюджетных данных (от 60 до 74 баллов)</a:t>
                      </a: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39042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МО Анучинский </a:t>
                      </a: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1-3</a:t>
                      </a: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27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66,0</a:t>
                      </a: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27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89,2</a:t>
                      </a: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2700000" scaled="0"/>
                      <a:tileRect/>
                    </a:gradFill>
                  </a:tcPr>
                </a:tc>
              </a:tr>
              <a:tr h="139042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МО Ханкайский</a:t>
                      </a: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1-3</a:t>
                      </a: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27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66,0</a:t>
                      </a: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27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89,2</a:t>
                      </a: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2700000" scaled="0"/>
                      <a:tileRect/>
                    </a:gradFill>
                  </a:tcPr>
                </a:tc>
              </a:tr>
              <a:tr h="139042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МР Яковлевский</a:t>
                      </a: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1-3</a:t>
                      </a: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27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66,0</a:t>
                      </a: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27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89,2</a:t>
                      </a: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2700000" scaled="0"/>
                      <a:tileRect/>
                    </a:gradFill>
                  </a:tcPr>
                </a:tc>
              </a:tr>
              <a:tr h="139042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МО Октябрьский</a:t>
                      </a: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4-6</a:t>
                      </a: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27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64,0</a:t>
                      </a: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27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86,5</a:t>
                      </a: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2700000" scaled="0"/>
                      <a:tileRect/>
                    </a:gradFill>
                  </a:tcPr>
                </a:tc>
              </a:tr>
              <a:tr h="139042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МР Партизанский</a:t>
                      </a: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4-6</a:t>
                      </a: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27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64,0</a:t>
                      </a: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27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86,5</a:t>
                      </a: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2700000" scaled="0"/>
                      <a:tileRect/>
                    </a:gradFill>
                  </a:tcPr>
                </a:tc>
              </a:tr>
              <a:tr h="139042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МО Чугуевский</a:t>
                      </a: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4-6</a:t>
                      </a: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27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64,0</a:t>
                      </a: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27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86,5</a:t>
                      </a: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2700000" scaled="0"/>
                      <a:tileRect/>
                    </a:gradFill>
                  </a:tcPr>
                </a:tc>
              </a:tr>
              <a:tr h="137787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ГО Большой Камень</a:t>
                      </a: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27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63,0</a:t>
                      </a: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27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85,1</a:t>
                      </a: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2700000" scaled="0"/>
                      <a:tileRect/>
                    </a:gradFill>
                  </a:tcPr>
                </a:tc>
              </a:tr>
              <a:tr h="139042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ГО Владивосток</a:t>
                      </a: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8-10</a:t>
                      </a: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27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62,0</a:t>
                      </a: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27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83,8</a:t>
                      </a: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2700000" scaled="0"/>
                      <a:tileRect/>
                    </a:gradFill>
                  </a:tcPr>
                </a:tc>
              </a:tr>
              <a:tr h="139042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МО Пограничный</a:t>
                      </a: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8-10</a:t>
                      </a: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27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62,0</a:t>
                      </a: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27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83,8</a:t>
                      </a: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2700000" scaled="0"/>
                      <a:tileRect/>
                    </a:gradFill>
                  </a:tcPr>
                </a:tc>
              </a:tr>
              <a:tr h="137787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МР Черниговский</a:t>
                      </a: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8-10</a:t>
                      </a: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27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62,0</a:t>
                      </a: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27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83,8</a:t>
                      </a: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2700000" scaled="0"/>
                      <a:tileRect/>
                    </a:gradFill>
                  </a:tcPr>
                </a:tc>
              </a:tr>
              <a:tr h="139042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ГО Партизанск</a:t>
                      </a: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11-13</a:t>
                      </a: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27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61,0</a:t>
                      </a: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27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82,4</a:t>
                      </a: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2700000" scaled="0"/>
                      <a:tileRect/>
                    </a:gradFill>
                  </a:tcPr>
                </a:tc>
              </a:tr>
              <a:tr h="139042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ГО Уссурийск </a:t>
                      </a: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11-13</a:t>
                      </a: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27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61,0</a:t>
                      </a: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27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82,4</a:t>
                      </a: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2700000" scaled="0"/>
                      <a:tileRect/>
                    </a:gradFill>
                  </a:tcPr>
                </a:tc>
              </a:tr>
              <a:tr h="139042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МР Спасский</a:t>
                      </a: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11-13</a:t>
                      </a: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27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61,0</a:t>
                      </a: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27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82,4</a:t>
                      </a: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2700000" scaled="0"/>
                      <a:tileRect/>
                    </a:gradFill>
                  </a:tcPr>
                </a:tc>
              </a:tr>
              <a:tr h="137787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ГО Дальнегорск</a:t>
                      </a: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14-17</a:t>
                      </a: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27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60,0</a:t>
                      </a: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27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81,1</a:t>
                      </a: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2700000" scaled="0"/>
                      <a:tileRect/>
                    </a:gradFill>
                  </a:tcPr>
                </a:tc>
              </a:tr>
              <a:tr h="139042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ГО Дальнереченск</a:t>
                      </a: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14-17</a:t>
                      </a: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27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60,0</a:t>
                      </a: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27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81,1</a:t>
                      </a: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2700000" scaled="0"/>
                      <a:tileRect/>
                    </a:gradFill>
                  </a:tcPr>
                </a:tc>
              </a:tr>
              <a:tr h="139042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ГО Спасск-Дальний</a:t>
                      </a: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14-17</a:t>
                      </a: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27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60,0</a:t>
                      </a: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27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81,1</a:t>
                      </a: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2700000" scaled="0"/>
                      <a:tileRect/>
                    </a:gradFill>
                  </a:tcPr>
                </a:tc>
              </a:tr>
              <a:tr h="137787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МР Надеждинский </a:t>
                      </a: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14-17</a:t>
                      </a: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27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60,0</a:t>
                      </a: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27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81,1</a:t>
                      </a: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2700000" scaled="0"/>
                      <a:tileRect/>
                    </a:gradFill>
                  </a:tcPr>
                </a:tc>
              </a:tr>
              <a:tr h="137787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II степень открытости бюджетных данных (от 48 до 59 баллов)</a:t>
                      </a: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37787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ГО Арсеньев </a:t>
                      </a: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18-20</a:t>
                      </a: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27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59,0</a:t>
                      </a: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27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79,7</a:t>
                      </a: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2700000" scaled="0"/>
                      <a:tileRect/>
                    </a:gradFill>
                  </a:tcPr>
                </a:tc>
              </a:tr>
              <a:tr h="137787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МО Лазовский</a:t>
                      </a: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18-20</a:t>
                      </a: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27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59,0</a:t>
                      </a: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27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79,7</a:t>
                      </a: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2700000" scaled="0"/>
                      <a:tileRect/>
                    </a:gradFill>
                  </a:tcPr>
                </a:tc>
              </a:tr>
              <a:tr h="137787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МР Пожарский </a:t>
                      </a: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18-20</a:t>
                      </a: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27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59,0</a:t>
                      </a: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27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79,7</a:t>
                      </a: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2700000" scaled="0"/>
                      <a:tileRect/>
                    </a:gradFill>
                  </a:tcPr>
                </a:tc>
              </a:tr>
              <a:tr h="137787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МР Хасанский </a:t>
                      </a: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21</a:t>
                      </a: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27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58,0</a:t>
                      </a: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27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78,4</a:t>
                      </a: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2700000" scaled="0"/>
                      <a:tileRect/>
                    </a:gradFill>
                  </a:tcPr>
                </a:tc>
              </a:tr>
              <a:tr h="137787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ГО Артем </a:t>
                      </a: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22</a:t>
                      </a: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27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56,0</a:t>
                      </a: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27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75,7</a:t>
                      </a: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2700000" scaled="0"/>
                      <a:tileRect/>
                    </a:gradFill>
                  </a:tcPr>
                </a:tc>
              </a:tr>
              <a:tr h="137787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ГО Лесозаводск</a:t>
                      </a: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23-24</a:t>
                      </a: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27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55,0</a:t>
                      </a: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27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74,3</a:t>
                      </a: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2700000" scaled="0"/>
                      <a:tileRect/>
                    </a:gradFill>
                  </a:tcPr>
                </a:tc>
              </a:tr>
              <a:tr h="137787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МО Тернейский</a:t>
                      </a: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23-24</a:t>
                      </a: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27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55,0</a:t>
                      </a: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27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74,3</a:t>
                      </a: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2700000" scaled="0"/>
                      <a:tileRect/>
                    </a:gradFill>
                  </a:tcPr>
                </a:tc>
              </a:tr>
              <a:tr h="137787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ГО Находка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25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53,0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71,6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137787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МО </a:t>
                      </a:r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Хорольский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26</a:t>
                      </a: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27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52,0</a:t>
                      </a: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27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70,3</a:t>
                      </a: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2700000" scaled="0"/>
                      <a:tileRect/>
                    </a:gradFill>
                  </a:tcPr>
                </a:tc>
              </a:tr>
              <a:tr h="137787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МР Ольгинский</a:t>
                      </a: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27</a:t>
                      </a: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27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51,0</a:t>
                      </a: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27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68,9</a:t>
                      </a: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2700000" scaled="0"/>
                      <a:tileRect/>
                    </a:gradFill>
                  </a:tcPr>
                </a:tc>
              </a:tr>
              <a:tr h="137787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МР Дальнереченский </a:t>
                      </a: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28</a:t>
                      </a: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27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50,0</a:t>
                      </a: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27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67,6</a:t>
                      </a: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2700000" scaled="0"/>
                      <a:tileRect/>
                    </a:gradFill>
                  </a:tcPr>
                </a:tc>
              </a:tr>
              <a:tr h="137787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МР Кавалеровский</a:t>
                      </a: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29</a:t>
                      </a: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27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49,0</a:t>
                      </a: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27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66,2</a:t>
                      </a: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2700000" scaled="0"/>
                      <a:tileRect/>
                    </a:gradFill>
                  </a:tcPr>
                </a:tc>
              </a:tr>
              <a:tr h="137787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III степень открытости бюджетных данных (ниже 48 баллов)</a:t>
                      </a: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37787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МР Михайловский</a:t>
                      </a: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</a:t>
                      </a: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27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46,0</a:t>
                      </a: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27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62,2</a:t>
                      </a: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2700000" scaled="0"/>
                      <a:tileRect/>
                    </a:gradFill>
                  </a:tcPr>
                </a:tc>
              </a:tr>
              <a:tr h="137787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ГО ЗАТО Фокино</a:t>
                      </a: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31</a:t>
                      </a: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27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43,0</a:t>
                      </a: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27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58,1</a:t>
                      </a: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2700000" scaled="0"/>
                      <a:tileRect/>
                    </a:gradFill>
                  </a:tcPr>
                </a:tc>
              </a:tr>
              <a:tr h="137787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МР Кировский </a:t>
                      </a: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32-33</a:t>
                      </a: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27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42,0</a:t>
                      </a: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27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56,8</a:t>
                      </a: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2700000" scaled="0"/>
                      <a:tileRect/>
                    </a:gradFill>
                  </a:tcPr>
                </a:tc>
              </a:tr>
              <a:tr h="137787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МР Красноармейский</a:t>
                      </a: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32-33</a:t>
                      </a: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27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42,0</a:t>
                      </a: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27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56,8</a:t>
                      </a: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2700000" scaled="0"/>
                      <a:tileRect/>
                    </a:gradFill>
                  </a:tcPr>
                </a:tc>
              </a:tr>
              <a:tr h="137787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МР </a:t>
                      </a:r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Шкотовский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34</a:t>
                      </a: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27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35,0</a:t>
                      </a: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27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47,3</a:t>
                      </a: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2700000" scaled="0"/>
                      <a:tileRect/>
                    </a:gra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52007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95736" y="260648"/>
            <a:ext cx="45036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Находкинский городской округ в цифрах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2051720" y="933521"/>
            <a:ext cx="5166030" cy="307777"/>
          </a:xfrm>
          <a:prstGeom prst="rect">
            <a:avLst/>
          </a:prstGeom>
          <a:solidFill>
            <a:srgbClr val="FFFF99"/>
          </a:solidFill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Численность населения (в среднегодовом исчислении) (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тыс.чел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93514374"/>
              </p:ext>
            </p:extLst>
          </p:nvPr>
        </p:nvGraphicFramePr>
        <p:xfrm>
          <a:off x="179512" y="940072"/>
          <a:ext cx="8496944" cy="21288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79512" y="3275111"/>
            <a:ext cx="4032448" cy="523220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алые и средние предприятия включая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микропредприятия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3555969"/>
              </p:ext>
            </p:extLst>
          </p:nvPr>
        </p:nvGraphicFramePr>
        <p:xfrm>
          <a:off x="74469" y="3933056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9452542"/>
              </p:ext>
            </p:extLst>
          </p:nvPr>
        </p:nvGraphicFramePr>
        <p:xfrm>
          <a:off x="4716016" y="3275111"/>
          <a:ext cx="4032448" cy="49200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032448"/>
              </a:tblGrid>
              <a:tr h="49200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Численность безработных, зарегистрированных в </a:t>
                      </a:r>
                      <a:r>
                        <a:rPr lang="ru-RU" sz="14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гос.учреждениях</a:t>
                      </a:r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службы занятости </a:t>
                      </a:r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населения (чел.)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rgbClr val="FFFF99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Диаграмма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56940865"/>
              </p:ext>
            </p:extLst>
          </p:nvPr>
        </p:nvGraphicFramePr>
        <p:xfrm>
          <a:off x="4355976" y="3861048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848074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2000" contrast="-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35793" y="0"/>
            <a:ext cx="5868144" cy="6813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Объект 3"/>
          <p:cNvSpPr txBox="1">
            <a:spLocks/>
          </p:cNvSpPr>
          <p:nvPr/>
        </p:nvSpPr>
        <p:spPr>
          <a:xfrm>
            <a:off x="1716567" y="950994"/>
            <a:ext cx="7408333" cy="2696123"/>
          </a:xfrm>
          <a:prstGeom prst="rect">
            <a:avLst/>
          </a:prstGeom>
        </p:spPr>
        <p:txBody>
          <a:bodyPr wrap="square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Финансовое управление Находкинского городского округа</a:t>
            </a:r>
          </a:p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Адрес: 692900, г. Находка, ул. Находкинский проспект, д. 16</a:t>
            </a:r>
          </a:p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Тел.: (423) 69 21 04</a:t>
            </a:r>
          </a:p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График работы: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Пн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8.30. - 17.30 (перерыв 13.00 - 13.45)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                             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Пт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8.30 – 16.15 (перерыв 13.00 – 13.45)</a:t>
            </a:r>
          </a:p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E-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Mail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 </a:t>
            </a:r>
            <a:r>
              <a:rPr lang="en-US" sz="1800" u="sng" dirty="0" err="1">
                <a:ln>
                  <a:solidFill>
                    <a:schemeClr val="tx1"/>
                  </a:solidFill>
                </a:ln>
                <a:hlinkClick r:id="rId4"/>
              </a:rPr>
              <a:t>findept</a:t>
            </a:r>
            <a:r>
              <a:rPr lang="ru-RU" sz="1800" u="sng" dirty="0">
                <a:ln>
                  <a:solidFill>
                    <a:schemeClr val="tx1"/>
                  </a:solidFill>
                </a:ln>
                <a:hlinkClick r:id="rId4"/>
              </a:rPr>
              <a:t>@</a:t>
            </a:r>
            <a:r>
              <a:rPr lang="en-US" sz="1800" u="sng" dirty="0" err="1">
                <a:ln>
                  <a:solidFill>
                    <a:schemeClr val="tx1"/>
                  </a:solidFill>
                </a:ln>
                <a:hlinkClick r:id="rId4"/>
              </a:rPr>
              <a:t>nakhodka</a:t>
            </a:r>
            <a:r>
              <a:rPr lang="ru-RU" sz="1800" u="sng" dirty="0">
                <a:ln>
                  <a:solidFill>
                    <a:schemeClr val="tx1"/>
                  </a:solidFill>
                </a:ln>
                <a:hlinkClick r:id="rId4"/>
              </a:rPr>
              <a:t>-</a:t>
            </a:r>
            <a:r>
              <a:rPr lang="en-US" sz="1800" u="sng" dirty="0">
                <a:ln>
                  <a:solidFill>
                    <a:schemeClr val="tx1"/>
                  </a:solidFill>
                </a:ln>
                <a:hlinkClick r:id="rId4"/>
              </a:rPr>
              <a:t>city</a:t>
            </a:r>
            <a:r>
              <a:rPr lang="ru-RU" sz="1800" u="sng" dirty="0">
                <a:ln>
                  <a:solidFill>
                    <a:schemeClr val="tx1"/>
                  </a:solidFill>
                </a:ln>
                <a:hlinkClick r:id="rId4"/>
              </a:rPr>
              <a:t>.</a:t>
            </a:r>
            <a:r>
              <a:rPr lang="en-US" sz="1800" u="sng" dirty="0" err="1">
                <a:ln>
                  <a:solidFill>
                    <a:schemeClr val="tx1"/>
                  </a:solidFill>
                </a:ln>
                <a:hlinkClick r:id="rId4"/>
              </a:rPr>
              <a:t>ru</a:t>
            </a:r>
            <a:endParaRPr lang="ru-RU" sz="1800" dirty="0">
              <a:ln>
                <a:solidFill>
                  <a:schemeClr val="tx1"/>
                </a:solidFill>
              </a:ln>
            </a:endParaRPr>
          </a:p>
          <a:p>
            <a:pPr marL="0" indent="0">
              <a:buNone/>
            </a:pP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Начальник: Большакова Галина Евгеньевна 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3546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71599" y="494834"/>
            <a:ext cx="6880986" cy="307777"/>
          </a:xfrm>
          <a:prstGeom prst="rect">
            <a:avLst/>
          </a:prstGeom>
          <a:solidFill>
            <a:srgbClr val="FFFF99"/>
          </a:solidFill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Номинальная начисленная среднемесячная заработная плата одного работника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руб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/мес.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60258" y="2852936"/>
            <a:ext cx="4343240" cy="307777"/>
          </a:xfrm>
          <a:prstGeom prst="rect">
            <a:avLst/>
          </a:prstGeom>
          <a:solidFill>
            <a:srgbClr val="FFFF99"/>
          </a:solidFill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Прожиточный минимум в среднем на душу населения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60258" y="75982"/>
            <a:ext cx="45036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Находкинский городской округ в цифрах</a:t>
            </a:r>
            <a:endParaRPr lang="ru-RU" dirty="0"/>
          </a:p>
        </p:txBody>
      </p:sp>
      <p:graphicFrame>
        <p:nvGraphicFramePr>
          <p:cNvPr id="9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66330308"/>
              </p:ext>
            </p:extLst>
          </p:nvPr>
        </p:nvGraphicFramePr>
        <p:xfrm>
          <a:off x="323528" y="756156"/>
          <a:ext cx="8424936" cy="21687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Диаграмма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12363452"/>
              </p:ext>
            </p:extLst>
          </p:nvPr>
        </p:nvGraphicFramePr>
        <p:xfrm>
          <a:off x="36000" y="3132000"/>
          <a:ext cx="9036496" cy="35806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72983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08688"/>
          </a:xfrm>
        </p:spPr>
        <p:txBody>
          <a:bodyPr>
            <a:normAutofit/>
          </a:bodyPr>
          <a:lstStyle/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 такое бюджет для граждан?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города утверждается ежегодно Думой Находкинского городского округа в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виде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решения о 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бюджете на очередной финансовый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 и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плановый период. 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По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своей сути, это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сложный финансовый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документ, представляющий для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простого гражданина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набор непонятных материалов.</a:t>
            </a:r>
          </a:p>
          <a:p>
            <a:pPr marL="0" indent="0" algn="just">
              <a:buNone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Бюджет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граждан является упрощенной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версией главного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финансового документа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города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призван</a:t>
            </a:r>
          </a:p>
          <a:p>
            <a:pPr marL="0" indent="0" algn="just"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обеспечить доступное представление для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 информации о бюджете города.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Женя\Бюджет для граждан\ФОТО\OIP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916832"/>
            <a:ext cx="4032448" cy="3672408"/>
          </a:xfrm>
          <a:prstGeom prst="rect">
            <a:avLst/>
          </a:prstGeom>
          <a:noFill/>
          <a:effectLst>
            <a:reflection stA="42000" endPos="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0787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46050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Глоссарий</a:t>
            </a:r>
            <a:endParaRPr lang="ru-RU" sz="2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79512" y="692696"/>
            <a:ext cx="4392488" cy="597666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1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</a:t>
            </a:r>
          </a:p>
          <a:p>
            <a:pPr marL="0" indent="0">
              <a:buNone/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Форма образования и расходования денежных средств, предназначенных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финансового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обеспечения задач и функций государства и местного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самоуправления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Представляет собой главный финансовый документ страны (региона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муниципалитета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поселения), утверждаемый органом законодательной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власти соответствующего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уровня управления</a:t>
            </a:r>
          </a:p>
          <a:p>
            <a:pPr marL="0" indent="0">
              <a:buNone/>
            </a:pPr>
            <a:r>
              <a:rPr lang="ru-RU" sz="1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БЮДЖЕТА</a:t>
            </a:r>
          </a:p>
          <a:p>
            <a:pPr marL="0" indent="0">
              <a:buNone/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Поступающие в бюджет денежные средства, за исключением средств,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являющихся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соответствии с Бюджетным кодексом Российской Федерации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источниками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финансирования дефицита бюджета</a:t>
            </a:r>
          </a:p>
          <a:p>
            <a:pPr marL="0" indent="0">
              <a:buNone/>
            </a:pPr>
            <a:r>
              <a:rPr lang="ru-RU" sz="1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БЮДЖЕТА</a:t>
            </a:r>
          </a:p>
          <a:p>
            <a:pPr marL="0" indent="0">
              <a:buNone/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Выплачиваемые из бюджета денежные средства, за исключением средств,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являющихся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источниками финансирования дефицита бюджета</a:t>
            </a:r>
          </a:p>
          <a:p>
            <a:pPr marL="0" indent="0">
              <a:buNone/>
            </a:pPr>
            <a:r>
              <a:rPr lang="ru-RU" sz="1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ПРОФИЦИТ БЮДЖЕТА</a:t>
            </a:r>
          </a:p>
          <a:p>
            <a:pPr marL="0" indent="0">
              <a:buNone/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Превышение доходов бюджета над его расходами</a:t>
            </a:r>
          </a:p>
          <a:p>
            <a:pPr marL="0" indent="0">
              <a:buNone/>
            </a:pPr>
            <a:r>
              <a:rPr lang="ru-RU" sz="1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ДЕФИЦИТ </a:t>
            </a:r>
            <a:r>
              <a:rPr lang="ru-RU" sz="1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</a:t>
            </a:r>
          </a:p>
          <a:p>
            <a:pPr marL="0" indent="0">
              <a:buNone/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Превышение расходов бюджета над его доходами</a:t>
            </a:r>
          </a:p>
          <a:p>
            <a:pPr marL="0" indent="0">
              <a:buNone/>
            </a:pPr>
            <a:r>
              <a:rPr lang="ru-RU" sz="1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СБАЛАНСИРОВАННОСТЬ БЮДЖЕТА</a:t>
            </a:r>
          </a:p>
          <a:p>
            <a:pPr marL="0" indent="0">
              <a:buNone/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Один из принципов бюджетной системы Российской Федерации, означающий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что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объем предусмотренных бюджетом расходов должен соответствовать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суммарному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объему доходов бюджета и поступлений источников финансирования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его дефицита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уменьшенных на суммы выплат из бюджета, связанных с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источниками финансирования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дефицита бюджета и изменением остатков на счетах по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учету средств бюджетов</a:t>
            </a:r>
          </a:p>
          <a:p>
            <a:pPr marL="0" indent="0">
              <a:buNone/>
            </a:pPr>
            <a:r>
              <a:rPr lang="ru-RU" sz="1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ИСТОЧНИКИ ФИНАНСИРОВАНИЯ ДЕФИЦИТА БЮДЖЕТА</a:t>
            </a:r>
          </a:p>
          <a:p>
            <a:pPr marL="0" indent="0">
              <a:buNone/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Денежные средства, привлекаемые в бюджет для покрытия дефицита</a:t>
            </a:r>
          </a:p>
          <a:p>
            <a:pPr marL="0" indent="0">
              <a:buNone/>
            </a:pPr>
            <a:r>
              <a:rPr lang="ru-RU" sz="1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МЕЖБЮДЖЕТНЫЕ ТРАНСФЕРТЫ</a:t>
            </a:r>
          </a:p>
          <a:p>
            <a:pPr marL="0" indent="0">
              <a:buNone/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Средства, предоставляемые одним бюджетом бюджетной системы Российской Федерации другому бюджету бюджетной системы Российской Федерации</a:t>
            </a:r>
          </a:p>
          <a:p>
            <a:pPr marL="0" indent="0">
              <a:buNone/>
            </a:pP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692696"/>
            <a:ext cx="4388296" cy="604867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1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ДОТАЦИИ</a:t>
            </a:r>
            <a:endParaRPr lang="ru-RU" sz="12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Межбюджетные трансферты, предоставляемые на безвозмездной и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безвозвратной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основе без установления направлений и (или) условий их использования</a:t>
            </a:r>
          </a:p>
          <a:p>
            <a:pPr marL="0" indent="0">
              <a:buNone/>
            </a:pPr>
            <a:r>
              <a:rPr lang="ru-RU" sz="1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СУБСИДИИ</a:t>
            </a:r>
          </a:p>
          <a:p>
            <a:pPr marL="0" indent="0">
              <a:buNone/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Межбюджетные трансферты, предоставляемые на безвозмездной и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безвозвратной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основе в целях </a:t>
            </a: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софинансирования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расходов на решение вопросов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местного значения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СУБВЕНЦИИ</a:t>
            </a:r>
          </a:p>
          <a:p>
            <a:pPr marL="0" indent="0">
              <a:buNone/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Межбюджетные трансферты, предоставляемые на безвозмездной и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безвозвратной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основе в целях обеспечения исполнения отдельных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государственных полномочий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переданных органам местного самоуправления</a:t>
            </a:r>
          </a:p>
          <a:p>
            <a:pPr marL="0" indent="0">
              <a:buNone/>
            </a:pPr>
            <a:r>
              <a:rPr lang="ru-RU" sz="1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ГОСУДАРСТВЕННАЯ ПРОГРАММА</a:t>
            </a:r>
          </a:p>
          <a:p>
            <a:pPr marL="0" indent="0">
              <a:buNone/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мероприятий и инструментов государственной политики,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обеспечивающих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рамках реализации ключевых государственных функций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достижение приоритетов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целей государственной политики в сфере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социально-экономи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ческого развития и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безопасности</a:t>
            </a:r>
          </a:p>
          <a:p>
            <a:pPr marL="0" indent="0">
              <a:buNone/>
            </a:pPr>
            <a:r>
              <a:rPr lang="ru-RU" sz="1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ИНИЦИАТИВНОЕ БЮДЖЕТИРОВАНИЕ</a:t>
            </a:r>
          </a:p>
          <a:p>
            <a:pPr marL="0" indent="0">
              <a:buNone/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Совокупность основанных на гражданской инициативе практик по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решению социально-экономических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 при непосредственном участии граждан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определении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выборе объектов расходования бюджетных средств, а также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последующем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контроле за реализацией проектов</a:t>
            </a:r>
          </a:p>
          <a:p>
            <a:pPr marL="0" indent="0">
              <a:buNone/>
            </a:pPr>
            <a:r>
              <a:rPr lang="ru-RU" sz="1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МОЛОДЕЖНЫЙ БЮДЖЕТ</a:t>
            </a:r>
          </a:p>
          <a:p>
            <a:pPr marL="0" indent="0">
              <a:buNone/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 мероприятий, направленных на обеспечение участия учащихся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9-11 классов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образовательных учреждений системы общего пользования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Находкинского городского округа в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решении вопросов местного значения</a:t>
            </a:r>
          </a:p>
        </p:txBody>
      </p:sp>
    </p:spTree>
    <p:extLst>
      <p:ext uri="{BB962C8B-B14F-4D97-AF65-F5344CB8AC3E}">
        <p14:creationId xmlns:p14="http://schemas.microsoft.com/office/powerpoint/2010/main" val="2501554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Блок-схема: магнитный диск 1"/>
          <p:cNvSpPr/>
          <p:nvPr/>
        </p:nvSpPr>
        <p:spPr>
          <a:xfrm>
            <a:off x="755576" y="980728"/>
            <a:ext cx="2304256" cy="2088232"/>
          </a:xfrm>
          <a:prstGeom prst="flowChartMagneticDisk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Форма образования и расходования денежных средств, предназначенных для финансового обеспечения задач и функций государства и местного самоуправления </a:t>
            </a:r>
            <a:endParaRPr lang="ru-RU" sz="1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Блок-схема: магнитный диск 2"/>
          <p:cNvSpPr/>
          <p:nvPr/>
        </p:nvSpPr>
        <p:spPr>
          <a:xfrm>
            <a:off x="3563888" y="946510"/>
            <a:ext cx="2376264" cy="2088232"/>
          </a:xfrm>
          <a:prstGeom prst="flowChartMagneticDisk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Поступающие в бюджет денежные средства</a:t>
            </a:r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Блок-схема: магнитный диск 3"/>
          <p:cNvSpPr/>
          <p:nvPr/>
        </p:nvSpPr>
        <p:spPr>
          <a:xfrm>
            <a:off x="6552220" y="995114"/>
            <a:ext cx="2232248" cy="2088232"/>
          </a:xfrm>
          <a:prstGeom prst="flowChartMagneticDisk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Выплачиваемые из бюджета денежные средства</a:t>
            </a:r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27784" y="225514"/>
            <a:ext cx="39151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 такое бюджет?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49674" y="1124744"/>
            <a:ext cx="12280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Бюджет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33678" y="1124744"/>
            <a:ext cx="20527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бюджета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660232" y="1124744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бюджета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5572" y="3393865"/>
            <a:ext cx="8928213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расходы бюджета превышают доходы, то бюджет формируется с ДЕФИЦИТОМ.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дефицитном бюджете растет долг и  снижаются остатки.</a:t>
            </a: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Превышение доходов над расходами образует ПРОФИЦИТ. При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профицитном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бюджете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снижается долг и  растут остатки.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Сбалансированность бюджета по доходам и расходам – основополагающее требование,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редъявляемое к органам, составляющим и утверждающим бюджет.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9828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openbudget.sakhminfin.ru/Content/newOB/images/BGimage/mezhbudget2.png"/>
          <p:cNvPicPr/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8" r="64546"/>
          <a:stretch/>
        </p:blipFill>
        <p:spPr bwMode="auto">
          <a:xfrm>
            <a:off x="306832" y="908720"/>
            <a:ext cx="3230343" cy="482453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897560" y="239021"/>
            <a:ext cx="31093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бюджетной системы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720937" y="764704"/>
            <a:ext cx="4572000" cy="526297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Бюджетная система Российской Федерации состоит из бюджетов трех уровней:</a:t>
            </a:r>
          </a:p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первый уровень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федеральный бюджет и бюджеты государственных внебюджетных фондов;</a:t>
            </a:r>
          </a:p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второй уровень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бюджеты субъектов Российской Федерации и бюджеты территориальных государственных внебюджетных фондов;</a:t>
            </a:r>
          </a:p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третий уровень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местные бюджеты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(государственный) бюджет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форма образования и расходования фонда денежных средств, предназначенных для финансового обеспечения задач и функций государства и органов местного самоуправления.</a:t>
            </a:r>
          </a:p>
          <a:p>
            <a: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субъекта РФ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форма образования и расходования фонда денежных средств, предназначенных для финансового обеспечения задач и функций, отнесенных к предметам ведения субъекта федерации.</a:t>
            </a:r>
          </a:p>
          <a:p>
            <a: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муниципальных образований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форма образования и расходования фонда денежных средств, предназначенных для финансового обеспечения задач и функций, отнесенных к предметам ведения местного самоуправления.</a:t>
            </a:r>
          </a:p>
        </p:txBody>
      </p:sp>
    </p:spTree>
    <p:extLst>
      <p:ext uri="{BB962C8B-B14F-4D97-AF65-F5344CB8AC3E}">
        <p14:creationId xmlns:p14="http://schemas.microsoft.com/office/powerpoint/2010/main" val="3374510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Другая 7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DBF6B9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5842</TotalTime>
  <Words>4662</Words>
  <Application>Microsoft Office PowerPoint</Application>
  <PresentationFormat>Экран (4:3)</PresentationFormat>
  <Paragraphs>1047</Paragraphs>
  <Slides>40</Slides>
  <Notes>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40</vt:i4>
      </vt:variant>
    </vt:vector>
  </HeadingPairs>
  <TitlesOfParts>
    <vt:vector size="41" baseType="lpstr">
      <vt:lpstr>Поток</vt:lpstr>
      <vt:lpstr>             Бюджет для граждан   К проекту решения Думы Находкинского городского округа «Об отчете об исполнении бюджета Находкинского городского округа за 2020 год»   </vt:lpstr>
      <vt:lpstr>Презентация PowerPoint</vt:lpstr>
      <vt:lpstr>Презентация PowerPoint</vt:lpstr>
      <vt:lpstr>Презентация PowerPoint</vt:lpstr>
      <vt:lpstr>Презентация PowerPoint</vt:lpstr>
      <vt:lpstr>Что такое бюджет для граждан?</vt:lpstr>
      <vt:lpstr>Глоссарий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Рейтинг муниципальных образований Приморского края по уровню открытости бюджетных данных в 2020 году  (группировка по степени открытости)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Евгения А. Федченко</dc:creator>
  <cp:lastModifiedBy>Светлана И. Леськив</cp:lastModifiedBy>
  <cp:revision>386</cp:revision>
  <dcterms:created xsi:type="dcterms:W3CDTF">2020-05-28T00:20:56Z</dcterms:created>
  <dcterms:modified xsi:type="dcterms:W3CDTF">2021-05-31T00:57:26Z</dcterms:modified>
</cp:coreProperties>
</file>