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4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rawings/drawing5.xml" ContentType="application/vnd.openxmlformats-officedocument.drawingml.chartshapes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7.xml" ContentType="application/vnd.openxmlformats-officedocument.drawingml.chartshapes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rawings/drawing8.xml" ContentType="application/vnd.openxmlformats-officedocument.drawingml.chartshapes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drawings/drawing9.xml" ContentType="application/vnd.openxmlformats-officedocument.drawingml.chartshapes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08" r:id="rId3"/>
    <p:sldId id="298" r:id="rId4"/>
    <p:sldId id="299" r:id="rId5"/>
    <p:sldId id="301" r:id="rId6"/>
    <p:sldId id="259" r:id="rId7"/>
    <p:sldId id="260" r:id="rId8"/>
    <p:sldId id="261" r:id="rId9"/>
    <p:sldId id="263" r:id="rId10"/>
    <p:sldId id="264" r:id="rId11"/>
    <p:sldId id="309" r:id="rId12"/>
    <p:sldId id="265" r:id="rId13"/>
    <p:sldId id="268" r:id="rId14"/>
    <p:sldId id="269" r:id="rId15"/>
    <p:sldId id="270" r:id="rId16"/>
    <p:sldId id="266" r:id="rId17"/>
    <p:sldId id="302" r:id="rId18"/>
    <p:sldId id="276" r:id="rId19"/>
    <p:sldId id="272" r:id="rId20"/>
    <p:sldId id="274" r:id="rId21"/>
    <p:sldId id="273" r:id="rId22"/>
    <p:sldId id="277" r:id="rId23"/>
    <p:sldId id="283" r:id="rId24"/>
    <p:sldId id="278" r:id="rId25"/>
    <p:sldId id="282" r:id="rId26"/>
    <p:sldId id="279" r:id="rId27"/>
    <p:sldId id="284" r:id="rId28"/>
    <p:sldId id="281" r:id="rId29"/>
    <p:sldId id="285" r:id="rId30"/>
    <p:sldId id="286" r:id="rId31"/>
    <p:sldId id="287" r:id="rId32"/>
    <p:sldId id="295" r:id="rId33"/>
    <p:sldId id="292" r:id="rId34"/>
    <p:sldId id="288" r:id="rId35"/>
    <p:sldId id="289" r:id="rId36"/>
    <p:sldId id="290" r:id="rId37"/>
    <p:sldId id="296" r:id="rId38"/>
    <p:sldId id="303" r:id="rId39"/>
    <p:sldId id="305" r:id="rId40"/>
    <p:sldId id="27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4A2"/>
    <a:srgbClr val="FFFF99"/>
    <a:srgbClr val="AAE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1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edchenko.FIN.000\Desktop\10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%20&#1087;&#1088;&#1086;&#1077;&#1082;&#1090;\&#1058;&#1072;&#1073;&#1083;&#1080;&#109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694781880604056E-2"/>
          <c:y val="5.1400554097404488E-2"/>
          <c:w val="0.95241788852729103"/>
          <c:h val="0.709348206474190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население!$B$5:$C$5</c:f>
              <c:strCache>
                <c:ptCount val="1"/>
                <c:pt idx="0">
                  <c:v>Население</c:v>
                </c:pt>
              </c:strCache>
            </c:strRef>
          </c:tx>
          <c:invertIfNegative val="0"/>
          <c:cat>
            <c:multiLvlStrRef>
              <c:f>население!$D$1:$M$4</c:f>
              <c:multiLvlStrCache>
                <c:ptCount val="7"/>
                <c:lvl>
                  <c:pt idx="0">
                    <c:v>2017г.</c:v>
                  </c:pt>
                  <c:pt idx="1">
                    <c:v>2018г.</c:v>
                  </c:pt>
                  <c:pt idx="2">
                    <c:v>2019г.</c:v>
                  </c:pt>
                  <c:pt idx="3">
                    <c:v>2020г.</c:v>
                  </c:pt>
                  <c:pt idx="4">
                    <c:v>2021г.</c:v>
                  </c:pt>
                  <c:pt idx="5">
                    <c:v>2022г.</c:v>
                  </c:pt>
                  <c:pt idx="6">
                    <c:v>2023г.</c:v>
                  </c:pt>
                </c:lvl>
                <c:lvl>
                  <c:pt idx="0">
                    <c:v>отчет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население!$D$5:$M$5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tx>
            <c:strRef>
              <c:f>население!$B$6:$C$6</c:f>
              <c:strCache>
                <c:ptCount val="1"/>
                <c:pt idx="0">
                  <c:v>Численность населения (в среднегодовом исчислении) тыс.чел.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4.4839650584963253E-3"/>
                  <c:y val="0.13720778171514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462585136491426E-2"/>
                  <c:y val="0.13720778171514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8396505849638E-3"/>
                  <c:y val="0.13124222598840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893100389975502E-3"/>
                  <c:y val="0.11334555880816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786200779951004E-3"/>
                  <c:y val="0.11334555880816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946550194987751E-3"/>
                  <c:y val="8.3517780174438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946550194988846E-3"/>
                  <c:y val="9.5448891627929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население!$D$1:$M$4</c:f>
              <c:multiLvlStrCache>
                <c:ptCount val="7"/>
                <c:lvl>
                  <c:pt idx="0">
                    <c:v>2017г.</c:v>
                  </c:pt>
                  <c:pt idx="1">
                    <c:v>2018г.</c:v>
                  </c:pt>
                  <c:pt idx="2">
                    <c:v>2019г.</c:v>
                  </c:pt>
                  <c:pt idx="3">
                    <c:v>2020г.</c:v>
                  </c:pt>
                  <c:pt idx="4">
                    <c:v>2021г.</c:v>
                  </c:pt>
                  <c:pt idx="5">
                    <c:v>2022г.</c:v>
                  </c:pt>
                  <c:pt idx="6">
                    <c:v>2023г.</c:v>
                  </c:pt>
                </c:lvl>
                <c:lvl>
                  <c:pt idx="0">
                    <c:v>отчет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население!$D$6:$M$6</c:f>
              <c:numCache>
                <c:formatCode>0.00</c:formatCode>
                <c:ptCount val="7"/>
                <c:pt idx="0">
                  <c:v>151.22999999999999</c:v>
                </c:pt>
                <c:pt idx="1">
                  <c:v>149.22</c:v>
                </c:pt>
                <c:pt idx="2">
                  <c:v>147.12</c:v>
                </c:pt>
                <c:pt idx="3">
                  <c:v>146.30000000000001</c:v>
                </c:pt>
                <c:pt idx="4">
                  <c:v>144.22999999999999</c:v>
                </c:pt>
                <c:pt idx="5">
                  <c:v>142.86000000000001</c:v>
                </c:pt>
                <c:pt idx="6">
                  <c:v>141.5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53"/>
        <c:shape val="cylinder"/>
        <c:axId val="117774592"/>
        <c:axId val="117792768"/>
        <c:axId val="102320320"/>
      </c:bar3DChart>
      <c:catAx>
        <c:axId val="117774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792768"/>
        <c:crosses val="autoZero"/>
        <c:auto val="1"/>
        <c:lblAlgn val="ctr"/>
        <c:lblOffset val="100"/>
        <c:noMultiLvlLbl val="0"/>
      </c:catAx>
      <c:valAx>
        <c:axId val="117792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774592"/>
        <c:crosses val="autoZero"/>
        <c:crossBetween val="between"/>
      </c:valAx>
      <c:serAx>
        <c:axId val="102320320"/>
        <c:scaling>
          <c:orientation val="minMax"/>
        </c:scaling>
        <c:delete val="1"/>
        <c:axPos val="b"/>
        <c:majorTickMark val="out"/>
        <c:minorTickMark val="none"/>
        <c:tickLblPos val="nextTo"/>
        <c:crossAx val="11779276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'Неналоговые доходы'!$B$1</c:f>
              <c:strCache>
                <c:ptCount val="1"/>
                <c:pt idx="0">
                  <c:v>Исполнение за 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доходы'!$A$2:$A$7</c:f>
              <c:strCache>
                <c:ptCount val="6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услуг(работ) 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санкции, возмещение ущерба</c:v>
                </c:pt>
                <c:pt idx="5">
                  <c:v>Прочие  неналоговые  доходы</c:v>
                </c:pt>
              </c:strCache>
            </c:strRef>
          </c:cat>
          <c:val>
            <c:numRef>
              <c:f>'Неналоговые доходы'!$B$2:$B$7</c:f>
              <c:numCache>
                <c:formatCode>#,##0.00</c:formatCode>
                <c:ptCount val="6"/>
                <c:pt idx="0">
                  <c:v>411400.49</c:v>
                </c:pt>
                <c:pt idx="1">
                  <c:v>6252.39</c:v>
                </c:pt>
                <c:pt idx="2">
                  <c:v>6536.38</c:v>
                </c:pt>
                <c:pt idx="3">
                  <c:v>45925.84</c:v>
                </c:pt>
                <c:pt idx="4">
                  <c:v>27278.93</c:v>
                </c:pt>
                <c:pt idx="5">
                  <c:v>25680.02</c:v>
                </c:pt>
              </c:numCache>
            </c:numRef>
          </c:val>
        </c:ser>
        <c:ser>
          <c:idx val="1"/>
          <c:order val="1"/>
          <c:tx>
            <c:strRef>
              <c:f>'Неналоговые доходы'!$C$1</c:f>
              <c:strCache>
                <c:ptCount val="1"/>
                <c:pt idx="0">
                  <c:v>Исполнение за 2020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доходы'!$A$2:$A$7</c:f>
              <c:strCache>
                <c:ptCount val="6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услуг(работ) 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санкции, возмещение ущерба</c:v>
                </c:pt>
                <c:pt idx="5">
                  <c:v>Прочие  неналоговые  доходы</c:v>
                </c:pt>
              </c:strCache>
            </c:strRef>
          </c:cat>
          <c:val>
            <c:numRef>
              <c:f>'Неналоговые доходы'!$C$2:$C$7</c:f>
              <c:numCache>
                <c:formatCode>#,##0.00</c:formatCode>
                <c:ptCount val="6"/>
                <c:pt idx="0">
                  <c:v>247382.32</c:v>
                </c:pt>
                <c:pt idx="1">
                  <c:v>12678.81</c:v>
                </c:pt>
                <c:pt idx="2">
                  <c:v>6723.25</c:v>
                </c:pt>
                <c:pt idx="3">
                  <c:v>264603.2</c:v>
                </c:pt>
                <c:pt idx="4">
                  <c:v>9355.68</c:v>
                </c:pt>
                <c:pt idx="5">
                  <c:v>32898.660000000003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shape val="cylinder"/>
        <c:axId val="124422784"/>
        <c:axId val="124457344"/>
        <c:axId val="0"/>
      </c:bar3DChart>
      <c:catAx>
        <c:axId val="1244227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4457344"/>
        <c:crosses val="autoZero"/>
        <c:auto val="1"/>
        <c:lblAlgn val="ctr"/>
        <c:lblOffset val="100"/>
        <c:noMultiLvlLbl val="0"/>
      </c:catAx>
      <c:valAx>
        <c:axId val="124457344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24422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1119210560835548"/>
          <c:y val="0.84951377456376898"/>
          <c:w val="0.46393215456594672"/>
          <c:h val="0.1023855093541795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"/>
      <c:depthPercent val="21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факт 2019г.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0.13910817420912544"/>
                  <c:y val="1.174432699932611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038161644011389E-2"/>
                  <c:y val="-6.3379441738572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6814907889733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6177889467680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777043552281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70063107229087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1426742881463875"/>
                  <c:y val="-4.2252961159048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47133417100760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96177889467680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222926717062736E-2"/>
                  <c:y val="2.1126480579524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Лист4!$A$2:$A$11</c:f>
              <c:strCache>
                <c:ptCount val="10"/>
                <c:pt idx="0">
                  <c:v>Налог  на  доходы    физических  лиц</c:v>
                </c:pt>
                <c:pt idx="1">
                  <c:v>Акцизы по подакцизным товарам </c:v>
                </c:pt>
                <c:pt idx="2">
                  <c:v>Единый  налог на  вмененный  доход  для  отдельных видов  деятельности</c:v>
                </c:pt>
                <c:pt idx="3">
                  <c:v>Государственная пошлина</c:v>
                </c:pt>
                <c:pt idx="4">
                  <c:v>Доходы, получаемые в виде арендной  платы за земельные участки</c:v>
                </c:pt>
                <c:pt idx="5">
                  <c:v>Плата за негативное воздействие на окружающую среду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Штрафные санкции, возмещение ущерба</c:v>
                </c:pt>
                <c:pt idx="8">
                  <c:v>Прочие  неналоговые  доходы</c:v>
                </c:pt>
                <c:pt idx="9">
                  <c:v>Иные налоговые и неналоговые доходы</c:v>
                </c:pt>
              </c:strCache>
            </c:strRef>
          </c:cat>
          <c:val>
            <c:numRef>
              <c:f>Лист4!$B$2:$B$11</c:f>
              <c:numCache>
                <c:formatCode>#,##0.00</c:formatCode>
                <c:ptCount val="10"/>
                <c:pt idx="0">
                  <c:v>1188009.1599999999</c:v>
                </c:pt>
                <c:pt idx="1">
                  <c:v>29628.21</c:v>
                </c:pt>
                <c:pt idx="2">
                  <c:v>131705.88</c:v>
                </c:pt>
                <c:pt idx="3">
                  <c:v>28927.919999999998</c:v>
                </c:pt>
                <c:pt idx="4">
                  <c:v>394317.8</c:v>
                </c:pt>
                <c:pt idx="5">
                  <c:v>6252.38</c:v>
                </c:pt>
                <c:pt idx="6">
                  <c:v>34881.919999999998</c:v>
                </c:pt>
                <c:pt idx="7">
                  <c:v>27278.93</c:v>
                </c:pt>
                <c:pt idx="8">
                  <c:v>25680.02</c:v>
                </c:pt>
                <c:pt idx="9">
                  <c:v>44080.08</c:v>
                </c:pt>
              </c:numCache>
            </c:numRef>
          </c:val>
        </c:ser>
        <c:ser>
          <c:idx val="1"/>
          <c:order val="1"/>
          <c:tx>
            <c:strRef>
              <c:f>Лист4!$C$1</c:f>
              <c:strCache>
                <c:ptCount val="1"/>
                <c:pt idx="0">
                  <c:v>план 2020г.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0.19127373953754748"/>
                  <c:y val="-6.2792225388606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08894473384022E-2"/>
                  <c:y val="-4.2252961159048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4203726972433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292969012832691E-2"/>
                  <c:y val="-7.74628672672696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904447236692011E-2"/>
                  <c:y val="2.1126480579524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477704355228136E-2"/>
                  <c:y val="-2.1126480579524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9490385262357396E-2"/>
                  <c:y val="-4.2252961159048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98725963155893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738852177614068E-2"/>
                  <c:y val="2.1126480579524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4904447236692011E-2"/>
                  <c:y val="4.2252961159048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Лист4!$A$2:$A$11</c:f>
              <c:strCache>
                <c:ptCount val="10"/>
                <c:pt idx="0">
                  <c:v>Налог  на  доходы    физических  лиц</c:v>
                </c:pt>
                <c:pt idx="1">
                  <c:v>Акцизы по подакцизным товарам </c:v>
                </c:pt>
                <c:pt idx="2">
                  <c:v>Единый  налог на  вмененный  доход  для  отдельных видов  деятельности</c:v>
                </c:pt>
                <c:pt idx="3">
                  <c:v>Государственная пошлина</c:v>
                </c:pt>
                <c:pt idx="4">
                  <c:v>Доходы, получаемые в виде арендной  платы за земельные участки</c:v>
                </c:pt>
                <c:pt idx="5">
                  <c:v>Плата за негативное воздействие на окружающую среду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Штрафные санкции, возмещение ущерба</c:v>
                </c:pt>
                <c:pt idx="8">
                  <c:v>Прочие  неналоговые  доходы</c:v>
                </c:pt>
                <c:pt idx="9">
                  <c:v>Иные налоговые и неналоговые доходы</c:v>
                </c:pt>
              </c:strCache>
            </c:strRef>
          </c:cat>
          <c:val>
            <c:numRef>
              <c:f>Лист4!$C$2:$C$11</c:f>
              <c:numCache>
                <c:formatCode>#,##0.00</c:formatCode>
                <c:ptCount val="10"/>
                <c:pt idx="0">
                  <c:v>1304290</c:v>
                </c:pt>
                <c:pt idx="1">
                  <c:v>26968</c:v>
                </c:pt>
                <c:pt idx="2">
                  <c:v>106131</c:v>
                </c:pt>
                <c:pt idx="3">
                  <c:v>25100</c:v>
                </c:pt>
                <c:pt idx="4">
                  <c:v>227766</c:v>
                </c:pt>
                <c:pt idx="5">
                  <c:v>11875</c:v>
                </c:pt>
                <c:pt idx="6">
                  <c:v>65242</c:v>
                </c:pt>
                <c:pt idx="7">
                  <c:v>10000</c:v>
                </c:pt>
                <c:pt idx="8">
                  <c:v>30055</c:v>
                </c:pt>
                <c:pt idx="9">
                  <c:v>40896</c:v>
                </c:pt>
              </c:numCache>
            </c:numRef>
          </c:val>
        </c:ser>
        <c:ser>
          <c:idx val="2"/>
          <c:order val="2"/>
          <c:tx>
            <c:strRef>
              <c:f>Лист4!$D$1</c:f>
              <c:strCache>
                <c:ptCount val="1"/>
                <c:pt idx="0">
                  <c:v>факт 2020г.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0.22605078308982882"/>
                  <c:y val="-6.1616129186266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08894473384022E-2"/>
                  <c:y val="-6.3379441738572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24819933935353E-2"/>
                  <c:y val="6.3379441738572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713341710076029E-2"/>
                  <c:y val="2.1126480579524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3248199339353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4777043552281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4777043552281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9872596315589349E-2"/>
                  <c:y val="2.1126480579524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904447236692011E-2"/>
                  <c:y val="-6.3379441738572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420372697243342E-2"/>
                  <c:y val="-2.1126480579524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Лист4!$A$2:$A$11</c:f>
              <c:strCache>
                <c:ptCount val="10"/>
                <c:pt idx="0">
                  <c:v>Налог  на  доходы    физических  лиц</c:v>
                </c:pt>
                <c:pt idx="1">
                  <c:v>Акцизы по подакцизным товарам </c:v>
                </c:pt>
                <c:pt idx="2">
                  <c:v>Единый  налог на  вмененный  доход  для  отдельных видов  деятельности</c:v>
                </c:pt>
                <c:pt idx="3">
                  <c:v>Государственная пошлина</c:v>
                </c:pt>
                <c:pt idx="4">
                  <c:v>Доходы, получаемые в виде арендной  платы за земельные участки</c:v>
                </c:pt>
                <c:pt idx="5">
                  <c:v>Плата за негативное воздействие на окружающую среду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Штрафные санкции, возмещение ущерба</c:v>
                </c:pt>
                <c:pt idx="8">
                  <c:v>Прочие  неналоговые  доходы</c:v>
                </c:pt>
                <c:pt idx="9">
                  <c:v>Иные налоговые и неналоговые доходы</c:v>
                </c:pt>
              </c:strCache>
            </c:strRef>
          </c:cat>
          <c:val>
            <c:numRef>
              <c:f>Лист4!$D$2:$D$11</c:f>
              <c:numCache>
                <c:formatCode>#,##0.00</c:formatCode>
                <c:ptCount val="10"/>
                <c:pt idx="0">
                  <c:v>1453996.59</c:v>
                </c:pt>
                <c:pt idx="1">
                  <c:v>27405.05</c:v>
                </c:pt>
                <c:pt idx="2">
                  <c:v>112606.36</c:v>
                </c:pt>
                <c:pt idx="3">
                  <c:v>25845.08</c:v>
                </c:pt>
                <c:pt idx="4">
                  <c:v>231586.06</c:v>
                </c:pt>
                <c:pt idx="5">
                  <c:v>12678.81</c:v>
                </c:pt>
                <c:pt idx="6">
                  <c:v>264603.2</c:v>
                </c:pt>
                <c:pt idx="7">
                  <c:v>9355.68</c:v>
                </c:pt>
                <c:pt idx="8">
                  <c:v>32898.660000000003</c:v>
                </c:pt>
                <c:pt idx="9">
                  <c:v>43802.99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98"/>
        <c:shape val="cylinder"/>
        <c:axId val="124486016"/>
        <c:axId val="124487552"/>
        <c:axId val="0"/>
      </c:bar3DChart>
      <c:catAx>
        <c:axId val="1244860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4487552"/>
        <c:crosses val="autoZero"/>
        <c:auto val="1"/>
        <c:lblAlgn val="ctr"/>
        <c:lblOffset val="100"/>
        <c:noMultiLvlLbl val="0"/>
      </c:catAx>
      <c:valAx>
        <c:axId val="124487552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24486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4304795554797501E-2"/>
          <c:y val="1.305267164308957E-2"/>
          <c:w val="0.6483507604494162"/>
          <c:h val="4.7277042845306344E-2"/>
        </c:manualLayout>
      </c:layout>
      <c:overlay val="0"/>
      <c:spPr>
        <a:solidFill>
          <a:srgbClr val="ECF4A2"/>
        </a:solidFill>
      </c:spPr>
      <c:txPr>
        <a:bodyPr/>
        <a:lstStyle/>
        <a:p>
          <a:pPr>
            <a:defRPr sz="11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7921829805625E-2"/>
          <c:y val="5.0925925925925923E-2"/>
          <c:w val="0.96157650608537926"/>
          <c:h val="0.8981481481481481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'Безвозмездные '!$G$1</c:f>
              <c:strCache>
                <c:ptCount val="1"/>
                <c:pt idx="0">
                  <c:v>Исполнение за 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5814403326919738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035041164421761E-2"/>
                  <c:y val="-3.2407407407407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'!$F$2:$F$33</c:f>
              <c:strCache>
                <c:ptCount val="5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Межбюджетные трансферты 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'Безвозмездные '!$G$2:$G$33</c:f>
              <c:numCache>
                <c:formatCode>#,##0.00</c:formatCode>
                <c:ptCount val="5"/>
                <c:pt idx="0">
                  <c:v>13521.1</c:v>
                </c:pt>
                <c:pt idx="1">
                  <c:v>377386.33</c:v>
                </c:pt>
                <c:pt idx="2">
                  <c:v>1312976.06</c:v>
                </c:pt>
                <c:pt idx="3">
                  <c:v>2368.3000000000002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'Безвозмездные '!$H$1</c:f>
              <c:strCache>
                <c:ptCount val="1"/>
                <c:pt idx="0">
                  <c:v>План на 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'!$F$2:$F$33</c:f>
              <c:strCache>
                <c:ptCount val="5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Межбюджетные трансферты 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'Безвозмездные '!$H$2:$H$33</c:f>
              <c:numCache>
                <c:formatCode>#,##0.00</c:formatCode>
                <c:ptCount val="5"/>
                <c:pt idx="0">
                  <c:v>185400.95</c:v>
                </c:pt>
                <c:pt idx="1">
                  <c:v>555153.43999999994</c:v>
                </c:pt>
                <c:pt idx="2">
                  <c:v>1466979.58</c:v>
                </c:pt>
                <c:pt idx="3">
                  <c:v>80369.48</c:v>
                </c:pt>
                <c:pt idx="4">
                  <c:v>268.77</c:v>
                </c:pt>
              </c:numCache>
            </c:numRef>
          </c:val>
        </c:ser>
        <c:ser>
          <c:idx val="2"/>
          <c:order val="2"/>
          <c:tx>
            <c:strRef>
              <c:f>'Безвозмездные '!$I$1</c:f>
              <c:strCache>
                <c:ptCount val="1"/>
                <c:pt idx="0">
                  <c:v>Исполнение за 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4"/>
              <c:layout>
                <c:manualLayout>
                  <c:x val="4.5814403326919313E-3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'!$F$2:$F$33</c:f>
              <c:strCache>
                <c:ptCount val="5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Межбюджетные трансферты 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'Безвозмездные '!$I$2:$I$33</c:f>
              <c:numCache>
                <c:formatCode>#,##0.00</c:formatCode>
                <c:ptCount val="5"/>
                <c:pt idx="0">
                  <c:v>239139.96</c:v>
                </c:pt>
                <c:pt idx="1">
                  <c:v>544123.23</c:v>
                </c:pt>
                <c:pt idx="2">
                  <c:v>1412933.76</c:v>
                </c:pt>
                <c:pt idx="3">
                  <c:v>79548.14</c:v>
                </c:pt>
                <c:pt idx="4">
                  <c:v>-363.59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gapDepth val="95"/>
        <c:shape val="cylinder"/>
        <c:axId val="125822080"/>
        <c:axId val="125823616"/>
        <c:axId val="0"/>
      </c:bar3DChart>
      <c:catAx>
        <c:axId val="1258220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5823616"/>
        <c:crosses val="autoZero"/>
        <c:auto val="1"/>
        <c:lblAlgn val="ctr"/>
        <c:lblOffset val="100"/>
        <c:noMultiLvlLbl val="0"/>
      </c:catAx>
      <c:valAx>
        <c:axId val="1258236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25822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562388034287932"/>
          <c:y val="0.89294254884806068"/>
          <c:w val="0.77958202099737528"/>
          <c:h val="0.10300342665500146"/>
        </c:manualLayout>
      </c:layout>
      <c:overlay val="0"/>
      <c:txPr>
        <a:bodyPr/>
        <a:lstStyle/>
        <a:p>
          <a:pPr>
            <a:defRPr sz="9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350"/>
    </a:sp3d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14181190181138"/>
          <c:y val="0.21527777777777779"/>
          <c:w val="0.79826267127200501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4"/>
          <c:dPt>
            <c:idx val="1"/>
            <c:bubble3D val="0"/>
            <c:explosion val="0"/>
          </c:dPt>
          <c:dPt>
            <c:idx val="2"/>
            <c:bubble3D val="0"/>
            <c:explosion val="14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3.0067080619787134E-2"/>
                  <c:y val="-3.88579031787693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'безвозмездные за 2020 год'!$A$1:$A$4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'безвозмездные за 2020 год'!$B$1:$B$4</c:f>
              <c:numCache>
                <c:formatCode>#,##0.00</c:formatCode>
                <c:ptCount val="4"/>
                <c:pt idx="0">
                  <c:v>239139.95</c:v>
                </c:pt>
                <c:pt idx="1">
                  <c:v>544123.23</c:v>
                </c:pt>
                <c:pt idx="2">
                  <c:v>1412933.76</c:v>
                </c:pt>
                <c:pt idx="3">
                  <c:v>79548.14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67185127578417E-2"/>
          <c:y val="3.3449348539817417E-2"/>
          <c:w val="0.95102662204199528"/>
          <c:h val="0.933101302920365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'Основные параметры бюджета'!$A$2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2.9394882050142578E-3"/>
                  <c:y val="0.1794101421681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94882050142847E-3"/>
                  <c:y val="0.20981864084067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394882050142578E-3"/>
                  <c:y val="0.22502289017695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789764100285156E-3"/>
                  <c:y val="0.21590034057518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3487205125356446E-3"/>
                  <c:y val="0.18549184190262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697441025070211E-3"/>
                  <c:y val="0.2311045899114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'Основные параметры бюджета'!$B$1:$G$1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'Основные параметры бюджета'!$B$2:$G$2</c:f>
              <c:numCache>
                <c:formatCode>#,##0.00</c:formatCode>
                <c:ptCount val="6"/>
                <c:pt idx="0">
                  <c:v>3105.5</c:v>
                </c:pt>
                <c:pt idx="1">
                  <c:v>3538</c:v>
                </c:pt>
                <c:pt idx="2">
                  <c:v>3527.9</c:v>
                </c:pt>
                <c:pt idx="3">
                  <c:v>3700</c:v>
                </c:pt>
                <c:pt idx="4">
                  <c:v>3856.5</c:v>
                </c:pt>
                <c:pt idx="5">
                  <c:v>4834.5</c:v>
                </c:pt>
              </c:numCache>
            </c:numRef>
          </c:val>
        </c:ser>
        <c:ser>
          <c:idx val="1"/>
          <c:order val="1"/>
          <c:tx>
            <c:strRef>
              <c:f>'Основные параметры бюджета'!$A$3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7.3487205125356446E-3"/>
                  <c:y val="0.23718628964597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9157354163713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97441025071289E-3"/>
                  <c:y val="0.22806374004420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288208717549902E-2"/>
                  <c:y val="0.2219820403096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227696922564159E-2"/>
                  <c:y val="0.2432679893804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8183488871606854E-3"/>
                  <c:y val="0.240227139513234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'Основные параметры бюджета'!$B$1:$G$1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'Основные параметры бюджета'!$B$3:$G$3</c:f>
              <c:numCache>
                <c:formatCode>#,##0.00</c:formatCode>
                <c:ptCount val="6"/>
                <c:pt idx="0">
                  <c:v>3184.1</c:v>
                </c:pt>
                <c:pt idx="1">
                  <c:v>3118.9</c:v>
                </c:pt>
                <c:pt idx="2">
                  <c:v>3487.2</c:v>
                </c:pt>
                <c:pt idx="3">
                  <c:v>3562</c:v>
                </c:pt>
                <c:pt idx="4">
                  <c:v>4063.6</c:v>
                </c:pt>
                <c:pt idx="5">
                  <c:v>4521.1000000000004</c:v>
                </c:pt>
              </c:numCache>
            </c:numRef>
          </c:val>
        </c:ser>
        <c:ser>
          <c:idx val="2"/>
          <c:order val="2"/>
          <c:tx>
            <c:strRef>
              <c:f>'Основные параметры бюджета'!$A$4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8.8184646150427735E-3"/>
                  <c:y val="9.730719575219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288208717549902E-2"/>
                  <c:y val="0.11555229495573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'Основные параметры бюджета'!$B$1:$G$1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'Основные параметры бюджета'!$B$4:$G$4</c:f>
              <c:numCache>
                <c:formatCode>#,##0.00</c:formatCode>
                <c:ptCount val="6"/>
                <c:pt idx="0">
                  <c:v>-78.599999999999994</c:v>
                </c:pt>
                <c:pt idx="1">
                  <c:v>419.1</c:v>
                </c:pt>
                <c:pt idx="2">
                  <c:v>40.700000000000003</c:v>
                </c:pt>
                <c:pt idx="3">
                  <c:v>138</c:v>
                </c:pt>
                <c:pt idx="4">
                  <c:v>-207.1</c:v>
                </c:pt>
                <c:pt idx="5">
                  <c:v>313.5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590016"/>
        <c:axId val="107591552"/>
        <c:axId val="0"/>
      </c:bar3DChart>
      <c:catAx>
        <c:axId val="107590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7591552"/>
        <c:crosses val="autoZero"/>
        <c:auto val="1"/>
        <c:lblAlgn val="ctr"/>
        <c:lblOffset val="100"/>
        <c:noMultiLvlLbl val="0"/>
      </c:catAx>
      <c:valAx>
        <c:axId val="10759155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07590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2.5818491431986485E-3"/>
          <c:w val="0.20123666814798352"/>
          <c:h val="0.26347977104991999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1"/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2365527603972644E-3"/>
                  <c:y val="-6.0626944228419091E-2"/>
                </c:manualLayout>
              </c:layout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2.9128974843575111E-2"/>
                  <c:y val="-8.2673105766026003E-2"/>
                </c:manualLayout>
              </c:layout>
              <c:spPr>
                <a:solidFill>
                  <a:schemeClr val="accent4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'социальная политика'!$A$2:$A$5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'социальная политика'!$B$2:$B$5</c:f>
              <c:numCache>
                <c:formatCode>#,##0.00</c:formatCode>
                <c:ptCount val="4"/>
                <c:pt idx="0">
                  <c:v>2330317.0299999998</c:v>
                </c:pt>
                <c:pt idx="1">
                  <c:v>284569.94</c:v>
                </c:pt>
                <c:pt idx="2">
                  <c:v>114057.55</c:v>
                </c:pt>
                <c:pt idx="3">
                  <c:v>75832.320000000007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430103119351034"/>
          <c:y val="0.16747965503832907"/>
          <c:w val="0.35569896880648966"/>
          <c:h val="0.665040689923341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341110247009585E-2"/>
          <c:y val="0.19168926561343436"/>
          <c:w val="0.53888888888888886"/>
          <c:h val="0.89814814814814814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spPr>
                <a:solidFill>
                  <a:schemeClr val="accent1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8386352133713536E-3"/>
                  <c:y val="-6.7930561881614851E-2"/>
                </c:manualLayout>
              </c:layout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accent4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'социальная политика'!$A$2:$A$5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'социальная политика'!$D$2:$D$5</c:f>
              <c:numCache>
                <c:formatCode>#,##0.00</c:formatCode>
                <c:ptCount val="4"/>
                <c:pt idx="0">
                  <c:v>2437715.66</c:v>
                </c:pt>
                <c:pt idx="1">
                  <c:v>357201.17</c:v>
                </c:pt>
                <c:pt idx="2">
                  <c:v>155963.48000000001</c:v>
                </c:pt>
                <c:pt idx="3">
                  <c:v>70950.47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263179773654005E-2"/>
          <c:y val="3.0409802371671613E-2"/>
          <c:w val="0.46388888888888891"/>
          <c:h val="0.77314814814814814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'Национальные проекты'!$A$2:$A$5</c:f>
              <c:strCache>
                <c:ptCount val="4"/>
                <c:pt idx="0">
                  <c:v>Демография 5 169,18 тыс.руб.</c:v>
                </c:pt>
                <c:pt idx="1">
                  <c:v>Образование 16 122,92 тыс.руб.</c:v>
                </c:pt>
                <c:pt idx="2">
                  <c:v>Жилье и городская среда 83 918,26 тыс.руб.</c:v>
                </c:pt>
                <c:pt idx="3">
                  <c:v>Малое и среднее предпринимательство 10 526,31 тыс.руб.</c:v>
                </c:pt>
              </c:strCache>
            </c:strRef>
          </c:cat>
          <c:val>
            <c:numRef>
              <c:f>'Национальные проекты'!$B$2:$B$5</c:f>
              <c:numCache>
                <c:formatCode>#,##0.00</c:formatCode>
                <c:ptCount val="4"/>
                <c:pt idx="0">
                  <c:v>5169.18</c:v>
                </c:pt>
                <c:pt idx="1">
                  <c:v>16122.92</c:v>
                </c:pt>
                <c:pt idx="2">
                  <c:v>83918.26</c:v>
                </c:pt>
                <c:pt idx="3">
                  <c:v>10526.31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0168148082411246"/>
          <c:y val="3.4724551068215079E-2"/>
          <c:w val="0.47397231161576298"/>
          <c:h val="0.91487320950890627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027777777777777E-2"/>
          <c:y val="0"/>
          <c:w val="0.93888888888888888"/>
          <c:h val="0.3334319690974507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образование!$A$8</c:f>
              <c:strCache>
                <c:ptCount val="1"/>
                <c:pt idx="0">
                  <c:v>Общее оразование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образование!$B$8</c:f>
              <c:numCache>
                <c:formatCode>#,##0.00</c:formatCode>
                <c:ptCount val="1"/>
                <c:pt idx="0">
                  <c:v>1151661.58</c:v>
                </c:pt>
              </c:numCache>
            </c:numRef>
          </c:val>
        </c:ser>
        <c:ser>
          <c:idx val="1"/>
          <c:order val="1"/>
          <c:tx>
            <c:strRef>
              <c:f>образование!$A$9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образование!$B$9</c:f>
              <c:numCache>
                <c:formatCode>#,##0.00</c:formatCode>
                <c:ptCount val="1"/>
                <c:pt idx="0">
                  <c:v>958011.69</c:v>
                </c:pt>
              </c:numCache>
            </c:numRef>
          </c:val>
        </c:ser>
        <c:ser>
          <c:idx val="2"/>
          <c:order val="2"/>
          <c:tx>
            <c:strRef>
              <c:f>образование!$A$10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образование!$B$10</c:f>
              <c:numCache>
                <c:formatCode>#,##0.00</c:formatCode>
                <c:ptCount val="1"/>
                <c:pt idx="0">
                  <c:v>257791.18</c:v>
                </c:pt>
              </c:numCache>
            </c:numRef>
          </c:val>
        </c:ser>
        <c:ser>
          <c:idx val="3"/>
          <c:order val="3"/>
          <c:tx>
            <c:strRef>
              <c:f>образование!$A$11</c:f>
              <c:strCache>
                <c:ptCount val="1"/>
                <c:pt idx="0">
                  <c:v>Молодежная политика</c:v>
                </c:pt>
              </c:strCache>
            </c:strRef>
          </c:tx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образование!$B$11</c:f>
              <c:numCache>
                <c:formatCode>#,##0.00</c:formatCode>
                <c:ptCount val="1"/>
                <c:pt idx="0">
                  <c:v>9414.11</c:v>
                </c:pt>
              </c:numCache>
            </c:numRef>
          </c:val>
        </c:ser>
        <c:ser>
          <c:idx val="4"/>
          <c:order val="4"/>
          <c:tx>
            <c:strRef>
              <c:f>образование!$A$12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образование!$B$12</c:f>
              <c:numCache>
                <c:formatCode>#,##0.00</c:formatCode>
                <c:ptCount val="1"/>
                <c:pt idx="0">
                  <c:v>60198.69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gapDepth val="0"/>
        <c:shape val="cylinder"/>
        <c:axId val="129212800"/>
        <c:axId val="129214336"/>
        <c:axId val="0"/>
      </c:bar3DChart>
      <c:catAx>
        <c:axId val="129212800"/>
        <c:scaling>
          <c:orientation val="minMax"/>
        </c:scaling>
        <c:delete val="1"/>
        <c:axPos val="l"/>
        <c:majorTickMark val="none"/>
        <c:minorTickMark val="none"/>
        <c:tickLblPos val="nextTo"/>
        <c:crossAx val="129214336"/>
        <c:crosses val="autoZero"/>
        <c:auto val="1"/>
        <c:lblAlgn val="ctr"/>
        <c:lblOffset val="100"/>
        <c:noMultiLvlLbl val="0"/>
      </c:catAx>
      <c:valAx>
        <c:axId val="1292143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9212800"/>
        <c:crosses val="autoZero"/>
        <c:crossBetween val="between"/>
      </c:valAx>
      <c:dTable>
        <c:showHorzBorder val="1"/>
        <c:showVertBorder val="0"/>
        <c:showOutline val="0"/>
        <c:showKeys val="1"/>
        <c:txPr>
          <a:bodyPr/>
          <a:lstStyle/>
          <a:p>
            <a:pPr rtl="0">
              <a:defRPr sz="90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7911100155538277E-2"/>
          <c:w val="0.80236294558074006"/>
          <c:h val="0.726265558743184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'заработная плата ДОПО'!$A$3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2.7777777777777779E-3"/>
                  <c:y val="0.38158083758120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44120284345326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12E-2"/>
                  <c:y val="0.38158083758120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'заработная плата ДОПО'!$B$2:$D$2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'заработная плата ДОПО'!$B$3:$D$3</c:f>
              <c:numCache>
                <c:formatCode>#,##0.00</c:formatCode>
                <c:ptCount val="3"/>
                <c:pt idx="0">
                  <c:v>33790</c:v>
                </c:pt>
                <c:pt idx="1">
                  <c:v>38827</c:v>
                </c:pt>
                <c:pt idx="2">
                  <c:v>41587</c:v>
                </c:pt>
              </c:numCache>
            </c:numRef>
          </c:val>
        </c:ser>
        <c:ser>
          <c:idx val="1"/>
          <c:order val="1"/>
          <c:tx>
            <c:strRef>
              <c:f>'заработная плата ДОПО'!$A$4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1111111111111112E-2"/>
                  <c:y val="0.33984543347076129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 rot="-5400000" vert="horz"/>
                <a:lstStyle/>
                <a:p>
                  <a:pPr>
                    <a:defRPr sz="9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0.27426122701149158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 rot="-5400000" vert="horz"/>
                <a:lstStyle/>
                <a:p>
                  <a:pPr>
                    <a:defRPr sz="9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12E-2"/>
                  <c:y val="0.28618562818590421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 rot="-5400000" vert="horz"/>
                <a:lstStyle/>
                <a:p>
                  <a:pPr>
                    <a:defRPr sz="9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'заработная плата ДОПО'!$B$2:$D$2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'заработная плата ДОПО'!$B$4:$D$4</c:f>
              <c:numCache>
                <c:formatCode>#,##0.00</c:formatCode>
                <c:ptCount val="3"/>
                <c:pt idx="0">
                  <c:v>37658</c:v>
                </c:pt>
                <c:pt idx="1">
                  <c:v>43755</c:v>
                </c:pt>
                <c:pt idx="2">
                  <c:v>45411</c:v>
                </c:pt>
              </c:numCache>
            </c:numRef>
          </c:val>
        </c:ser>
        <c:ser>
          <c:idx val="2"/>
          <c:order val="2"/>
          <c:tx>
            <c:strRef>
              <c:f>'заработная плата ДОПО'!$A$5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6666666666666666E-2"/>
                  <c:y val="0.45312724462768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0.4173540411044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0.387543038168411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 rot="-5400000" vert="horz"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'заработная плата ДОПО'!$B$2:$D$2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'заработная плата ДОПО'!$B$5:$D$5</c:f>
              <c:numCache>
                <c:formatCode>#,##0.00</c:formatCode>
                <c:ptCount val="3"/>
                <c:pt idx="0">
                  <c:v>38082.76</c:v>
                </c:pt>
                <c:pt idx="1">
                  <c:v>41357</c:v>
                </c:pt>
                <c:pt idx="2">
                  <c:v>43762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112320"/>
        <c:axId val="107113856"/>
        <c:axId val="0"/>
      </c:bar3DChart>
      <c:catAx>
        <c:axId val="107112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7113856"/>
        <c:crosses val="autoZero"/>
        <c:auto val="1"/>
        <c:lblAlgn val="ctr"/>
        <c:lblOffset val="100"/>
        <c:noMultiLvlLbl val="0"/>
      </c:catAx>
      <c:valAx>
        <c:axId val="10711385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07112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50122029334039"/>
          <c:y val="0.18763887345850461"/>
          <c:w val="0.30149868766404198"/>
          <c:h val="0.54235407070441533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'ко-во предприятий'!$A$2</c:f>
              <c:strCache>
                <c:ptCount val="1"/>
                <c:pt idx="0">
                  <c:v>Число предприятий (единиц)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'ко-во предприятий'!$B$1:$E$1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'ко-во предприятий'!$B$2:$E$2</c:f>
              <c:numCache>
                <c:formatCode>#,##0</c:formatCode>
                <c:ptCount val="4"/>
                <c:pt idx="0">
                  <c:v>3427</c:v>
                </c:pt>
                <c:pt idx="1">
                  <c:v>3654</c:v>
                </c:pt>
                <c:pt idx="2">
                  <c:v>3353</c:v>
                </c:pt>
                <c:pt idx="3">
                  <c:v>3141</c:v>
                </c:pt>
              </c:numCache>
            </c:numRef>
          </c:val>
        </c:ser>
        <c:ser>
          <c:idx val="1"/>
          <c:order val="1"/>
          <c:tx>
            <c:strRef>
              <c:f>'ко-во предприятий'!$A$3</c:f>
              <c:strCache>
                <c:ptCount val="1"/>
                <c:pt idx="0">
                  <c:v>Среднесписочная численность работников (тыс.чел.)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'ко-во предприятий'!$B$1:$E$1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'ко-во предприятий'!$B$3:$E$3</c:f>
              <c:numCache>
                <c:formatCode>#,##0.00</c:formatCode>
                <c:ptCount val="4"/>
                <c:pt idx="0">
                  <c:v>18.84</c:v>
                </c:pt>
                <c:pt idx="1">
                  <c:v>18.54</c:v>
                </c:pt>
                <c:pt idx="2">
                  <c:v>17.420000000000002</c:v>
                </c:pt>
                <c:pt idx="3">
                  <c:v>23.5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803264"/>
        <c:axId val="117846016"/>
        <c:axId val="0"/>
      </c:bar3DChart>
      <c:catAx>
        <c:axId val="11780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846016"/>
        <c:crosses val="autoZero"/>
        <c:auto val="1"/>
        <c:lblAlgn val="ctr"/>
        <c:lblOffset val="100"/>
        <c:noMultiLvlLbl val="0"/>
      </c:catAx>
      <c:valAx>
        <c:axId val="1178460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78032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509033245844265"/>
          <c:y val="5.6053149606299188E-2"/>
          <c:w val="0.33602077865266844"/>
          <c:h val="0.36011592300962381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'Численность детей'!$A$2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'Численность детей'!$B$1:$C$1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'Численность детей'!$B$2:$C$2</c:f>
              <c:numCache>
                <c:formatCode>#,##0</c:formatCode>
                <c:ptCount val="2"/>
                <c:pt idx="0">
                  <c:v>8350</c:v>
                </c:pt>
                <c:pt idx="1">
                  <c:v>8181</c:v>
                </c:pt>
              </c:numCache>
            </c:numRef>
          </c:val>
        </c:ser>
        <c:ser>
          <c:idx val="1"/>
          <c:order val="1"/>
          <c:tx>
            <c:strRef>
              <c:f>'Численность детей'!$A$3</c:f>
              <c:strCache>
                <c:ptCount val="1"/>
                <c:pt idx="0">
                  <c:v>Общее образование (кол-во классов 619 ед.)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3888888888888888E-2"/>
                  <c:y val="0.29849869259923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835E-3"/>
                  <c:y val="0.29849869259923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'Численность детей'!$B$1:$C$1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'Численность детей'!$B$3:$C$3</c:f>
              <c:numCache>
                <c:formatCode>#,##0</c:formatCode>
                <c:ptCount val="2"/>
                <c:pt idx="0">
                  <c:v>16845</c:v>
                </c:pt>
                <c:pt idx="1">
                  <c:v>16902</c:v>
                </c:pt>
              </c:numCache>
            </c:numRef>
          </c:val>
        </c:ser>
        <c:ser>
          <c:idx val="2"/>
          <c:order val="2"/>
          <c:tx>
            <c:strRef>
              <c:f>'Численность детей'!$A$4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2.4874891049935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3.3166521399914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 rot="-5400000" vert="horz"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'Численность детей'!$B$1:$C$1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'Численность детей'!$B$4:$C$4</c:f>
              <c:numCache>
                <c:formatCode>#,##0</c:formatCode>
                <c:ptCount val="2"/>
                <c:pt idx="0">
                  <c:v>10365</c:v>
                </c:pt>
                <c:pt idx="1">
                  <c:v>6166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145472"/>
        <c:axId val="129323008"/>
        <c:axId val="0"/>
      </c:bar3DChart>
      <c:catAx>
        <c:axId val="107145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9323008"/>
        <c:crosses val="autoZero"/>
        <c:auto val="1"/>
        <c:lblAlgn val="ctr"/>
        <c:lblOffset val="100"/>
        <c:noMultiLvlLbl val="0"/>
      </c:catAx>
      <c:valAx>
        <c:axId val="1293230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7145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66666666666672"/>
          <c:y val="0.10296817095556404"/>
          <c:w val="0.34166666666666667"/>
          <c:h val="0.64945256244991645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'Расходы на одного'!$A$3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2731334408019993E-17"/>
                  <c:y val="0.2361111111111111"/>
                </c:manualLayout>
              </c:layout>
              <c:spPr>
                <a:solidFill>
                  <a:schemeClr val="tx2">
                    <a:lumMod val="40000"/>
                    <a:lumOff val="60000"/>
                  </a:schemeClr>
                </a:solidFill>
              </c:spPr>
              <c:txPr>
                <a:bodyPr rot="-5400000" vert="horz"/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925337632079971E-17"/>
                  <c:y val="0.20370370370370369"/>
                </c:manualLayout>
              </c:layout>
              <c:spPr>
                <a:solidFill>
                  <a:schemeClr val="tx2">
                    <a:lumMod val="40000"/>
                    <a:lumOff val="60000"/>
                  </a:schemeClr>
                </a:solidFill>
              </c:spPr>
              <c:txPr>
                <a:bodyPr rot="-5400000" vert="horz"/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одного'!$B$2:$E$2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'Расходы на одного'!$B$3:$E$3</c:f>
              <c:numCache>
                <c:formatCode>#,##0.00</c:formatCode>
                <c:ptCount val="2"/>
                <c:pt idx="0">
                  <c:v>107907.51498922156</c:v>
                </c:pt>
                <c:pt idx="1">
                  <c:v>117102.02754919937</c:v>
                </c:pt>
              </c:numCache>
            </c:numRef>
          </c:val>
        </c:ser>
        <c:ser>
          <c:idx val="1"/>
          <c:order val="1"/>
          <c:tx>
            <c:strRef>
              <c:f>'Расходы на одного'!$A$4</c:f>
              <c:strCache>
                <c:ptCount val="1"/>
                <c:pt idx="0">
                  <c:v>Общее образование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0.22685185185185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0.28703703703703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 rot="-540000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одного'!$B$2:$E$2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'Расходы на одного'!$B$4:$E$4</c:f>
              <c:numCache>
                <c:formatCode>#,##0.00</c:formatCode>
                <c:ptCount val="2"/>
                <c:pt idx="0">
                  <c:v>62412.854062333034</c:v>
                </c:pt>
                <c:pt idx="1">
                  <c:v>68137.592029937281</c:v>
                </c:pt>
              </c:numCache>
            </c:numRef>
          </c:val>
        </c:ser>
        <c:ser>
          <c:idx val="2"/>
          <c:order val="2"/>
          <c:tx>
            <c:strRef>
              <c:f>'Расходы на одного'!$A$5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8.3333333333333332E-3"/>
                  <c:y val="0.180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 rot="-540000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одного'!$B$2:$E$2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'Расходы на одного'!$B$5:$E$5</c:f>
              <c:numCache>
                <c:formatCode>#,##0.00</c:formatCode>
                <c:ptCount val="2"/>
                <c:pt idx="0">
                  <c:v>19303.970249879399</c:v>
                </c:pt>
                <c:pt idx="1">
                  <c:v>41808.49455400584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367424"/>
        <c:axId val="131335296"/>
        <c:axId val="0"/>
      </c:bar3DChart>
      <c:catAx>
        <c:axId val="129367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1335296"/>
        <c:crosses val="autoZero"/>
        <c:auto val="1"/>
        <c:lblAlgn val="ctr"/>
        <c:lblOffset val="100"/>
        <c:noMultiLvlLbl val="0"/>
      </c:catAx>
      <c:valAx>
        <c:axId val="13133529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2936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21522309711281"/>
          <c:y val="0.23197907553222513"/>
          <c:w val="0.28511811023622047"/>
          <c:h val="0.46196777486147567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3683289588802"/>
          <c:y val="6.5410935621845787E-2"/>
          <c:w val="0.46388888888888891"/>
          <c:h val="0.77314814814814814"/>
        </c:manualLayout>
      </c:layout>
      <c:doughnutChart>
        <c:varyColors val="1"/>
        <c:ser>
          <c:idx val="0"/>
          <c:order val="0"/>
          <c:tx>
            <c:strRef>
              <c:f>образование!$B$29</c:f>
              <c:strCache>
                <c:ptCount val="1"/>
                <c:pt idx="0">
                  <c:v>2020г.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solidFill>
                  <a:schemeClr val="accent3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9444444444444445E-2"/>
                  <c:y val="-9.2592592592592587E-2"/>
                </c:manualLayout>
              </c:layout>
              <c:spPr>
                <a:solidFill>
                  <a:schemeClr val="accent4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2777777777777805E-2"/>
                  <c:y val="-0.13888888888888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2222003499562555E-2"/>
                  <c:y val="1.8518518518518517E-2"/>
                </c:manualLayout>
              </c:layout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образование!$A$30:$A$35</c:f>
              <c:strCache>
                <c:ptCount val="6"/>
                <c:pt idx="0">
                  <c:v>Развитие системы дошкольного образования</c:v>
                </c:pt>
                <c:pt idx="1">
                  <c:v>Развитие системы общего образования</c:v>
                </c:pt>
                <c:pt idx="2">
                  <c:v>Развитие системы дополнительного образования</c:v>
                </c:pt>
                <c:pt idx="3">
                  <c:v>Поддержка педагогических кадров</c:v>
                </c:pt>
                <c:pt idx="4">
                  <c:v>Реализация молодежной политики</c:v>
                </c:pt>
                <c:pt idx="5">
                  <c:v>Развитие образования</c:v>
                </c:pt>
              </c:strCache>
            </c:strRef>
          </c:cat>
          <c:val>
            <c:numRef>
              <c:f>образование!$B$30:$B$35</c:f>
              <c:numCache>
                <c:formatCode>#,##0.00</c:formatCode>
                <c:ptCount val="6"/>
                <c:pt idx="0">
                  <c:v>931505.93</c:v>
                </c:pt>
                <c:pt idx="1">
                  <c:v>1043055.35</c:v>
                </c:pt>
                <c:pt idx="2">
                  <c:v>157467.63</c:v>
                </c:pt>
                <c:pt idx="3">
                  <c:v>15150.24</c:v>
                </c:pt>
                <c:pt idx="4">
                  <c:v>2270.6999999999998</c:v>
                </c:pt>
                <c:pt idx="5">
                  <c:v>76766.73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056255468066492"/>
          <c:y val="1.7447506561679788E-2"/>
          <c:w val="0.33443744531933506"/>
          <c:h val="0.95080799957184414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культура!$A$7</c:f>
              <c:strCache>
                <c:ptCount val="1"/>
                <c:pt idx="0">
                  <c:v>культура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культура!$B$7</c:f>
              <c:numCache>
                <c:formatCode>#,##0.00</c:formatCode>
                <c:ptCount val="1"/>
                <c:pt idx="0">
                  <c:v>335764.12</c:v>
                </c:pt>
              </c:numCache>
            </c:numRef>
          </c:val>
        </c:ser>
        <c:ser>
          <c:idx val="1"/>
          <c:order val="1"/>
          <c:tx>
            <c:strRef>
              <c:f>культура!$A$8</c:f>
              <c:strCache>
                <c:ptCount val="1"/>
                <c:pt idx="0">
                  <c:v>другие вопросы в области культуры, кинематографии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культура!$B$8</c:f>
              <c:numCache>
                <c:formatCode>#,##0.00</c:formatCode>
                <c:ptCount val="1"/>
                <c:pt idx="0">
                  <c:v>21437.05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31454464"/>
        <c:axId val="131456000"/>
        <c:axId val="0"/>
      </c:bar3DChart>
      <c:catAx>
        <c:axId val="131454464"/>
        <c:scaling>
          <c:orientation val="minMax"/>
        </c:scaling>
        <c:delete val="1"/>
        <c:axPos val="l"/>
        <c:majorTickMark val="none"/>
        <c:minorTickMark val="none"/>
        <c:tickLblPos val="nextTo"/>
        <c:crossAx val="131456000"/>
        <c:crosses val="autoZero"/>
        <c:auto val="1"/>
        <c:lblAlgn val="ctr"/>
        <c:lblOffset val="100"/>
        <c:noMultiLvlLbl val="0"/>
      </c:catAx>
      <c:valAx>
        <c:axId val="131456000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31454464"/>
        <c:crosses val="autoZero"/>
        <c:crossBetween val="between"/>
      </c:valAx>
      <c:dTable>
        <c:showHorzBorder val="1"/>
        <c:showVertBorder val="1"/>
        <c:showOutline val="0"/>
        <c:showKeys val="1"/>
      </c:dTable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w="6350"/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'заработная плата '!$J$4</c:f>
              <c:strCache>
                <c:ptCount val="1"/>
                <c:pt idx="0">
                  <c:v>Работники учреждений культуры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183756806019077E-2"/>
                  <c:y val="0.18871968709726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302299331084196E-7"/>
                  <c:y val="0.17156335190660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187840300953852E-3"/>
                  <c:y val="0.1258131247315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'заработная плата '!$K$3:$M$3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'заработная плата '!$K$4:$M$4</c:f>
              <c:numCache>
                <c:formatCode>#,##0.00</c:formatCode>
                <c:ptCount val="3"/>
                <c:pt idx="0">
                  <c:v>33916</c:v>
                </c:pt>
                <c:pt idx="1">
                  <c:v>37321</c:v>
                </c:pt>
                <c:pt idx="2">
                  <c:v>41475</c:v>
                </c:pt>
              </c:numCache>
            </c:numRef>
          </c:val>
        </c:ser>
        <c:ser>
          <c:idx val="1"/>
          <c:order val="1"/>
          <c:tx>
            <c:strRef>
              <c:f>'заработная плата '!$J$5</c:f>
              <c:strCache>
                <c:ptCount val="1"/>
                <c:pt idx="0">
                  <c:v>Среднесписочная численность работников культуры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5.91878403009538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15744105333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751361203815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'заработная плата '!$K$3:$M$3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'заработная плата '!$K$5:$M$5</c:f>
              <c:numCache>
                <c:formatCode>General</c:formatCode>
                <c:ptCount val="3"/>
                <c:pt idx="0">
                  <c:v>430</c:v>
                </c:pt>
                <c:pt idx="1">
                  <c:v>387</c:v>
                </c:pt>
                <c:pt idx="2">
                  <c:v>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shape val="cylinder"/>
        <c:axId val="131094400"/>
        <c:axId val="131095936"/>
        <c:axId val="0"/>
      </c:bar3DChart>
      <c:catAx>
        <c:axId val="131094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1095936"/>
        <c:crosses val="autoZero"/>
        <c:auto val="1"/>
        <c:lblAlgn val="ctr"/>
        <c:lblOffset val="100"/>
        <c:noMultiLvlLbl val="0"/>
      </c:catAx>
      <c:valAx>
        <c:axId val="13109593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310944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81650047269385E-2"/>
          <c:y val="5.0356517935258104E-2"/>
          <c:w val="0.50830515686936251"/>
          <c:h val="0.70716972878390205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0"/>
                  <c:y val="-4.1666666666666664E-2"/>
                </c:manualLayout>
              </c:layout>
              <c:spPr>
                <a:solidFill>
                  <a:schemeClr val="accent1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3310889984970223E-2"/>
                  <c:y val="-2.7777777777777776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solidFill>
                  <a:schemeClr val="accent3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культура!$A$33:$A$35</c:f>
              <c:strCache>
                <c:ptCount val="3"/>
                <c:pt idx="0">
                  <c:v>федеральный бюджет</c:v>
                </c:pt>
                <c:pt idx="1">
                  <c:v>краевой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культура!$B$33:$B$35</c:f>
              <c:numCache>
                <c:formatCode>#,##0.00</c:formatCode>
                <c:ptCount val="3"/>
                <c:pt idx="0">
                  <c:v>4675.97</c:v>
                </c:pt>
                <c:pt idx="1">
                  <c:v>28573</c:v>
                </c:pt>
                <c:pt idx="2">
                  <c:v>375379.15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584033245844268"/>
          <c:y val="0.13219305920093324"/>
          <c:w val="0.38513042575982126"/>
          <c:h val="0.33746536891221929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9444444444444445E-2"/>
          <c:y val="7.1839004090563804E-2"/>
          <c:w val="0.93888888888888888"/>
          <c:h val="0.3058590818910233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ЖКХ!$A$7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ЖКХ!$B$7</c:f>
              <c:numCache>
                <c:formatCode>#,##0.00</c:formatCode>
                <c:ptCount val="1"/>
                <c:pt idx="0">
                  <c:v>54581.59</c:v>
                </c:pt>
              </c:numCache>
            </c:numRef>
          </c:val>
        </c:ser>
        <c:ser>
          <c:idx val="1"/>
          <c:order val="1"/>
          <c:tx>
            <c:strRef>
              <c:f>ЖКХ!$A$8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ЖКХ!$B$8</c:f>
              <c:numCache>
                <c:formatCode>#,##0.00</c:formatCode>
                <c:ptCount val="1"/>
                <c:pt idx="0">
                  <c:v>61432.41</c:v>
                </c:pt>
              </c:numCache>
            </c:numRef>
          </c:val>
        </c:ser>
        <c:ser>
          <c:idx val="2"/>
          <c:order val="2"/>
          <c:tx>
            <c:strRef>
              <c:f>ЖКХ!$A$9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ЖКХ!$B$9</c:f>
              <c:numCache>
                <c:formatCode>#,##0.00</c:formatCode>
                <c:ptCount val="1"/>
                <c:pt idx="0">
                  <c:v>281693.17</c:v>
                </c:pt>
              </c:numCache>
            </c:numRef>
          </c:val>
        </c:ser>
        <c:ser>
          <c:idx val="3"/>
          <c:order val="3"/>
          <c:tx>
            <c:strRef>
              <c:f>ЖКХ!$A$10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ЖКХ!$B$10</c:f>
              <c:numCache>
                <c:formatCode>#,##0.00</c:formatCode>
                <c:ptCount val="1"/>
                <c:pt idx="0">
                  <c:v>28928.84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31231744"/>
        <c:axId val="131233280"/>
        <c:axId val="0"/>
      </c:bar3DChart>
      <c:catAx>
        <c:axId val="131231744"/>
        <c:scaling>
          <c:orientation val="minMax"/>
        </c:scaling>
        <c:delete val="1"/>
        <c:axPos val="l"/>
        <c:majorTickMark val="none"/>
        <c:minorTickMark val="none"/>
        <c:tickLblPos val="nextTo"/>
        <c:crossAx val="131233280"/>
        <c:crosses val="autoZero"/>
        <c:auto val="1"/>
        <c:lblAlgn val="ctr"/>
        <c:lblOffset val="100"/>
        <c:noMultiLvlLbl val="0"/>
      </c:catAx>
      <c:valAx>
        <c:axId val="131233280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31231744"/>
        <c:crosses val="autoZero"/>
        <c:crossBetween val="between"/>
      </c:valAx>
      <c:dTable>
        <c:showHorzBorder val="1"/>
        <c:showVertBorder val="1"/>
        <c:showOutline val="0"/>
        <c:showKeys val="1"/>
        <c:txPr>
          <a:bodyPr/>
          <a:lstStyle/>
          <a:p>
            <a:pPr rtl="0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'формирование современной городс'!$B$1</c:f>
              <c:strCache>
                <c:ptCount val="1"/>
                <c:pt idx="0">
                  <c:v>План 2020г.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-3.1082533671928426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43301346877158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ECF4A2"/>
              </a:solidFill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'формирование современной городс'!$A$2:$A$4</c:f>
              <c:strCache>
                <c:ptCount val="3"/>
                <c:pt idx="0">
                  <c:v>Благоустройство территорий детских и спортивных площадок 96 151,21 тыс.руб.</c:v>
                </c:pt>
                <c:pt idx="1">
                  <c:v>Благоустройство объектов (по опросу жителей: "Сквер Богатырь",сквер "Русь") 48 945,76 тыс.руб.</c:v>
                </c:pt>
                <c:pt idx="2">
                  <c:v>Непрограммные мероприятия   21 018,87 тыс.руб.</c:v>
                </c:pt>
              </c:strCache>
            </c:strRef>
          </c:cat>
          <c:val>
            <c:numRef>
              <c:f>'формирование современной городс'!$B$2:$B$4</c:f>
              <c:numCache>
                <c:formatCode>#,##0.00</c:formatCode>
                <c:ptCount val="3"/>
                <c:pt idx="0">
                  <c:v>96151.21</c:v>
                </c:pt>
                <c:pt idx="1">
                  <c:v>48945.760000000002</c:v>
                </c:pt>
                <c:pt idx="2">
                  <c:v>21160.52</c:v>
                </c:pt>
              </c:numCache>
            </c:numRef>
          </c:val>
        </c:ser>
        <c:ser>
          <c:idx val="1"/>
          <c:order val="1"/>
          <c:tx>
            <c:strRef>
              <c:f>'формирование современной городс'!$C$1</c:f>
              <c:strCache>
                <c:ptCount val="1"/>
                <c:pt idx="0">
                  <c:v>Факт 2020г.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'формирование современной городс'!$A$2:$A$4</c:f>
              <c:strCache>
                <c:ptCount val="3"/>
                <c:pt idx="0">
                  <c:v>Благоустройство территорий детских и спортивных площадок 96 151,21 тыс.руб.</c:v>
                </c:pt>
                <c:pt idx="1">
                  <c:v>Благоустройство объектов (по опросу жителей: "Сквер Богатырь",сквер "Русь") 48 945,76 тыс.руб.</c:v>
                </c:pt>
                <c:pt idx="2">
                  <c:v>Непрограммные мероприятия   21 018,87 тыс.руб.</c:v>
                </c:pt>
              </c:strCache>
            </c:strRef>
          </c:cat>
          <c:val>
            <c:numRef>
              <c:f>'формирование современной городс'!$C$2:$C$4</c:f>
              <c:numCache>
                <c:formatCode>#,##0.00</c:formatCode>
                <c:ptCount val="3"/>
                <c:pt idx="0">
                  <c:v>96151.21</c:v>
                </c:pt>
                <c:pt idx="1">
                  <c:v>48945.760000000002</c:v>
                </c:pt>
                <c:pt idx="2">
                  <c:v>21018.87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652740059952579"/>
          <c:y val="2.58584864391951E-2"/>
          <c:w val="0.40482307919731675"/>
          <c:h val="0.86494969378827646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5E-2"/>
          <c:y val="5.0925925925925923E-2"/>
          <c:w val="0.67022922134733154"/>
          <c:h val="0.771651720618256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переселение!$A$2</c:f>
              <c:strCache>
                <c:ptCount val="1"/>
                <c:pt idx="0">
                  <c:v>за счет средств Фонда содействия по реформированию ЖКХ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переселение!$B$1:$D$1</c:f>
              <c:strCache>
                <c:ptCount val="3"/>
                <c:pt idx="0">
                  <c:v>2019г.</c:v>
                </c:pt>
                <c:pt idx="1">
                  <c:v>План 2020г</c:v>
                </c:pt>
                <c:pt idx="2">
                  <c:v>Факт 2020г.</c:v>
                </c:pt>
              </c:strCache>
            </c:strRef>
          </c:cat>
          <c:val>
            <c:numRef>
              <c:f>переселение!$B$2:$D$2</c:f>
              <c:numCache>
                <c:formatCode>#,##0.00</c:formatCode>
                <c:ptCount val="3"/>
                <c:pt idx="0">
                  <c:v>52728.83</c:v>
                </c:pt>
                <c:pt idx="1">
                  <c:v>25011.16</c:v>
                </c:pt>
                <c:pt idx="2">
                  <c:v>19185.810000000001</c:v>
                </c:pt>
              </c:numCache>
            </c:numRef>
          </c:val>
        </c:ser>
        <c:ser>
          <c:idx val="1"/>
          <c:order val="1"/>
          <c:tx>
            <c:strRef>
              <c:f>переселение!$A$3</c:f>
              <c:strCache>
                <c:ptCount val="1"/>
                <c:pt idx="0">
                  <c:v>за счет средств краевого бюджета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7.22222222222222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9999999999999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44444444444444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переселение!$B$1:$D$1</c:f>
              <c:strCache>
                <c:ptCount val="3"/>
                <c:pt idx="0">
                  <c:v>2019г.</c:v>
                </c:pt>
                <c:pt idx="1">
                  <c:v>План 2020г</c:v>
                </c:pt>
                <c:pt idx="2">
                  <c:v>Факт 2020г.</c:v>
                </c:pt>
              </c:strCache>
            </c:strRef>
          </c:cat>
          <c:val>
            <c:numRef>
              <c:f>переселение!$B$3:$D$3</c:f>
              <c:numCache>
                <c:formatCode>#,##0.00</c:formatCode>
                <c:ptCount val="3"/>
                <c:pt idx="0">
                  <c:v>1714.32</c:v>
                </c:pt>
                <c:pt idx="1">
                  <c:v>7721.05</c:v>
                </c:pt>
                <c:pt idx="2">
                  <c:v>5940.96</c:v>
                </c:pt>
              </c:numCache>
            </c:numRef>
          </c:val>
        </c:ser>
        <c:ser>
          <c:idx val="2"/>
          <c:order val="2"/>
          <c:tx>
            <c:strRef>
              <c:f>переселение!$A$4</c:f>
              <c:strCache>
                <c:ptCount val="1"/>
                <c:pt idx="0">
                  <c:v>за счет средств местного бюджета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8.61111111111110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8888888888888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7777777777777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переселение!$B$1:$D$1</c:f>
              <c:strCache>
                <c:ptCount val="3"/>
                <c:pt idx="0">
                  <c:v>2019г.</c:v>
                </c:pt>
                <c:pt idx="1">
                  <c:v>План 2020г</c:v>
                </c:pt>
                <c:pt idx="2">
                  <c:v>Факт 2020г.</c:v>
                </c:pt>
              </c:strCache>
            </c:strRef>
          </c:cat>
          <c:val>
            <c:numRef>
              <c:f>переселение!$B$4:$D$4</c:f>
              <c:numCache>
                <c:formatCode>#,##0.00</c:formatCode>
                <c:ptCount val="3"/>
                <c:pt idx="0">
                  <c:v>5960.27</c:v>
                </c:pt>
                <c:pt idx="1">
                  <c:v>32.46</c:v>
                </c:pt>
                <c:pt idx="2">
                  <c:v>25.15</c:v>
                </c:pt>
              </c:numCache>
            </c:numRef>
          </c:val>
        </c:ser>
        <c:ser>
          <c:idx val="3"/>
          <c:order val="3"/>
          <c:tx>
            <c:strRef>
              <c:f>переселение!$A$5</c:f>
              <c:strCache>
                <c:ptCount val="1"/>
                <c:pt idx="0">
                  <c:v>дополнительные расходы по переселению без софинансирования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8.3333333333333332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558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переселение!$B$1:$D$1</c:f>
              <c:strCache>
                <c:ptCount val="3"/>
                <c:pt idx="0">
                  <c:v>2019г.</c:v>
                </c:pt>
                <c:pt idx="1">
                  <c:v>План 2020г</c:v>
                </c:pt>
                <c:pt idx="2">
                  <c:v>Факт 2020г.</c:v>
                </c:pt>
              </c:strCache>
            </c:strRef>
          </c:cat>
          <c:val>
            <c:numRef>
              <c:f>переселение!$B$5:$D$5</c:f>
              <c:numCache>
                <c:formatCode>#,##0.00</c:formatCode>
                <c:ptCount val="3"/>
                <c:pt idx="0">
                  <c:v>29384</c:v>
                </c:pt>
                <c:pt idx="1">
                  <c:v>12181.26</c:v>
                </c:pt>
                <c:pt idx="2">
                  <c:v>9820.5499999999993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328256"/>
        <c:axId val="133058560"/>
        <c:axId val="0"/>
      </c:bar3DChart>
      <c:catAx>
        <c:axId val="131328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058560"/>
        <c:crosses val="autoZero"/>
        <c:auto val="1"/>
        <c:lblAlgn val="ctr"/>
        <c:lblOffset val="100"/>
        <c:noMultiLvlLbl val="0"/>
      </c:catAx>
      <c:valAx>
        <c:axId val="13305856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31328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55555555555556"/>
          <c:y val="0"/>
          <c:w val="0.34166666666666667"/>
          <c:h val="0.70368037328667254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15223097112866E-2"/>
          <c:y val="6.0044537543034238E-2"/>
          <c:w val="0.50034733158355205"/>
          <c:h val="0.60465014240119475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3"/>
              <c:layout>
                <c:manualLayout>
                  <c:x val="-2.7777777777777779E-3"/>
                  <c:y val="4.0282027052923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ЖКХ!$A$28:$A$32</c:f>
              <c:strCache>
                <c:ptCount val="5"/>
                <c:pt idx="0">
                  <c:v>Благоустройство и озеленение территории 82 577,31 тыс.руб.</c:v>
                </c:pt>
                <c:pt idx="1">
                  <c:v>Ремонт внутридворовых проездов, ливнестоков, подпорных стенок 107 376,42 тыс.руб.</c:v>
                </c:pt>
                <c:pt idx="2">
                  <c:v>Развитие и текущее содержание систем наружного освещения 32 400,0 тыс.руб.</c:v>
                </c:pt>
                <c:pt idx="3">
                  <c:v>Развитие систем коммунальной инфраструктуры 58460,72 тыс.руб.</c:v>
                </c:pt>
                <c:pt idx="4">
                  <c:v>Развитие ЖКХ и создание комфортной среды обитания населения 41 272,54 тыс.руб.</c:v>
                </c:pt>
              </c:strCache>
            </c:strRef>
          </c:cat>
          <c:val>
            <c:numRef>
              <c:f>ЖКХ!$B$28:$B$32</c:f>
              <c:numCache>
                <c:formatCode>#,##0.00</c:formatCode>
                <c:ptCount val="5"/>
                <c:pt idx="0">
                  <c:v>83818.240000000005</c:v>
                </c:pt>
                <c:pt idx="1">
                  <c:v>107376.42</c:v>
                </c:pt>
                <c:pt idx="2">
                  <c:v>32400</c:v>
                </c:pt>
                <c:pt idx="3">
                  <c:v>62682.31</c:v>
                </c:pt>
                <c:pt idx="4">
                  <c:v>46119.85</c:v>
                </c:pt>
              </c:numCache>
            </c:numRef>
          </c:val>
        </c:ser>
        <c:ser>
          <c:idx val="1"/>
          <c:order val="1"/>
          <c:dLbls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ЖКХ!$A$28:$A$32</c:f>
              <c:strCache>
                <c:ptCount val="5"/>
                <c:pt idx="0">
                  <c:v>Благоустройство и озеленение территории 82 577,31 тыс.руб.</c:v>
                </c:pt>
                <c:pt idx="1">
                  <c:v>Ремонт внутридворовых проездов, ливнестоков, подпорных стенок 107 376,42 тыс.руб.</c:v>
                </c:pt>
                <c:pt idx="2">
                  <c:v>Развитие и текущее содержание систем наружного освещения 32 400,0 тыс.руб.</c:v>
                </c:pt>
                <c:pt idx="3">
                  <c:v>Развитие систем коммунальной инфраструктуры 58460,72 тыс.руб.</c:v>
                </c:pt>
                <c:pt idx="4">
                  <c:v>Развитие ЖКХ и создание комфортной среды обитания населения 41 272,54 тыс.руб.</c:v>
                </c:pt>
              </c:strCache>
            </c:strRef>
          </c:cat>
          <c:val>
            <c:numRef>
              <c:f>ЖКХ!$C$28:$C$32</c:f>
              <c:numCache>
                <c:formatCode>#,##0.00</c:formatCode>
                <c:ptCount val="5"/>
                <c:pt idx="0">
                  <c:v>82577.31</c:v>
                </c:pt>
                <c:pt idx="1">
                  <c:v>107376.42</c:v>
                </c:pt>
                <c:pt idx="2">
                  <c:v>32400</c:v>
                </c:pt>
                <c:pt idx="3">
                  <c:v>58460.72</c:v>
                </c:pt>
                <c:pt idx="4">
                  <c:v>41272.54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3333333333333333"/>
          <c:y val="1.7818189026848074E-2"/>
          <c:w val="0.45"/>
          <c:h val="0.7830942358903874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'ко-во предприятий'!$H$2</c:f>
              <c:strCache>
                <c:ptCount val="1"/>
                <c:pt idx="0">
                  <c:v>Численность безработных, зарегистрированных в гос.учреждениях службы занятости населения</c:v>
                </c:pt>
              </c:strCache>
            </c:strRef>
          </c:tx>
          <c:dPt>
            <c:idx val="1"/>
            <c:marker>
              <c:spPr>
                <a:ln>
                  <a:solidFill>
                    <a:srgbClr val="00B050"/>
                  </a:solidFill>
                </a:ln>
              </c:spPr>
            </c:marker>
            <c:bubble3D val="0"/>
            <c:spPr>
              <a:ln>
                <a:solidFill>
                  <a:srgbClr val="00B050"/>
                </a:solidFill>
              </a:ln>
            </c:spPr>
          </c:dPt>
          <c:dPt>
            <c:idx val="2"/>
            <c:marker>
              <c:spPr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3"/>
            <c:marker>
              <c:spPr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</c:dPt>
          <c:dLbls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'ко-во предприятий'!$I$1:$L$1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'ко-во предприятий'!$I$2:$L$2</c:f>
              <c:numCache>
                <c:formatCode>#,##0</c:formatCode>
                <c:ptCount val="4"/>
                <c:pt idx="0">
                  <c:v>610</c:v>
                </c:pt>
                <c:pt idx="1">
                  <c:v>320</c:v>
                </c:pt>
                <c:pt idx="2">
                  <c:v>410</c:v>
                </c:pt>
                <c:pt idx="3">
                  <c:v>890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69184"/>
        <c:axId val="117870976"/>
      </c:lineChart>
      <c:catAx>
        <c:axId val="11786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870976"/>
        <c:crosses val="autoZero"/>
        <c:auto val="1"/>
        <c:lblAlgn val="ctr"/>
        <c:lblOffset val="100"/>
        <c:noMultiLvlLbl val="0"/>
      </c:catAx>
      <c:valAx>
        <c:axId val="117870976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117869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2020 году</a:t>
            </a:r>
          </a:p>
        </c:rich>
      </c:tx>
      <c:overlay val="0"/>
      <c:spPr>
        <a:solidFill>
          <a:srgbClr val="ECF4A2"/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'национальная экономика'!$G$2</c:f>
              <c:strCache>
                <c:ptCount val="1"/>
                <c:pt idx="0">
                  <c:v>Сельское хозяйство и рыболовство</c:v>
                </c:pt>
              </c:strCache>
            </c:strRef>
          </c:tx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'национальная экономика'!$H$2</c:f>
              <c:numCache>
                <c:formatCode>#,##0.00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'национальная экономика'!$G$3</c:f>
              <c:strCache>
                <c:ptCount val="1"/>
                <c:pt idx="0">
                  <c:v>Транспорт</c:v>
                </c:pt>
              </c:strCache>
            </c:strRef>
          </c:tx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'национальная экономика'!$H$3</c:f>
              <c:numCache>
                <c:formatCode>#,##0.00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'национальная экономика'!$G$4</c:f>
              <c:strCache>
                <c:ptCount val="1"/>
                <c:pt idx="0">
                  <c:v>Дорожное хозяйство (дорожные фонды)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'национальная экономика'!$H$4</c:f>
              <c:numCache>
                <c:formatCode>#,##0.00</c:formatCode>
                <c:ptCount val="1"/>
                <c:pt idx="0">
                  <c:v>488302.83</c:v>
                </c:pt>
              </c:numCache>
            </c:numRef>
          </c:val>
        </c:ser>
        <c:ser>
          <c:idx val="3"/>
          <c:order val="3"/>
          <c:tx>
            <c:strRef>
              <c:f>'национальная экономика'!$G$5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Lit>
              <c:ptCount val="1"/>
              <c:pt idx="0">
                <c:v>тыс.руб.</c:v>
              </c:pt>
            </c:strLit>
          </c:cat>
          <c:val>
            <c:numRef>
              <c:f>'национальная экономика'!$H$5</c:f>
              <c:numCache>
                <c:formatCode>#,##0.00</c:formatCode>
                <c:ptCount val="1"/>
                <c:pt idx="0">
                  <c:v>56212.7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gapDepth val="15"/>
        <c:shape val="cylinder"/>
        <c:axId val="130847872"/>
        <c:axId val="130849408"/>
        <c:axId val="0"/>
      </c:bar3DChart>
      <c:catAx>
        <c:axId val="130847872"/>
        <c:scaling>
          <c:orientation val="minMax"/>
        </c:scaling>
        <c:delete val="1"/>
        <c:axPos val="l"/>
        <c:majorTickMark val="none"/>
        <c:minorTickMark val="none"/>
        <c:tickLblPos val="nextTo"/>
        <c:crossAx val="130849408"/>
        <c:crosses val="autoZero"/>
        <c:auto val="1"/>
        <c:lblAlgn val="ctr"/>
        <c:lblOffset val="100"/>
        <c:noMultiLvlLbl val="0"/>
      </c:catAx>
      <c:valAx>
        <c:axId val="130849408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30847872"/>
        <c:crosses val="autoZero"/>
        <c:crossBetween val="between"/>
      </c:valAx>
      <c:dTable>
        <c:showHorzBorder val="1"/>
        <c:showVertBorder val="0"/>
        <c:showOutline val="0"/>
        <c:showKeys val="1"/>
        <c:txPr>
          <a:bodyPr/>
          <a:lstStyle/>
          <a:p>
            <a:pPr rtl="0"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Дороги!$F$3</c:f>
              <c:strCache>
                <c:ptCount val="1"/>
                <c:pt idx="0">
                  <c:v>за счет средств местного бюджета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7777777777777905E-3"/>
                  <c:y val="0.35126316933611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31428809887968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31428809887968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Дороги!$G$2:$I$2</c:f>
              <c:strCache>
                <c:ptCount val="3"/>
                <c:pt idx="0">
                  <c:v>Факт 2019г.</c:v>
                </c:pt>
                <c:pt idx="1">
                  <c:v>План 2020г.</c:v>
                </c:pt>
                <c:pt idx="2">
                  <c:v>Факт 2020г.</c:v>
                </c:pt>
              </c:strCache>
            </c:strRef>
          </c:cat>
          <c:val>
            <c:numRef>
              <c:f>Дороги!$G$3:$I$3</c:f>
              <c:numCache>
                <c:formatCode>#,##0.00</c:formatCode>
                <c:ptCount val="3"/>
                <c:pt idx="0">
                  <c:v>274102.90000000002</c:v>
                </c:pt>
                <c:pt idx="1">
                  <c:v>253272.7</c:v>
                </c:pt>
                <c:pt idx="2">
                  <c:v>246837.2</c:v>
                </c:pt>
              </c:numCache>
            </c:numRef>
          </c:val>
        </c:ser>
        <c:ser>
          <c:idx val="1"/>
          <c:order val="1"/>
          <c:tx>
            <c:strRef>
              <c:f>Дороги!$F$4</c:f>
              <c:strCache>
                <c:ptCount val="1"/>
                <c:pt idx="0">
                  <c:v>за счет Дорожного фонда Приморского края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1.3888888888888888E-2"/>
                  <c:y val="0.31428809887968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0.35126316933611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Дороги!$G$2:$I$2</c:f>
              <c:strCache>
                <c:ptCount val="3"/>
                <c:pt idx="0">
                  <c:v>Факт 2019г.</c:v>
                </c:pt>
                <c:pt idx="1">
                  <c:v>План 2020г.</c:v>
                </c:pt>
                <c:pt idx="2">
                  <c:v>Факт 2020г.</c:v>
                </c:pt>
              </c:strCache>
            </c:strRef>
          </c:cat>
          <c:val>
            <c:numRef>
              <c:f>Дороги!$G$4:$I$4</c:f>
              <c:numCache>
                <c:formatCode>#,##0.00</c:formatCode>
                <c:ptCount val="3"/>
                <c:pt idx="0">
                  <c:v>66600</c:v>
                </c:pt>
                <c:pt idx="1">
                  <c:v>242657.7</c:v>
                </c:pt>
                <c:pt idx="2">
                  <c:v>241465.60000000001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shape val="cylinder"/>
        <c:axId val="130885504"/>
        <c:axId val="130887040"/>
        <c:axId val="0"/>
      </c:bar3DChart>
      <c:catAx>
        <c:axId val="130885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0887040"/>
        <c:crosses val="autoZero"/>
        <c:auto val="1"/>
        <c:lblAlgn val="ctr"/>
        <c:lblOffset val="100"/>
        <c:noMultiLvlLbl val="0"/>
      </c:catAx>
      <c:valAx>
        <c:axId val="13088704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308855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345298399777137E-2"/>
          <c:y val="6.267918952905735E-2"/>
          <c:w val="0.43007010825342556"/>
          <c:h val="0.58360465617198987"/>
        </c:manualLayout>
      </c:layout>
      <c:doughnut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bubble3D val="0"/>
            <c:explosion val="21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Pt>
            <c:idx val="5"/>
            <c:bubble3D val="0"/>
            <c:explosion val="0"/>
          </c:dPt>
          <c:dLbls>
            <c:dLbl>
              <c:idx val="0"/>
              <c:layout>
                <c:manualLayout>
                  <c:x val="-6.6197287436002034E-2"/>
                  <c:y val="-1.87723712137899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9738780859093367E-2"/>
                  <c:y val="-3.961208177435897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Дороги!$A$2:$A$7</c:f>
              <c:strCache>
                <c:ptCount val="6"/>
                <c:pt idx="0">
                  <c:v>Капитальный ремонт дорог  и инженерных сооружений на них 9 746,9 тыс.руб.</c:v>
                </c:pt>
                <c:pt idx="1">
                  <c:v>Содержные  и текущий ремонт технических средств 25 115,2 тыс.руб.</c:v>
                </c:pt>
                <c:pt idx="2">
                  <c:v>Содержание дорог и инженерных сооружений на них 152 959,1 тыс.руб.</c:v>
                </c:pt>
                <c:pt idx="3">
                  <c:v>Капитальный ремонт дорог 191 005,2  тыс.руб  </c:v>
                </c:pt>
                <c:pt idx="4">
                  <c:v>Создание инженергой инфраструктуры(проектно-сметная документация на строительство проездов к зем.участкам для граждан имеющих 3-х и более детей) 23 044,5 тыс.руб.</c:v>
                </c:pt>
                <c:pt idx="5">
                  <c:v>Ремонт внутридворовых проездов, ливнестоков, подпорных стенок 107 376,4 тыс.руб.</c:v>
                </c:pt>
              </c:strCache>
            </c:strRef>
          </c:cat>
          <c:val>
            <c:numRef>
              <c:f>Дороги!$C$2:$C$7</c:f>
              <c:numCache>
                <c:formatCode>#,##0.00</c:formatCode>
                <c:ptCount val="6"/>
                <c:pt idx="0">
                  <c:v>9746.9</c:v>
                </c:pt>
                <c:pt idx="1">
                  <c:v>25115.200000000001</c:v>
                </c:pt>
                <c:pt idx="2">
                  <c:v>152959.1</c:v>
                </c:pt>
                <c:pt idx="3">
                  <c:v>191005.2</c:v>
                </c:pt>
                <c:pt idx="4">
                  <c:v>2100</c:v>
                </c:pt>
                <c:pt idx="5">
                  <c:v>107376.4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Дороги!$A$2:$A$7</c:f>
              <c:strCache>
                <c:ptCount val="6"/>
                <c:pt idx="0">
                  <c:v>Капитальный ремонт дорог  и инженерных сооружений на них 9 746,9 тыс.руб.</c:v>
                </c:pt>
                <c:pt idx="1">
                  <c:v>Содержные  и текущий ремонт технических средств 25 115,2 тыс.руб.</c:v>
                </c:pt>
                <c:pt idx="2">
                  <c:v>Содержание дорог и инженерных сооружений на них 152 959,1 тыс.руб.</c:v>
                </c:pt>
                <c:pt idx="3">
                  <c:v>Капитальный ремонт дорог 191 005,2  тыс.руб  </c:v>
                </c:pt>
                <c:pt idx="4">
                  <c:v>Создание инженергой инфраструктуры(проектно-сметная документация на строительство проездов к зем.участкам для граждан имеющих 3-х и более детей) 23 044,5 тыс.руб.</c:v>
                </c:pt>
                <c:pt idx="5">
                  <c:v>Ремонт внутридворовых проездов, ливнестоков, подпорных стенок 107 376,4 тыс.руб.</c:v>
                </c:pt>
              </c:strCache>
            </c:strRef>
          </c:cat>
          <c:val>
            <c:numRef>
              <c:f>Дороги!$B$2:$B$7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1"/>
        <c:holeSize val="50"/>
      </c:doughnutChart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t"/>
      <c:layout>
        <c:manualLayout>
          <c:xMode val="edge"/>
          <c:yMode val="edge"/>
          <c:x val="0.48104658769715858"/>
          <c:y val="5.0391226371672988E-2"/>
          <c:w val="0.51522256362958918"/>
          <c:h val="0.8157395776886468"/>
        </c:manualLayout>
      </c:layout>
      <c:overlay val="0"/>
      <c:txPr>
        <a:bodyPr/>
        <a:lstStyle/>
        <a:p>
          <a:pPr>
            <a:defRPr sz="8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787575016903984"/>
          <c:y val="0.27313480320368444"/>
          <c:w val="0.57212424983096011"/>
          <c:h val="0.61850955954388909"/>
        </c:manualLayout>
      </c:layout>
      <c:doughnut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15"/>
          <c:dPt>
            <c:idx val="0"/>
            <c:bubble3D val="0"/>
            <c:explosion val="0"/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bubble3D val="0"/>
            <c:explosion val="4"/>
          </c:dPt>
          <c:dPt>
            <c:idx val="3"/>
            <c:bubble3D val="0"/>
            <c:explosion val="3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3.0091654342808936E-2"/>
                  <c:y val="-6.60050398440577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1527162571367515E-2"/>
                  <c:y val="-3.52738584601710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'национальная экономика'!$K$3:$K$6</c:f>
              <c:strCache>
                <c:ptCount val="4"/>
                <c:pt idx="0">
                  <c:v>Выполнение кадастровых работ по созданию инженерной инфраструктуры 172,5 тыс.руб.</c:v>
                </c:pt>
                <c:pt idx="1">
                  <c:v>Развитие туризма 111,0 тыс.руб.(проведение мероприятия посвященного Дню туризма)</c:v>
                </c:pt>
                <c:pt idx="2">
                  <c:v>Развитие малого и среднего предпринимательства 13 773,8 тыс.руб.</c:v>
                </c:pt>
                <c:pt idx="3">
                  <c:v>Непрограммные направления 42 155,4 тыс.руб. (в т.ч. содержание органов местного самоуправления,30 870,9 тыс.руб.)</c:v>
                </c:pt>
              </c:strCache>
            </c:strRef>
          </c:cat>
          <c:val>
            <c:numRef>
              <c:f>'национальная экономика'!$M$3:$M$6</c:f>
              <c:numCache>
                <c:formatCode>#,##0.00</c:formatCode>
                <c:ptCount val="4"/>
                <c:pt idx="0">
                  <c:v>172.5</c:v>
                </c:pt>
                <c:pt idx="1">
                  <c:v>111</c:v>
                </c:pt>
                <c:pt idx="2">
                  <c:v>13773.8</c:v>
                </c:pt>
                <c:pt idx="3">
                  <c:v>42155.4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'национальная экономика'!$K$3:$K$6</c:f>
              <c:strCache>
                <c:ptCount val="4"/>
                <c:pt idx="0">
                  <c:v>Выполнение кадастровых работ по созданию инженерной инфраструктуры 172,5 тыс.руб.</c:v>
                </c:pt>
                <c:pt idx="1">
                  <c:v>Развитие туризма 111,0 тыс.руб.(проведение мероприятия посвященного Дню туризма)</c:v>
                </c:pt>
                <c:pt idx="2">
                  <c:v>Развитие малого и среднего предпринимательства 13 773,8 тыс.руб.</c:v>
                </c:pt>
                <c:pt idx="3">
                  <c:v>Непрограммные направления 42 155,4 тыс.руб. (в т.ч. содержание органов местного самоуправления,30 870,9 тыс.руб.)</c:v>
                </c:pt>
              </c:strCache>
            </c:strRef>
          </c:cat>
          <c:val>
            <c:numRef>
              <c:f>'национальная экономика'!$L$3:$L$6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"/>
          <c:y val="2.16895092464474E-4"/>
          <c:w val="1"/>
          <c:h val="0.27295174273565564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65846473828503E-2"/>
          <c:y val="0.36886716888087706"/>
          <c:w val="0.4051090082707936"/>
          <c:h val="0.62544349910941799"/>
        </c:manualLayout>
      </c:layout>
      <c:doughnut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2"/>
            <c:bubble3D val="0"/>
            <c:explosion val="4"/>
          </c:dPt>
          <c:dPt>
            <c:idx val="3"/>
            <c:bubble3D val="0"/>
            <c:explosion val="36"/>
          </c:dPt>
          <c:dPt>
            <c:idx val="4"/>
            <c:bubble3D val="0"/>
            <c:explosion val="3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bubble3D val="0"/>
            <c:explosion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1.8425322602734957E-2"/>
                  <c:y val="-3.12913260533775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2110387123281946E-2"/>
                  <c:y val="-4.26699900727876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5795451643828939E-2"/>
                  <c:y val="-1.4223330024262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6850645205469914E-3"/>
                  <c:y val="2.27573280388200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8425322602734957E-2"/>
                  <c:y val="-6.54273181116076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'Национальная безопасность'!$A$2:$A$7</c:f>
              <c:strCache>
                <c:ptCount val="6"/>
                <c:pt idx="0">
                  <c:v>Пожарная безопасность 204,7 тыс.руб.(пожарная безопасность уч. культуры, изготовление печатной продукции)</c:v>
                </c:pt>
                <c:pt idx="1">
                  <c:v>Внедрение аппаратно-программного комплекса "Безопасный город" 297,6 тыс.руб.</c:v>
                </c:pt>
                <c:pt idx="2">
                  <c:v>Предотвращение поддтопления 5 200,0 тыс.руб.</c:v>
                </c:pt>
                <c:pt idx="3">
                  <c:v>Ликвидация последствий ЧС 425,3 тыс.руб.</c:v>
                </c:pt>
                <c:pt idx="4">
                  <c:v>Обеспечение повседневного функционирования ГОиЧС 47 280,9 тыс.руб.</c:v>
                </c:pt>
                <c:pt idx="5">
                  <c:v>Непрограммные направления(Борьба с COVID-19,ликвидация последствий ЧС) 42 530,7 тыс.руб.</c:v>
                </c:pt>
              </c:strCache>
            </c:strRef>
          </c:cat>
          <c:val>
            <c:numRef>
              <c:f>'Национальная безопасность'!$C$2:$C$7</c:f>
              <c:numCache>
                <c:formatCode>#,##0.00</c:formatCode>
                <c:ptCount val="6"/>
                <c:pt idx="0">
                  <c:v>204.7</c:v>
                </c:pt>
                <c:pt idx="1">
                  <c:v>297.60000000000002</c:v>
                </c:pt>
                <c:pt idx="2">
                  <c:v>5200</c:v>
                </c:pt>
                <c:pt idx="3">
                  <c:v>425.3</c:v>
                </c:pt>
                <c:pt idx="4">
                  <c:v>47280.9</c:v>
                </c:pt>
                <c:pt idx="5">
                  <c:v>42530.7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'Национальная безопасность'!$A$2:$A$7</c:f>
              <c:strCache>
                <c:ptCount val="6"/>
                <c:pt idx="0">
                  <c:v>Пожарная безопасность 204,7 тыс.руб.(пожарная безопасность уч. культуры, изготовление печатной продукции)</c:v>
                </c:pt>
                <c:pt idx="1">
                  <c:v>Внедрение аппаратно-программного комплекса "Безопасный город" 297,6 тыс.руб.</c:v>
                </c:pt>
                <c:pt idx="2">
                  <c:v>Предотвращение поддтопления 5 200,0 тыс.руб.</c:v>
                </c:pt>
                <c:pt idx="3">
                  <c:v>Ликвидация последствий ЧС 425,3 тыс.руб.</c:v>
                </c:pt>
                <c:pt idx="4">
                  <c:v>Обеспечение повседневного функционирования ГОиЧС 47 280,9 тыс.руб.</c:v>
                </c:pt>
                <c:pt idx="5">
                  <c:v>Непрограммные направления(Борьба с COVID-19,ликвидация последствий ЧС) 42 530,7 тыс.руб.</c:v>
                </c:pt>
              </c:strCache>
            </c:strRef>
          </c:cat>
          <c:val>
            <c:numRef>
              <c:f>'Национальная безопасность'!$B$2:$B$7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3.3612431028359328E-3"/>
          <c:y val="1.7067996029115046E-2"/>
          <c:w val="0.98037993305369386"/>
          <c:h val="0.28895512505778925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81521120539545"/>
          <c:y val="5.5555555555555552E-2"/>
          <c:w val="0.83091294413441041"/>
          <c:h val="0.4351873724117818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соц.политика!$A$2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соц.политика!$B$1:$C$1</c:f>
              <c:strCache>
                <c:ptCount val="2"/>
                <c:pt idx="0">
                  <c:v>2019год</c:v>
                </c:pt>
                <c:pt idx="1">
                  <c:v>2020 год</c:v>
                </c:pt>
              </c:strCache>
            </c:strRef>
          </c:cat>
          <c:val>
            <c:numRef>
              <c:f>соц.политика!$B$2:$C$2</c:f>
              <c:numCache>
                <c:formatCode>#,##0.00</c:formatCode>
                <c:ptCount val="2"/>
                <c:pt idx="0">
                  <c:v>12882.06</c:v>
                </c:pt>
                <c:pt idx="1">
                  <c:v>16518.8</c:v>
                </c:pt>
              </c:numCache>
            </c:numRef>
          </c:val>
        </c:ser>
        <c:ser>
          <c:idx val="1"/>
          <c:order val="1"/>
          <c:tx>
            <c:strRef>
              <c:f>соц.политика!$A$3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соц.политика!$B$1:$C$1</c:f>
              <c:strCache>
                <c:ptCount val="2"/>
                <c:pt idx="0">
                  <c:v>2019год</c:v>
                </c:pt>
                <c:pt idx="1">
                  <c:v>2020 год</c:v>
                </c:pt>
              </c:strCache>
            </c:strRef>
          </c:cat>
          <c:val>
            <c:numRef>
              <c:f>соц.политика!$B$3:$C$3</c:f>
              <c:numCache>
                <c:formatCode>#,##0.00</c:formatCode>
                <c:ptCount val="2"/>
                <c:pt idx="0">
                  <c:v>11315.7</c:v>
                </c:pt>
                <c:pt idx="1">
                  <c:v>11913.54</c:v>
                </c:pt>
              </c:numCache>
            </c:numRef>
          </c:val>
        </c:ser>
        <c:ser>
          <c:idx val="2"/>
          <c:order val="2"/>
          <c:tx>
            <c:strRef>
              <c:f>соц.политика!$A$4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соц.политика!$B$1:$C$1</c:f>
              <c:strCache>
                <c:ptCount val="2"/>
                <c:pt idx="0">
                  <c:v>2019год</c:v>
                </c:pt>
                <c:pt idx="1">
                  <c:v>2020 год</c:v>
                </c:pt>
              </c:strCache>
            </c:strRef>
          </c:cat>
          <c:val>
            <c:numRef>
              <c:f>соц.политика!$B$4:$C$4</c:f>
              <c:numCache>
                <c:formatCode>#,##0.00</c:formatCode>
                <c:ptCount val="2"/>
                <c:pt idx="0">
                  <c:v>88714.559999999998</c:v>
                </c:pt>
                <c:pt idx="1">
                  <c:v>126054.09</c:v>
                </c:pt>
              </c:numCache>
            </c:numRef>
          </c:val>
        </c:ser>
        <c:ser>
          <c:idx val="3"/>
          <c:order val="3"/>
          <c:tx>
            <c:strRef>
              <c:f>соц.политика!$A$5</c:f>
              <c:strCache>
                <c:ptCount val="1"/>
                <c:pt idx="0">
                  <c:v>другие расходы в области социальной политики</c:v>
                </c:pt>
              </c:strCache>
            </c:strRef>
          </c:tx>
          <c:invertIfNegative val="0"/>
          <c:cat>
            <c:strRef>
              <c:f>соц.политика!$B$1:$C$1</c:f>
              <c:strCache>
                <c:ptCount val="2"/>
                <c:pt idx="0">
                  <c:v>2019год</c:v>
                </c:pt>
                <c:pt idx="1">
                  <c:v>2020 год</c:v>
                </c:pt>
              </c:strCache>
            </c:strRef>
          </c:cat>
          <c:val>
            <c:numRef>
              <c:f>соц.политика!$B$5:$C$5</c:f>
              <c:numCache>
                <c:formatCode>#,##0.00</c:formatCode>
                <c:ptCount val="2"/>
                <c:pt idx="0">
                  <c:v>1145.23</c:v>
                </c:pt>
                <c:pt idx="1">
                  <c:v>1476.99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gapDepth val="54"/>
        <c:shape val="cylinder"/>
        <c:axId val="133508480"/>
        <c:axId val="133514368"/>
        <c:axId val="0"/>
      </c:bar3DChart>
      <c:catAx>
        <c:axId val="13350848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514368"/>
        <c:crosses val="autoZero"/>
        <c:auto val="1"/>
        <c:lblAlgn val="ctr"/>
        <c:lblOffset val="100"/>
        <c:noMultiLvlLbl val="0"/>
      </c:catAx>
      <c:valAx>
        <c:axId val="133514368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33508480"/>
        <c:crosses val="autoZero"/>
        <c:crossBetween val="between"/>
      </c:valAx>
      <c:dTable>
        <c:showHorzBorder val="1"/>
        <c:showVertBorder val="0"/>
        <c:showOutline val="0"/>
        <c:showKeys val="1"/>
        <c:txPr>
          <a:bodyPr/>
          <a:lstStyle/>
          <a:p>
            <a:pPr rtl="0"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6350"/>
    </a:sp3d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14468495560158E-2"/>
          <c:y val="7.2589802683422786E-2"/>
          <c:w val="0.54167446830642951"/>
          <c:h val="0.73997527406515551"/>
        </c:manualLayout>
      </c:layout>
      <c:doughnutChart>
        <c:varyColors val="1"/>
        <c:ser>
          <c:idx val="0"/>
          <c:order val="0"/>
          <c:tx>
            <c:strRef>
              <c:f>ЖКХ!$C$38</c:f>
              <c:strCache>
                <c:ptCount val="1"/>
                <c:pt idx="0">
                  <c:v>2020г.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ЖКХ!$A$39:$A$41</c:f>
              <c:strCache>
                <c:ptCount val="3"/>
                <c:pt idx="0">
                  <c:v>Обеспечение жильем молодых семей 35 220,77 тыс.руб.</c:v>
                </c:pt>
                <c:pt idx="1">
                  <c:v>Обеспечение земельных участков предоставленных многодетным 2 272,53 тыс.руб.</c:v>
                </c:pt>
                <c:pt idx="2">
                  <c:v>Разработка и экспертиза проектно-сметной документации 2 100,0 тыс.руб.</c:v>
                </c:pt>
              </c:strCache>
            </c:strRef>
          </c:cat>
          <c:val>
            <c:numRef>
              <c:f>ЖКХ!$C$39:$C$41</c:f>
              <c:numCache>
                <c:formatCode>#,##0.00</c:formatCode>
                <c:ptCount val="3"/>
                <c:pt idx="0">
                  <c:v>35220.769999999997</c:v>
                </c:pt>
                <c:pt idx="1">
                  <c:v>2272.5300000000002</c:v>
                </c:pt>
                <c:pt idx="2">
                  <c:v>2100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664217424607794"/>
          <c:y val="4.5866996690290159E-3"/>
          <c:w val="0.34234068105950999"/>
          <c:h val="0.81445730836108654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122307704396922E-2"/>
          <c:y val="0.18966554070823902"/>
          <c:w val="0.41666666666666669"/>
          <c:h val="0.69444444444444442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2"/>
              <c:delete val="1"/>
            </c:dLbl>
            <c:dLbl>
              <c:idx val="3"/>
              <c:layout>
                <c:manualLayout>
                  <c:x val="-2.3636037284969914E-2"/>
                  <c:y val="0.10664189767028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соц.политика!$X$3:$X$9</c:f>
              <c:strCache>
                <c:ptCount val="7"/>
                <c:pt idx="0">
                  <c:v>Доплаты к пенсиям муниципальных служащих 11 913,54 тыс.руб.</c:v>
                </c:pt>
                <c:pt idx="1">
                  <c:v>Пособия гражданам утратившим урожай, имущество 2 167,7 тыс.руб.</c:v>
                </c:pt>
                <c:pt idx="2">
                  <c:v>Целевая подготовка кадров 36,9 тыс.руб.</c:v>
                </c:pt>
                <c:pt idx="3">
                  <c:v>Обеспечение детей-сирот жилыми помещениями 28 117,0 тыс.руб</c:v>
                </c:pt>
                <c:pt idx="4">
                  <c:v>Единовременное пособие при передаче ребенка в семью 1 735,83 тыс.руб.</c:v>
                </c:pt>
                <c:pt idx="5">
                  <c:v>Соц.поддержка детей-сирот и лиц принявших днтей на воспитание в семью 44 253,87 тыс.руб.</c:v>
                </c:pt>
                <c:pt idx="6">
                  <c:v>Копменсация родительской платы 16 726,6 тыс.руб.</c:v>
                </c:pt>
              </c:strCache>
            </c:strRef>
          </c:cat>
          <c:val>
            <c:numRef>
              <c:f>соц.политика!$Y$3:$Y$9</c:f>
              <c:numCache>
                <c:formatCode>#,##0.00</c:formatCode>
                <c:ptCount val="7"/>
                <c:pt idx="0">
                  <c:v>11913.54</c:v>
                </c:pt>
                <c:pt idx="1">
                  <c:v>2167.6999999999998</c:v>
                </c:pt>
                <c:pt idx="2">
                  <c:v>36.9</c:v>
                </c:pt>
                <c:pt idx="3">
                  <c:v>28117</c:v>
                </c:pt>
                <c:pt idx="4">
                  <c:v>1735.83</c:v>
                </c:pt>
                <c:pt idx="5">
                  <c:v>44253.87</c:v>
                </c:pt>
                <c:pt idx="6">
                  <c:v>16726.599999999999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4554736761130859"/>
          <c:y val="3.3198568214642815E-2"/>
          <c:w val="0.55445263238869147"/>
          <c:h val="0.96680154564012832"/>
        </c:manualLayout>
      </c:layout>
      <c:overlay val="0"/>
      <c:txPr>
        <a:bodyPr/>
        <a:lstStyle/>
        <a:p>
          <a:pPr>
            <a:defRPr sz="11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402760822634371E-2"/>
          <c:y val="9.2878884669380171E-2"/>
          <c:w val="0.45542484044655585"/>
          <c:h val="0.61569831887366056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1"/>
              <c:layout>
                <c:manualLayout>
                  <c:x val="0.10080868738357565"/>
                  <c:y val="5.22575680891423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9299227872691559E-3"/>
                  <c:y val="-6.80238474881442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соц.политика!$S$3:$S$5</c:f>
              <c:strCache>
                <c:ptCount val="3"/>
                <c:pt idx="0">
                  <c:v>Социальная поддержка пед.работников 14 314,24 тыс.руб.</c:v>
                </c:pt>
                <c:pt idx="1">
                  <c:v>Выплаты молодым семьям на приобретение (строительство) жилья 35 220,77 тыс.руб.</c:v>
                </c:pt>
                <c:pt idx="2">
                  <c:v>Субсидии некоммерческим организациям объединяющим ветеранов и инвалидов 1 476,99 тыс.руб.</c:v>
                </c:pt>
              </c:strCache>
            </c:strRef>
          </c:cat>
          <c:val>
            <c:numRef>
              <c:f>соц.политика!$T$3:$T$5</c:f>
              <c:numCache>
                <c:formatCode>#,##0.00</c:formatCode>
                <c:ptCount val="3"/>
                <c:pt idx="0">
                  <c:v>14314.24</c:v>
                </c:pt>
                <c:pt idx="1">
                  <c:v>35220.769999999997</c:v>
                </c:pt>
                <c:pt idx="2">
                  <c:v>1476.99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0952371280403408"/>
          <c:y val="1.5030222979339746E-2"/>
          <c:w val="0.48454636440869681"/>
          <c:h val="0.77643597888829841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43503937007875"/>
          <c:y val="4.6296296296296294E-2"/>
          <c:w val="0.84412051618547679"/>
          <c:h val="0.50405256634587348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'физическая культура и спорт'!$A$2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'физическая культура и спорт'!$B$1:$C$1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'физическая культура и спорт'!$B$2:$C$2</c:f>
              <c:numCache>
                <c:formatCode>#,##0.00</c:formatCode>
                <c:ptCount val="2"/>
                <c:pt idx="0">
                  <c:v>24018.400000000001</c:v>
                </c:pt>
                <c:pt idx="1">
                  <c:v>56582.11</c:v>
                </c:pt>
              </c:numCache>
            </c:numRef>
          </c:val>
        </c:ser>
        <c:ser>
          <c:idx val="1"/>
          <c:order val="1"/>
          <c:tx>
            <c:strRef>
              <c:f>'физическая культура и спорт'!$A$3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'физическая культура и спорт'!$B$1:$C$1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'физическая культура и спорт'!$B$3:$C$3</c:f>
              <c:numCache>
                <c:formatCode>#,##0.00</c:formatCode>
                <c:ptCount val="2"/>
                <c:pt idx="0">
                  <c:v>48784.3</c:v>
                </c:pt>
                <c:pt idx="1">
                  <c:v>6777.18</c:v>
                </c:pt>
              </c:numCache>
            </c:numRef>
          </c:val>
        </c:ser>
        <c:ser>
          <c:idx val="2"/>
          <c:order val="2"/>
          <c:tx>
            <c:strRef>
              <c:f>'физическая культура и спорт'!$A$4</c:f>
              <c:strCache>
                <c:ptCount val="1"/>
                <c:pt idx="0">
                  <c:v>Другие вопросы в области физ.культуры и спорта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'физическая культура и спорт'!$B$1:$C$1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'физическая культура и спорт'!$B$4:$C$4</c:f>
              <c:numCache>
                <c:formatCode>#,##0.00</c:formatCode>
                <c:ptCount val="2"/>
                <c:pt idx="0">
                  <c:v>3029.6</c:v>
                </c:pt>
                <c:pt idx="1">
                  <c:v>7591.17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33585920"/>
        <c:axId val="133591808"/>
        <c:axId val="0"/>
      </c:bar3DChart>
      <c:catAx>
        <c:axId val="13358592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591808"/>
        <c:crosses val="autoZero"/>
        <c:auto val="1"/>
        <c:lblAlgn val="ctr"/>
        <c:lblOffset val="100"/>
        <c:noMultiLvlLbl val="0"/>
      </c:catAx>
      <c:valAx>
        <c:axId val="1335918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3585920"/>
        <c:crosses val="autoZero"/>
        <c:crossBetween val="between"/>
      </c:valAx>
      <c:dTable>
        <c:showHorzBorder val="1"/>
        <c:showVertBorder val="0"/>
        <c:showOutline val="0"/>
        <c:showKeys val="1"/>
        <c:txPr>
          <a:bodyPr/>
          <a:lstStyle/>
          <a:p>
            <a:pPr rtl="0"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84644602351533E-2"/>
          <c:y val="3.1274179600382319E-2"/>
          <c:w val="0.78434052450760727"/>
          <c:h val="0.65739232017963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Лист1!$A$5:$B$5</c:f>
              <c:strCache>
                <c:ptCount val="1"/>
                <c:pt idx="0">
                  <c:v>Номинальная начисленная среднемесячная заработная плата работников организаций руб/мес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3"/>
              <c:layout>
                <c:manualLayout>
                  <c:x val="-1.5074298487252604E-3"/>
                  <c:y val="-1.7567415533468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Лист1!$C$1:$F$4</c:f>
              <c:multiLvlStrCache>
                <c:ptCount val="4"/>
                <c:lvl>
                  <c:pt idx="0">
                    <c:v>2017г.</c:v>
                  </c:pt>
                  <c:pt idx="1">
                    <c:v>2018г.</c:v>
                  </c:pt>
                  <c:pt idx="2">
                    <c:v>2019г.</c:v>
                  </c:pt>
                  <c:pt idx="3">
                    <c:v>2020г.</c:v>
                  </c:pt>
                </c:lvl>
                <c:lvl>
                  <c:pt idx="0">
                    <c:v>отчет</c:v>
                  </c:pt>
                </c:lvl>
              </c:multiLvlStrCache>
            </c:multiLvlStrRef>
          </c:cat>
          <c:val>
            <c:numRef>
              <c:f>Лист1!$C$5:$F$5</c:f>
              <c:numCache>
                <c:formatCode>#,##0.00</c:formatCode>
                <c:ptCount val="4"/>
                <c:pt idx="0">
                  <c:v>46559.5</c:v>
                </c:pt>
                <c:pt idx="1">
                  <c:v>50826</c:v>
                </c:pt>
                <c:pt idx="2">
                  <c:v>55635.6</c:v>
                </c:pt>
                <c:pt idx="3">
                  <c:v>57914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48"/>
        <c:axId val="117978624"/>
        <c:axId val="117977088"/>
      </c:barChart>
      <c:lineChart>
        <c:grouping val="standard"/>
        <c:varyColors val="0"/>
        <c:ser>
          <c:idx val="1"/>
          <c:order val="1"/>
          <c:tx>
            <c:strRef>
              <c:f>Лист1!$A$6:$B$6</c:f>
              <c:strCache>
                <c:ptCount val="1"/>
                <c:pt idx="0">
                  <c:v>Индекс потребительских цен к декабрю предыдущего периода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Лист1!$C$1:$F$4</c:f>
              <c:multiLvlStrCache>
                <c:ptCount val="4"/>
                <c:lvl>
                  <c:pt idx="0">
                    <c:v>2017г.</c:v>
                  </c:pt>
                  <c:pt idx="1">
                    <c:v>2018г.</c:v>
                  </c:pt>
                  <c:pt idx="2">
                    <c:v>2019г.</c:v>
                  </c:pt>
                  <c:pt idx="3">
                    <c:v>2020г.</c:v>
                  </c:pt>
                </c:lvl>
                <c:lvl>
                  <c:pt idx="0">
                    <c:v>отчет</c:v>
                  </c:pt>
                </c:lvl>
              </c:multiLvlStrCache>
            </c:multiLvlStrRef>
          </c:cat>
          <c:val>
            <c:numRef>
              <c:f>Лист1!$C$6:$F$6</c:f>
              <c:numCache>
                <c:formatCode>General</c:formatCode>
                <c:ptCount val="4"/>
                <c:pt idx="0">
                  <c:v>101.8</c:v>
                </c:pt>
                <c:pt idx="1">
                  <c:v>104.2</c:v>
                </c:pt>
                <c:pt idx="2">
                  <c:v>103.2</c:v>
                </c:pt>
                <c:pt idx="3">
                  <c:v>105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994240"/>
        <c:axId val="117980160"/>
      </c:lineChart>
      <c:valAx>
        <c:axId val="117977088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978624"/>
        <c:crosses val="max"/>
        <c:crossBetween val="between"/>
      </c:valAx>
      <c:catAx>
        <c:axId val="117978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977088"/>
        <c:crosses val="autoZero"/>
        <c:auto val="1"/>
        <c:lblAlgn val="ctr"/>
        <c:lblOffset val="100"/>
        <c:noMultiLvlLbl val="0"/>
      </c:catAx>
      <c:valAx>
        <c:axId val="117980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994240"/>
        <c:crosses val="autoZero"/>
        <c:crossBetween val="between"/>
      </c:valAx>
      <c:catAx>
        <c:axId val="117994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9801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345539466361631E-2"/>
          <c:y val="4.1095420624930802E-2"/>
          <c:w val="0.39833266791813959"/>
          <c:h val="0.75061747092749576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'физическая культура и спорт'!$G$2:$G$5</c:f>
              <c:strCache>
                <c:ptCount val="4"/>
                <c:pt idx="0">
                  <c:v>Организация спортивно-массовой и физкультурно-оздоровительной работы с населением 54 834,60 тыс.руб.</c:v>
                </c:pt>
                <c:pt idx="1">
                  <c:v>Организация и проведение мероприятий в рамках комплекса ГТО 1 500,0 тыс.руб.</c:v>
                </c:pt>
                <c:pt idx="2">
                  <c:v>Функционирование МКУ "Центр по обеспечению деятельности учреждений физ.культуры и спорта" 4 422,3 тыс.руб.</c:v>
                </c:pt>
                <c:pt idx="3">
                  <c:v>Расходы в рамках проекта "Спорт-норма жизни" 5 169,18 тыс.руб.</c:v>
                </c:pt>
              </c:strCache>
            </c:strRef>
          </c:cat>
          <c:val>
            <c:numRef>
              <c:f>'физическая культура и спорт'!$H$2:$H$5</c:f>
              <c:numCache>
                <c:formatCode>#,##0.00</c:formatCode>
                <c:ptCount val="4"/>
                <c:pt idx="0">
                  <c:v>54834.6</c:v>
                </c:pt>
                <c:pt idx="1">
                  <c:v>1500</c:v>
                </c:pt>
                <c:pt idx="2">
                  <c:v>4422.3</c:v>
                </c:pt>
                <c:pt idx="3">
                  <c:v>5169.18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1838505253014896"/>
          <c:y val="0"/>
          <c:w val="0.56506283503365384"/>
          <c:h val="0.96981084964163333"/>
        </c:manualLayout>
      </c:layout>
      <c:overlay val="0"/>
      <c:txPr>
        <a:bodyPr/>
        <a:lstStyle/>
        <a:p>
          <a:pPr>
            <a:defRPr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110673665791776E-2"/>
          <c:y val="0.20565476525372556"/>
          <c:w val="0.3972222222222222"/>
          <c:h val="0.66203703703703709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'физическая культура и спорт'!$L$2:$L$5</c:f>
              <c:strCache>
                <c:ptCount val="4"/>
                <c:pt idx="0">
                  <c:v>Мероприятия по пожарной безопасности 695,04 тыс.руб.</c:v>
                </c:pt>
                <c:pt idx="1">
                  <c:v>Мероприятия свзанные с профилактикой и устранением последствий вируса COVID-19 1004,34 тыс.руб.</c:v>
                </c:pt>
                <c:pt idx="2">
                  <c:v>Диспансеризация сотрудников 156,13 тыс.руб.</c:v>
                </c:pt>
                <c:pt idx="3">
                  <c:v>Функционирование отдела физической культуры и спорта адм.НГО 3 168,87 тыс.руб.</c:v>
                </c:pt>
              </c:strCache>
            </c:strRef>
          </c:cat>
          <c:val>
            <c:numRef>
              <c:f>'физическая культура и спорт'!$M$2:$M$5</c:f>
              <c:numCache>
                <c:formatCode>#,##0.00</c:formatCode>
                <c:ptCount val="4"/>
                <c:pt idx="0">
                  <c:v>695.04</c:v>
                </c:pt>
                <c:pt idx="1">
                  <c:v>1004.34</c:v>
                </c:pt>
                <c:pt idx="2">
                  <c:v>156.13</c:v>
                </c:pt>
                <c:pt idx="3">
                  <c:v>3168.87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627909011373581"/>
          <c:y val="0.13695251812593068"/>
          <c:w val="0.57705424321959753"/>
          <c:h val="0.84303441019928205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53914388366724"/>
          <c:y val="7.9796880667392087E-2"/>
          <c:w val="0.81861585612726206"/>
          <c:h val="0.3366905714587635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'общегосударственные выпросы'!$A$2</c:f>
              <c:strCache>
                <c:ptCount val="1"/>
                <c:pt idx="0">
                  <c:v>Функционирование арганов власти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'общегосударственные выпросы'!$B$1:$C$1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'общегосударственные выпросы'!$B$2:$C$2</c:f>
              <c:numCache>
                <c:formatCode>#,##0.00</c:formatCode>
                <c:ptCount val="2"/>
                <c:pt idx="0">
                  <c:v>74400.75</c:v>
                </c:pt>
                <c:pt idx="1">
                  <c:v>114768.69</c:v>
                </c:pt>
              </c:numCache>
            </c:numRef>
          </c:val>
        </c:ser>
        <c:ser>
          <c:idx val="1"/>
          <c:order val="1"/>
          <c:tx>
            <c:strRef>
              <c:f>'общегосударственные выпросы'!$A$3</c:f>
              <c:strCache>
                <c:ptCount val="1"/>
                <c:pt idx="0">
                  <c:v>Судебная система</c:v>
                </c:pt>
              </c:strCache>
            </c:strRef>
          </c:tx>
          <c:invertIfNegative val="0"/>
          <c:cat>
            <c:strRef>
              <c:f>'общегосударственные выпросы'!$B$1:$C$1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'общегосударственные выпросы'!$B$3:$C$3</c:f>
              <c:numCache>
                <c:formatCode>#,##0.00</c:formatCode>
                <c:ptCount val="2"/>
                <c:pt idx="0">
                  <c:v>152.5</c:v>
                </c:pt>
                <c:pt idx="1">
                  <c:v>91.51</c:v>
                </c:pt>
              </c:numCache>
            </c:numRef>
          </c:val>
        </c:ser>
        <c:ser>
          <c:idx val="2"/>
          <c:order val="2"/>
          <c:tx>
            <c:strRef>
              <c:f>'общегосударственные выпросы'!$A$4</c:f>
              <c:strCache>
                <c:ptCount val="1"/>
                <c:pt idx="0">
                  <c:v>Деятельность финансово-бюджетного надзора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'общегосударственные выпросы'!$B$1:$C$1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'общегосударственные выпросы'!$B$4:$C$4</c:f>
              <c:numCache>
                <c:formatCode>#,##0.00</c:formatCode>
                <c:ptCount val="2"/>
                <c:pt idx="0">
                  <c:v>0</c:v>
                </c:pt>
                <c:pt idx="1">
                  <c:v>37234.18</c:v>
                </c:pt>
              </c:numCache>
            </c:numRef>
          </c:val>
        </c:ser>
        <c:ser>
          <c:idx val="3"/>
          <c:order val="3"/>
          <c:tx>
            <c:strRef>
              <c:f>'общегосударственные выпросы'!$A$5</c:f>
              <c:strCache>
                <c:ptCount val="1"/>
                <c:pt idx="0">
                  <c:v>Проведение выборов и референдумов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'общегосударственные выпросы'!$B$1:$C$1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'общегосударственные выпросы'!$B$5:$C$5</c:f>
              <c:numCache>
                <c:formatCode>#,##0.00</c:formatCode>
                <c:ptCount val="2"/>
                <c:pt idx="0">
                  <c:v>0</c:v>
                </c:pt>
                <c:pt idx="1">
                  <c:v>1017.74</c:v>
                </c:pt>
              </c:numCache>
            </c:numRef>
          </c:val>
        </c:ser>
        <c:ser>
          <c:idx val="4"/>
          <c:order val="4"/>
          <c:tx>
            <c:strRef>
              <c:f>'общегосударственные выпросы'!$A$6</c:f>
              <c:strCache>
                <c:ptCount val="1"/>
                <c:pt idx="0">
                  <c:v>Резервные фонды</c:v>
                </c:pt>
              </c:strCache>
            </c:strRef>
          </c:tx>
          <c:invertIfNegative val="0"/>
          <c:cat>
            <c:strRef>
              <c:f>'общегосударственные выпросы'!$B$1:$C$1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'общегосударственные выпросы'!$B$6:$C$6</c:f>
            </c:numRef>
          </c:val>
        </c:ser>
        <c:ser>
          <c:idx val="5"/>
          <c:order val="5"/>
          <c:tx>
            <c:strRef>
              <c:f>'общегосударственные выпросы'!$A$7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'общегосударственные выпросы'!$B$1:$C$1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'общегосударственные выпросы'!$B$7:$C$7</c:f>
              <c:numCache>
                <c:formatCode>#,##0.00</c:formatCode>
                <c:ptCount val="2"/>
                <c:pt idx="0">
                  <c:v>223935.58</c:v>
                </c:pt>
                <c:pt idx="1">
                  <c:v>272374.96000000002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95"/>
        <c:shape val="cylinder"/>
        <c:axId val="133716608"/>
        <c:axId val="133726592"/>
        <c:axId val="0"/>
      </c:bar3DChart>
      <c:catAx>
        <c:axId val="13371660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726592"/>
        <c:crosses val="autoZero"/>
        <c:auto val="1"/>
        <c:lblAlgn val="ctr"/>
        <c:lblOffset val="100"/>
        <c:noMultiLvlLbl val="0"/>
      </c:catAx>
      <c:valAx>
        <c:axId val="1337265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3716608"/>
        <c:crosses val="autoZero"/>
        <c:crossBetween val="between"/>
      </c:valAx>
      <c:dTable>
        <c:showHorzBorder val="1"/>
        <c:showVertBorder val="0"/>
        <c:showOutline val="0"/>
        <c:showKeys val="1"/>
        <c:txPr>
          <a:bodyPr/>
          <a:lstStyle/>
          <a:p>
            <a:pPr rtl="0"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729084738396394E-2"/>
          <c:y val="1.9568785286483321E-2"/>
          <c:w val="0.44127715708152931"/>
          <c:h val="0.5824703820787589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bubble3D val="0"/>
            <c:explosion val="0"/>
            <c:spPr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explosion val="0"/>
          </c:dPt>
          <c:dPt>
            <c:idx val="4"/>
            <c:bubble3D val="0"/>
            <c:explosion val="10"/>
          </c:dPt>
          <c:dPt>
            <c:idx val="5"/>
            <c:bubble3D val="0"/>
            <c:explosion val="0"/>
          </c:dPt>
          <c:dPt>
            <c:idx val="6"/>
            <c:bubble3D val="0"/>
            <c:explosion val="0"/>
          </c:dPt>
          <c:dPt>
            <c:idx val="7"/>
            <c:bubble3D val="0"/>
            <c:explosion val="0"/>
          </c:dPt>
          <c:dLbls>
            <c:dLbl>
              <c:idx val="0"/>
              <c:layout>
                <c:manualLayout>
                  <c:x val="7.2881807897327323E-3"/>
                  <c:y val="-3.84805728656411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4576361579465465E-2"/>
                  <c:y val="6.09275737039318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4293935965775774E-3"/>
                  <c:y val="-3.52738584601710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4011510352086084E-2"/>
                  <c:y val="-1.92402864328205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'общегосударственные выпросы'!$H$2:$H$10</c:f>
              <c:strCache>
                <c:ptCount val="8"/>
                <c:pt idx="0">
                  <c:v>Организация дополнительного образования служащих 1 468,75 тыс.руб.</c:v>
                </c:pt>
                <c:pt idx="1">
                  <c:v>Диспансеризация муниципальных служащих 1 157,59 тыс.руб.</c:v>
                </c:pt>
                <c:pt idx="2">
                  <c:v>"Внедрение антикоррупционных механизмов в адм.НГО (обучение специалистов)" 149,0 тыс.руб.</c:v>
                </c:pt>
                <c:pt idx="3">
                  <c:v>Пропаганда антикоррупционной политики (изготовление буклетов) 15,0 тыс.руб.</c:v>
                </c:pt>
                <c:pt idx="4">
                  <c:v>Функционирование финансового управления адм.НГО 24 855,33</c:v>
                </c:pt>
                <c:pt idx="5">
                  <c:v>Расходы по поддержке актуальности пользовательских версий программного обеспечения 2 034,25 тыс.руб.</c:v>
                </c:pt>
                <c:pt idx="6">
                  <c:v>Обслуживание муниципального долга 6 423,63 тыс.руб.</c:v>
                </c:pt>
                <c:pt idx="7">
                  <c:v>Информатизация НГО 6 590,82 тыс.руб.</c:v>
                </c:pt>
              </c:strCache>
            </c:strRef>
          </c:cat>
          <c:val>
            <c:numRef>
              <c:f>'общегосударственные выпросы'!$I$2:$I$10</c:f>
              <c:numCache>
                <c:formatCode>#,##0.00</c:formatCode>
                <c:ptCount val="8"/>
                <c:pt idx="0">
                  <c:v>1468.75</c:v>
                </c:pt>
                <c:pt idx="1">
                  <c:v>1157.5899999999999</c:v>
                </c:pt>
                <c:pt idx="2">
                  <c:v>149</c:v>
                </c:pt>
                <c:pt idx="3">
                  <c:v>15</c:v>
                </c:pt>
                <c:pt idx="4">
                  <c:v>24855.33</c:v>
                </c:pt>
                <c:pt idx="5">
                  <c:v>2034.25</c:v>
                </c:pt>
                <c:pt idx="6">
                  <c:v>6423.63</c:v>
                </c:pt>
                <c:pt idx="7">
                  <c:v>6590.82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47238162062359"/>
          <c:y val="1.6599923240852018E-2"/>
          <c:w val="0.49069982221429853"/>
          <c:h val="0.94755986708547535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902149305814836E-2"/>
          <c:y val="3.7274564925514904E-2"/>
          <c:w val="0.93559697829567201"/>
          <c:h val="0.877835481757075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'динамика муниципального долга'!$A$2</c:f>
              <c:strCache>
                <c:ptCount val="1"/>
                <c:pt idx="0">
                  <c:v>Муниципальный долг на начало периода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'динамика муниципального долга'!$B$1:$G$1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'динамика муниципального долга'!$B$2:$G$2</c:f>
              <c:numCache>
                <c:formatCode>#,##0.00</c:formatCode>
                <c:ptCount val="6"/>
                <c:pt idx="0">
                  <c:v>600000</c:v>
                </c:pt>
                <c:pt idx="1">
                  <c:v>663500</c:v>
                </c:pt>
                <c:pt idx="2">
                  <c:v>200000</c:v>
                </c:pt>
                <c:pt idx="3">
                  <c:v>250000</c:v>
                </c:pt>
                <c:pt idx="4">
                  <c:v>0</c:v>
                </c:pt>
                <c:pt idx="5">
                  <c:v>160000</c:v>
                </c:pt>
              </c:numCache>
            </c:numRef>
          </c:val>
        </c:ser>
        <c:ser>
          <c:idx val="1"/>
          <c:order val="1"/>
          <c:tx>
            <c:strRef>
              <c:f>'динамика муниципального долга'!$A$3</c:f>
              <c:strCache>
                <c:ptCount val="1"/>
                <c:pt idx="0">
                  <c:v>Остаток муниципального долга на конец периода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'динамика муниципального долга'!$B$1:$G$1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'динамика муниципального долга'!$B$3:$G$3</c:f>
              <c:numCache>
                <c:formatCode>#,##0.00</c:formatCode>
                <c:ptCount val="6"/>
                <c:pt idx="0">
                  <c:v>663500</c:v>
                </c:pt>
                <c:pt idx="1">
                  <c:v>200000</c:v>
                </c:pt>
                <c:pt idx="2">
                  <c:v>250000</c:v>
                </c:pt>
                <c:pt idx="3">
                  <c:v>0</c:v>
                </c:pt>
                <c:pt idx="4">
                  <c:v>160000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066560"/>
        <c:axId val="134068096"/>
        <c:axId val="0"/>
      </c:bar3DChart>
      <c:catAx>
        <c:axId val="134066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068096"/>
        <c:crosses val="autoZero"/>
        <c:auto val="1"/>
        <c:lblAlgn val="ctr"/>
        <c:lblOffset val="100"/>
        <c:noMultiLvlLbl val="0"/>
      </c:catAx>
      <c:valAx>
        <c:axId val="13406809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34066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695624438814629"/>
          <c:y val="0.15380120516646278"/>
          <c:w val="0.39111990744197828"/>
          <c:h val="0.13327911578435075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'прожиточный минимум'!$A$5:$B$5</c:f>
              <c:strCache>
                <c:ptCount val="1"/>
                <c:pt idx="0">
                  <c:v>Прожиточный минимум в среднем на душу населения (в среднем за год), в том числе по основным социально-демографическим группам населения: руб/мес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'прожиточный минимум'!$C$1:$L$4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'прожиточный минимум'!$C$5:$L$5</c:f>
              <c:numCache>
                <c:formatCode>#,##0.00</c:formatCode>
                <c:ptCount val="4"/>
                <c:pt idx="0">
                  <c:v>12454</c:v>
                </c:pt>
                <c:pt idx="1">
                  <c:v>13142</c:v>
                </c:pt>
                <c:pt idx="2">
                  <c:v>13930.843800257544</c:v>
                </c:pt>
                <c:pt idx="3">
                  <c:v>14025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'прожиточный минимум'!$A$6:$B$6</c:f>
              <c:strCache>
                <c:ptCount val="1"/>
                <c:pt idx="0">
                  <c:v>     трудоспособного населения руб/мес</c:v>
                </c:pt>
              </c:strCache>
            </c:strRef>
          </c:tx>
          <c:cat>
            <c:strRef>
              <c:f>'прожиточный минимум'!$C$1:$L$4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'прожиточный минимум'!$C$6:$L$6</c:f>
              <c:numCache>
                <c:formatCode>#,##0.00</c:formatCode>
                <c:ptCount val="4"/>
                <c:pt idx="0">
                  <c:v>13126</c:v>
                </c:pt>
                <c:pt idx="1">
                  <c:v>13910</c:v>
                </c:pt>
                <c:pt idx="2">
                  <c:v>14743.448877464252</c:v>
                </c:pt>
                <c:pt idx="3">
                  <c:v>15354.621198801718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'прожиточный минимум'!$A$7:$B$7</c:f>
              <c:strCache>
                <c:ptCount val="1"/>
                <c:pt idx="0">
                  <c:v>     пенсионеров руб/мес</c:v>
                </c:pt>
              </c:strCache>
            </c:strRef>
          </c:tx>
          <c:cat>
            <c:strRef>
              <c:f>'прожиточный минимум'!$C$1:$L$4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'прожиточный минимум'!$C$7:$L$7</c:f>
              <c:numCache>
                <c:formatCode>#,##0.00</c:formatCode>
                <c:ptCount val="4"/>
                <c:pt idx="0">
                  <c:v>9995</c:v>
                </c:pt>
                <c:pt idx="1">
                  <c:v>10583</c:v>
                </c:pt>
                <c:pt idx="2">
                  <c:v>11204.781933869597</c:v>
                </c:pt>
                <c:pt idx="3">
                  <c:v>11661.158964432674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'прожиточный минимум'!$A$8:$B$8</c:f>
              <c:strCache>
                <c:ptCount val="1"/>
                <c:pt idx="0">
                  <c:v>     детей руб/мес</c:v>
                </c:pt>
              </c:strCache>
            </c:strRef>
          </c:tx>
          <c:cat>
            <c:strRef>
              <c:f>'прожиточный минимум'!$C$1:$L$4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'прожиточный минимум'!$C$8:$L$8</c:f>
              <c:numCache>
                <c:formatCode>#,##0.00</c:formatCode>
                <c:ptCount val="4"/>
                <c:pt idx="0">
                  <c:v>13634</c:v>
                </c:pt>
                <c:pt idx="1">
                  <c:v>14400</c:v>
                </c:pt>
                <c:pt idx="2">
                  <c:v>15363.487956075964</c:v>
                </c:pt>
                <c:pt idx="3">
                  <c:v>16009.15880995573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037504"/>
        <c:axId val="118047488"/>
      </c:lineChart>
      <c:catAx>
        <c:axId val="118037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8047488"/>
        <c:crosses val="autoZero"/>
        <c:auto val="1"/>
        <c:lblAlgn val="ctr"/>
        <c:lblOffset val="100"/>
        <c:noMultiLvlLbl val="0"/>
      </c:catAx>
      <c:valAx>
        <c:axId val="118047488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180375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 baseline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9926094061873528"/>
          <c:y val="0.17917221087730903"/>
          <c:w val="0.78470548551371766"/>
          <c:h val="0.7694353936521378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'за 2020 год'!$H$2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'за 2020 год'!$I$1:$K$1</c:f>
              <c:strCache>
                <c:ptCount val="3"/>
                <c:pt idx="0">
                  <c:v>Исполнено за 2018 год</c:v>
                </c:pt>
                <c:pt idx="1">
                  <c:v>Исполнено за 2019 год</c:v>
                </c:pt>
                <c:pt idx="2">
                  <c:v>Исполнено за 2020 год</c:v>
                </c:pt>
              </c:strCache>
            </c:strRef>
          </c:cat>
          <c:val>
            <c:numRef>
              <c:f>'за 2020 год'!$I$2:$K$2</c:f>
              <c:numCache>
                <c:formatCode>#,##0.00</c:formatCode>
                <c:ptCount val="3"/>
                <c:pt idx="0">
                  <c:v>2469011.91</c:v>
                </c:pt>
                <c:pt idx="1">
                  <c:v>2224171.9</c:v>
                </c:pt>
                <c:pt idx="2">
                  <c:v>2559468.77</c:v>
                </c:pt>
              </c:numCache>
            </c:numRef>
          </c:val>
        </c:ser>
        <c:ser>
          <c:idx val="1"/>
          <c:order val="1"/>
          <c:tx>
            <c:strRef>
              <c:f>'за 2020 год'!$H$3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'за 2020 год'!$I$1:$K$1</c:f>
              <c:strCache>
                <c:ptCount val="3"/>
                <c:pt idx="0">
                  <c:v>Исполнено за 2018 год</c:v>
                </c:pt>
                <c:pt idx="1">
                  <c:v>Исполнено за 2019 год</c:v>
                </c:pt>
                <c:pt idx="2">
                  <c:v>Исполнено за 2020 год</c:v>
                </c:pt>
              </c:strCache>
            </c:strRef>
          </c:cat>
          <c:val>
            <c:numRef>
              <c:f>'за 2020 год'!$I$3:$K$3</c:f>
              <c:numCache>
                <c:formatCode>#,##0.00</c:formatCode>
                <c:ptCount val="3"/>
                <c:pt idx="0">
                  <c:v>1230996.6000000001</c:v>
                </c:pt>
                <c:pt idx="1">
                  <c:v>1632294.4</c:v>
                </c:pt>
                <c:pt idx="2">
                  <c:v>2275073.0699999998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18151808"/>
        <c:axId val="118157696"/>
        <c:axId val="0"/>
      </c:bar3DChart>
      <c:catAx>
        <c:axId val="1181518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8157696"/>
        <c:crosses val="autoZero"/>
        <c:auto val="1"/>
        <c:lblAlgn val="ctr"/>
        <c:lblOffset val="100"/>
        <c:noMultiLvlLbl val="0"/>
      </c:catAx>
      <c:valAx>
        <c:axId val="118157696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181518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590288015551994"/>
          <c:y val="9.8112754989237758E-2"/>
          <c:w val="0.69897165913746717"/>
          <c:h val="9.9747599695545128E-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934687929487854"/>
          <c:y val="0.20309160093322964"/>
          <c:w val="0.58937706011311752"/>
          <c:h val="0.58978557938006893"/>
        </c:manualLayout>
      </c:layout>
      <c:pie3DChart>
        <c:varyColors val="1"/>
        <c:ser>
          <c:idx val="1"/>
          <c:order val="1"/>
          <c:tx>
            <c:strRef>
              <c:f>'Налоговое доходы'!$C$1</c:f>
              <c:strCache>
                <c:ptCount val="1"/>
                <c:pt idx="0">
                  <c:v>Исполнение за 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2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0.12387424181002443"/>
                  <c:y val="-9.70925452727474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4266977092635352"/>
                  <c:y val="-9.37258955354167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5.0861900441601798E-2"/>
                  <c:y val="-8.7533676813687366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'Налоговое доходы'!$A$2:$A$10</c:f>
              <c:strCache>
                <c:ptCount val="9"/>
                <c:pt idx="0">
                  <c:v>Налог  на  доходы    физических 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налогообложения, зачисляемый в бюджеты городских округов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'Налоговое доходы'!$C$2:$C$10</c:f>
              <c:numCache>
                <c:formatCode>#,##0.00</c:formatCode>
                <c:ptCount val="9"/>
                <c:pt idx="0">
                  <c:v>1453996.59</c:v>
                </c:pt>
                <c:pt idx="1">
                  <c:v>27405.05</c:v>
                </c:pt>
                <c:pt idx="2">
                  <c:v>0</c:v>
                </c:pt>
                <c:pt idx="3">
                  <c:v>112606.35</c:v>
                </c:pt>
                <c:pt idx="4">
                  <c:v>17312.099999999999</c:v>
                </c:pt>
                <c:pt idx="5">
                  <c:v>3971.32</c:v>
                </c:pt>
                <c:pt idx="6">
                  <c:v>65652.460000000006</c:v>
                </c:pt>
                <c:pt idx="7">
                  <c:v>279037.83</c:v>
                </c:pt>
                <c:pt idx="8">
                  <c:v>25845.08</c:v>
                </c:pt>
              </c:numCache>
            </c:numRef>
          </c:val>
        </c:ser>
        <c:ser>
          <c:idx val="0"/>
          <c:order val="0"/>
          <c:tx>
            <c:strRef>
              <c:f>'Налоговое доходы'!$B$1</c:f>
              <c:strCache>
                <c:ptCount val="1"/>
                <c:pt idx="0">
                  <c:v>Исполнение за 2019 год</c:v>
                </c:pt>
              </c:strCache>
            </c:strRef>
          </c:tx>
          <c:explosion val="25"/>
          <c:cat>
            <c:strRef>
              <c:f>'Налоговое доходы'!$A$2:$A$10</c:f>
              <c:strCache>
                <c:ptCount val="9"/>
                <c:pt idx="0">
                  <c:v>Налог  на  доходы    физических 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налогообложения, зачисляемый в бюджеты городских округов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'Налоговое доходы'!$B$2:$B$10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'Налоговое доходы'!$B$1</c:f>
              <c:strCache>
                <c:ptCount val="1"/>
                <c:pt idx="0">
                  <c:v>Исполнение за 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'Налоговое доходы'!$A$2:$A$10</c:f>
              <c:strCache>
                <c:ptCount val="8"/>
                <c:pt idx="0">
                  <c:v>Налог  на  доходы    физических 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налогообложения, зачисляемый в бюджеты городских округов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</c:strCache>
            </c:strRef>
          </c:cat>
          <c:val>
            <c:numRef>
              <c:f>'Налоговое доходы'!$B$2:$B$10</c:f>
              <c:numCache>
                <c:formatCode>#,##0.00</c:formatCode>
                <c:ptCount val="8"/>
                <c:pt idx="0">
                  <c:v>1188009.1599999999</c:v>
                </c:pt>
                <c:pt idx="1">
                  <c:v>29628.22</c:v>
                </c:pt>
                <c:pt idx="2">
                  <c:v>131705.88</c:v>
                </c:pt>
                <c:pt idx="3">
                  <c:v>5246.05</c:v>
                </c:pt>
                <c:pt idx="4">
                  <c:v>4171</c:v>
                </c:pt>
                <c:pt idx="5">
                  <c:v>52936.83</c:v>
                </c:pt>
                <c:pt idx="6">
                  <c:v>260472.77</c:v>
                </c:pt>
                <c:pt idx="7">
                  <c:v>28927.93</c:v>
                </c:pt>
              </c:numCache>
            </c:numRef>
          </c:val>
        </c:ser>
        <c:ser>
          <c:idx val="1"/>
          <c:order val="1"/>
          <c:tx>
            <c:strRef>
              <c:f>'Налоговое доходы'!$C$1</c:f>
              <c:strCache>
                <c:ptCount val="1"/>
                <c:pt idx="0">
                  <c:v>Исполнение за 2020 год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'Налоговое доходы'!$A$2:$A$10</c:f>
              <c:strCache>
                <c:ptCount val="8"/>
                <c:pt idx="0">
                  <c:v>Налог  на  доходы    физических 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налогообложения, зачисляемый в бюджеты городских округов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</c:strCache>
            </c:strRef>
          </c:cat>
          <c:val>
            <c:numRef>
              <c:f>'Налоговое доходы'!$C$2:$C$10</c:f>
              <c:numCache>
                <c:formatCode>#,##0.00</c:formatCode>
                <c:ptCount val="8"/>
                <c:pt idx="0">
                  <c:v>1453996.59</c:v>
                </c:pt>
                <c:pt idx="1">
                  <c:v>27405.05</c:v>
                </c:pt>
                <c:pt idx="2">
                  <c:v>112606.35</c:v>
                </c:pt>
                <c:pt idx="3">
                  <c:v>17312.099999999999</c:v>
                </c:pt>
                <c:pt idx="4">
                  <c:v>3971.32</c:v>
                </c:pt>
                <c:pt idx="5">
                  <c:v>65652.460000000006</c:v>
                </c:pt>
                <c:pt idx="6">
                  <c:v>279037.83</c:v>
                </c:pt>
                <c:pt idx="7">
                  <c:v>25845.08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shape val="cylinder"/>
        <c:axId val="124288384"/>
        <c:axId val="124294272"/>
        <c:axId val="0"/>
      </c:bar3DChart>
      <c:catAx>
        <c:axId val="1242883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4294272"/>
        <c:crosses val="autoZero"/>
        <c:auto val="1"/>
        <c:lblAlgn val="ctr"/>
        <c:lblOffset val="100"/>
        <c:noMultiLvlLbl val="0"/>
      </c:catAx>
      <c:valAx>
        <c:axId val="1242942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24288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2208166962829128"/>
          <c:y val="0.9023939195100612"/>
          <c:w val="0.4615970593227901"/>
          <c:h val="8.1431360453802573E-2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074515666841616"/>
          <c:y val="0.14982584005817537"/>
          <c:w val="0.63450086005769479"/>
          <c:h val="0.62476170577006596"/>
        </c:manualLayout>
      </c:layout>
      <c:pie3DChart>
        <c:varyColors val="1"/>
        <c:ser>
          <c:idx val="1"/>
          <c:order val="1"/>
          <c:tx>
            <c:strRef>
              <c:f>'Неналоговые доходы'!$C$1</c:f>
              <c:strCache>
                <c:ptCount val="1"/>
                <c:pt idx="0">
                  <c:v>Исполнение за 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bubble3D val="0"/>
            <c:explosion val="10"/>
          </c:dPt>
          <c:dPt>
            <c:idx val="3"/>
            <c:bubble3D val="0"/>
            <c:explosion val="1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4.4234927462454422E-2"/>
                  <c:y val="-0.165999164775342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870807057922253"/>
                  <c:y val="1.376955139905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7040960966022931"/>
                  <c:y val="-1.1411158374373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3306129335546465"/>
                  <c:y val="-6.65374978177027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'Неналоговые доходы'!$A$2:$A$7</c:f>
              <c:strCache>
                <c:ptCount val="6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услуг(работ) 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санкции, возмещение ущерба</c:v>
                </c:pt>
                <c:pt idx="5">
                  <c:v>Прочие  неналоговые  доходы</c:v>
                </c:pt>
              </c:strCache>
            </c:strRef>
          </c:cat>
          <c:val>
            <c:numRef>
              <c:f>'Неналоговые доходы'!$C$2:$C$7</c:f>
              <c:numCache>
                <c:formatCode>#,##0.00</c:formatCode>
                <c:ptCount val="6"/>
                <c:pt idx="0">
                  <c:v>247382.32</c:v>
                </c:pt>
                <c:pt idx="1">
                  <c:v>12678.81</c:v>
                </c:pt>
                <c:pt idx="2">
                  <c:v>6723.25</c:v>
                </c:pt>
                <c:pt idx="3">
                  <c:v>264603.2</c:v>
                </c:pt>
                <c:pt idx="4">
                  <c:v>9355.68</c:v>
                </c:pt>
                <c:pt idx="5">
                  <c:v>32898.660000000003</c:v>
                </c:pt>
              </c:numCache>
            </c:numRef>
          </c:val>
        </c:ser>
        <c:ser>
          <c:idx val="0"/>
          <c:order val="0"/>
          <c:tx>
            <c:strRef>
              <c:f>'Неналоговые доходы'!$B$1</c:f>
              <c:strCache>
                <c:ptCount val="1"/>
                <c:pt idx="0">
                  <c:v>Исполнение за 2019 год</c:v>
                </c:pt>
              </c:strCache>
            </c:strRef>
          </c:tx>
          <c:explosion val="25"/>
          <c:cat>
            <c:strRef>
              <c:f>'Неналоговые доходы'!$A$2:$A$7</c:f>
              <c:strCache>
                <c:ptCount val="6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услуг(работ) 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санкции, возмещение ущерба</c:v>
                </c:pt>
                <c:pt idx="5">
                  <c:v>Прочие  неналоговые  доходы</c:v>
                </c:pt>
              </c:strCache>
            </c:strRef>
          </c:cat>
          <c:val>
            <c:numRef>
              <c:f>'Неналоговые доходы'!$B$2:$B$7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E2E69-2087-41EE-9644-ACD04CB0B7A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7094B-0821-40A7-9087-18DC9B0AF99B}">
      <dgm:prSet phldrT="[Текст]" custT="1"/>
      <dgm:spPr>
        <a:solidFill>
          <a:srgbClr val="FFFF99">
            <a:alpha val="41000"/>
          </a:srgb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0B59D-3759-44C4-A70C-CFDA592D9C65}" type="parTrans" cxnId="{35383ED9-AE29-4657-A360-52704B730053}">
      <dgm:prSet/>
      <dgm:spPr/>
      <dgm:t>
        <a:bodyPr/>
        <a:lstStyle/>
        <a:p>
          <a:endParaRPr lang="ru-RU"/>
        </a:p>
      </dgm:t>
    </dgm:pt>
    <dgm:pt modelId="{7A713802-CDC0-4C7A-BFEC-B790BDE55FF3}" type="sibTrans" cxnId="{35383ED9-AE29-4657-A360-52704B730053}">
      <dgm:prSet/>
      <dgm:spPr/>
      <dgm:t>
        <a:bodyPr/>
        <a:lstStyle/>
        <a:p>
          <a:endParaRPr lang="ru-RU"/>
        </a:p>
      </dgm:t>
    </dgm:pt>
    <dgm:pt modelId="{B8B378AD-38B6-46CF-A974-E8F611FB6A27}">
      <dgm:prSet phldrT="[Текст]" custT="1"/>
      <dgm:spPr>
        <a:solidFill>
          <a:srgbClr val="FFFF99">
            <a:alpha val="41000"/>
          </a:srgb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AA843-1EDD-4BE7-B2CD-BDE3687744AD}" type="parTrans" cxnId="{ADA47B78-E1E9-4901-8636-A0CAEDF225E0}">
      <dgm:prSet/>
      <dgm:spPr/>
      <dgm:t>
        <a:bodyPr/>
        <a:lstStyle/>
        <a:p>
          <a:endParaRPr lang="ru-RU"/>
        </a:p>
      </dgm:t>
    </dgm:pt>
    <dgm:pt modelId="{7DE2BD7B-3428-4DB0-8E3A-C2F99FF235A6}" type="sibTrans" cxnId="{ADA47B78-E1E9-4901-8636-A0CAEDF225E0}">
      <dgm:prSet/>
      <dgm:spPr/>
      <dgm:t>
        <a:bodyPr/>
        <a:lstStyle/>
        <a:p>
          <a:endParaRPr lang="ru-RU"/>
        </a:p>
      </dgm:t>
    </dgm:pt>
    <dgm:pt modelId="{34B41CA4-CBD1-473D-80EF-A97892770987}">
      <dgm:prSet phldrT="[Текст]"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08792-8298-4C9F-9BB8-9EFD7EBB790A}" type="parTrans" cxnId="{98E72AF1-BF82-4BA7-8C7E-1813D43E2B85}">
      <dgm:prSet/>
      <dgm:spPr/>
      <dgm:t>
        <a:bodyPr/>
        <a:lstStyle/>
        <a:p>
          <a:endParaRPr lang="ru-RU"/>
        </a:p>
      </dgm:t>
    </dgm:pt>
    <dgm:pt modelId="{3D78D9C9-8147-4164-966B-7AAFCB4D4BA8}" type="sibTrans" cxnId="{98E72AF1-BF82-4BA7-8C7E-1813D43E2B85}">
      <dgm:prSet/>
      <dgm:spPr/>
      <dgm:t>
        <a:bodyPr/>
        <a:lstStyle/>
        <a:p>
          <a:endParaRPr lang="ru-RU"/>
        </a:p>
      </dgm:t>
    </dgm:pt>
    <dgm:pt modelId="{38C29F7A-2CBA-4A56-B507-F64FB2C51BF9}">
      <dgm:prSet phldrT="[Текст]"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AB713-6387-4956-9FC5-3BDC616550FC}" type="parTrans" cxnId="{9C876E45-D04F-4110-B9AD-0D03E29C60A0}">
      <dgm:prSet/>
      <dgm:spPr/>
      <dgm:t>
        <a:bodyPr/>
        <a:lstStyle/>
        <a:p>
          <a:endParaRPr lang="ru-RU"/>
        </a:p>
      </dgm:t>
    </dgm:pt>
    <dgm:pt modelId="{28B6F34D-63AC-4B14-A140-BBCCCC3E9EEE}" type="sibTrans" cxnId="{9C876E45-D04F-4110-B9AD-0D03E29C60A0}">
      <dgm:prSet/>
      <dgm:spPr/>
      <dgm:t>
        <a:bodyPr/>
        <a:lstStyle/>
        <a:p>
          <a:endParaRPr lang="ru-RU"/>
        </a:p>
      </dgm:t>
    </dgm:pt>
    <dgm:pt modelId="{D4D26846-B448-4201-95D3-6595007E692E}">
      <dgm:prSet phldrT="[Текст]" custT="1"/>
      <dgm:spPr>
        <a:solidFill>
          <a:schemeClr val="accent2">
            <a:lumMod val="40000"/>
            <a:lumOff val="60000"/>
            <a:alpha val="49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41001-9FE1-47C6-95A5-F9C075E218AB}" type="parTrans" cxnId="{1B9EB122-4AD8-4523-B5EE-684FDA2FB2CA}">
      <dgm:prSet/>
      <dgm:spPr/>
      <dgm:t>
        <a:bodyPr/>
        <a:lstStyle/>
        <a:p>
          <a:endParaRPr lang="ru-RU"/>
        </a:p>
      </dgm:t>
    </dgm:pt>
    <dgm:pt modelId="{B6923140-E95A-4E07-966B-45739BDC7EF9}" type="sibTrans" cxnId="{1B9EB122-4AD8-4523-B5EE-684FDA2FB2CA}">
      <dgm:prSet/>
      <dgm:spPr/>
      <dgm:t>
        <a:bodyPr/>
        <a:lstStyle/>
        <a:p>
          <a:endParaRPr lang="ru-RU"/>
        </a:p>
      </dgm:t>
    </dgm:pt>
    <dgm:pt modelId="{36CBC6CF-4868-4019-B74B-9BB41F0F3F58}">
      <dgm:prSet custT="1"/>
      <dgm:spPr>
        <a:solidFill>
          <a:srgbClr val="FFFF99">
            <a:alpha val="41000"/>
          </a:srgb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844784-654A-43D8-8D8A-10E6E9EE386B}" type="parTrans" cxnId="{28886D98-4ABC-477A-A191-E6B46A82F9D5}">
      <dgm:prSet/>
      <dgm:spPr/>
      <dgm:t>
        <a:bodyPr/>
        <a:lstStyle/>
        <a:p>
          <a:endParaRPr lang="ru-RU"/>
        </a:p>
      </dgm:t>
    </dgm:pt>
    <dgm:pt modelId="{53E62FC0-16E0-4E5A-85B0-90FB558B3AD5}" type="sibTrans" cxnId="{28886D98-4ABC-477A-A191-E6B46A82F9D5}">
      <dgm:prSet/>
      <dgm:spPr/>
      <dgm:t>
        <a:bodyPr/>
        <a:lstStyle/>
        <a:p>
          <a:endParaRPr lang="ru-RU"/>
        </a:p>
      </dgm:t>
    </dgm:pt>
    <dgm:pt modelId="{70D3DA62-05C0-4842-B91A-8C160FCB9AFD}">
      <dgm:prSet custT="1"/>
      <dgm:spPr>
        <a:solidFill>
          <a:srgbClr val="FFFF99">
            <a:alpha val="41000"/>
          </a:srgb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Единый налог на вменный доход для отдельных видов деятельности, единый сельскохозяйственный налог,  патентная система налогообложения, налог взимаемый в связи с применением упрощенной системы налогообложения)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FCF2ED-9C5E-4A66-89F3-1C296E596AC6}" type="parTrans" cxnId="{6C6A53C4-67D0-4FBC-AA6C-2FA0C8ED7470}">
      <dgm:prSet/>
      <dgm:spPr/>
      <dgm:t>
        <a:bodyPr/>
        <a:lstStyle/>
        <a:p>
          <a:endParaRPr lang="ru-RU"/>
        </a:p>
      </dgm:t>
    </dgm:pt>
    <dgm:pt modelId="{ACD669E4-F32B-4837-A823-B9AB946CD396}" type="sibTrans" cxnId="{6C6A53C4-67D0-4FBC-AA6C-2FA0C8ED7470}">
      <dgm:prSet/>
      <dgm:spPr/>
      <dgm:t>
        <a:bodyPr/>
        <a:lstStyle/>
        <a:p>
          <a:endParaRPr lang="ru-RU"/>
        </a:p>
      </dgm:t>
    </dgm:pt>
    <dgm:pt modelId="{14011C8A-29BA-49C9-B645-E7CBEF68C059}">
      <dgm:prSet custT="1"/>
      <dgm:spPr>
        <a:solidFill>
          <a:srgbClr val="FFFF99">
            <a:alpha val="41000"/>
          </a:srgb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DAE5CC-20A3-49C2-92C9-FB678B555D23}" type="parTrans" cxnId="{8F08BB10-3455-4DBB-B6F2-A5212E4BE9F9}">
      <dgm:prSet/>
      <dgm:spPr/>
      <dgm:t>
        <a:bodyPr/>
        <a:lstStyle/>
        <a:p>
          <a:endParaRPr lang="ru-RU"/>
        </a:p>
      </dgm:t>
    </dgm:pt>
    <dgm:pt modelId="{67577377-FB0A-4C33-B72A-5DA39204B9C6}" type="sibTrans" cxnId="{8F08BB10-3455-4DBB-B6F2-A5212E4BE9F9}">
      <dgm:prSet/>
      <dgm:spPr/>
      <dgm:t>
        <a:bodyPr/>
        <a:lstStyle/>
        <a:p>
          <a:endParaRPr lang="ru-RU"/>
        </a:p>
      </dgm:t>
    </dgm:pt>
    <dgm:pt modelId="{C7427FE1-8889-40F2-BCBE-F1FB3E5EC0D0}">
      <dgm:prSet custT="1"/>
      <dgm:spPr>
        <a:solidFill>
          <a:srgbClr val="FFFF99">
            <a:alpha val="41000"/>
          </a:srgb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EB534-84D5-4AAA-ADCB-9929BC2D5F50}" type="parTrans" cxnId="{D9953916-B1C1-4C3F-BAFD-49A77EABA6C2}">
      <dgm:prSet/>
      <dgm:spPr/>
      <dgm:t>
        <a:bodyPr/>
        <a:lstStyle/>
        <a:p>
          <a:endParaRPr lang="ru-RU"/>
        </a:p>
      </dgm:t>
    </dgm:pt>
    <dgm:pt modelId="{534E3C71-ACC2-48DC-AF22-829572947835}" type="sibTrans" cxnId="{D9953916-B1C1-4C3F-BAFD-49A77EABA6C2}">
      <dgm:prSet/>
      <dgm:spPr/>
      <dgm:t>
        <a:bodyPr/>
        <a:lstStyle/>
        <a:p>
          <a:endParaRPr lang="ru-RU"/>
        </a:p>
      </dgm:t>
    </dgm:pt>
    <dgm:pt modelId="{2B82A297-A790-433F-8253-9883C8515D3F}">
      <dgm:prSet custT="1"/>
      <dgm:spPr>
        <a:solidFill>
          <a:srgbClr val="FFFF99">
            <a:alpha val="41000"/>
          </a:srgb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DB950C-04F0-40D2-86C5-01B862D1C7B5}" type="parTrans" cxnId="{024B795A-03A9-45D9-BB69-13F697D249AA}">
      <dgm:prSet/>
      <dgm:spPr/>
      <dgm:t>
        <a:bodyPr/>
        <a:lstStyle/>
        <a:p>
          <a:endParaRPr lang="ru-RU"/>
        </a:p>
      </dgm:t>
    </dgm:pt>
    <dgm:pt modelId="{8B3635C9-9AF6-4FCB-9A74-BED254621D77}" type="sibTrans" cxnId="{024B795A-03A9-45D9-BB69-13F697D249AA}">
      <dgm:prSet/>
      <dgm:spPr/>
      <dgm:t>
        <a:bodyPr/>
        <a:lstStyle/>
        <a:p>
          <a:endParaRPr lang="ru-RU"/>
        </a:p>
      </dgm:t>
    </dgm:pt>
    <dgm:pt modelId="{EEA1FDFE-82E6-4756-BE11-272A3243CDF4}">
      <dgm:prSet custT="1"/>
      <dgm:spPr>
        <a:solidFill>
          <a:srgbClr val="FFFF99">
            <a:alpha val="41000"/>
          </a:srgb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6DA935-E8F2-4D36-AEA9-67243771235F}" type="parTrans" cxnId="{B0D0A6C2-353B-405A-8886-B17281D3D8DA}">
      <dgm:prSet/>
      <dgm:spPr/>
      <dgm:t>
        <a:bodyPr/>
        <a:lstStyle/>
        <a:p>
          <a:endParaRPr lang="ru-RU"/>
        </a:p>
      </dgm:t>
    </dgm:pt>
    <dgm:pt modelId="{CE268E1E-D28D-4701-A5A4-50938ED4FB29}" type="sibTrans" cxnId="{B0D0A6C2-353B-405A-8886-B17281D3D8DA}">
      <dgm:prSet/>
      <dgm:spPr/>
      <dgm:t>
        <a:bodyPr/>
        <a:lstStyle/>
        <a:p>
          <a:endParaRPr lang="ru-RU"/>
        </a:p>
      </dgm:t>
    </dgm:pt>
    <dgm:pt modelId="{09443E86-DB93-48CF-988D-3152FCD80DCD}">
      <dgm:prSet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3A8A02-E82F-44B4-B3CF-B4E516F1A98B}" type="parTrans" cxnId="{FCF7D3D6-2B67-4030-A11D-64EB24687350}">
      <dgm:prSet/>
      <dgm:spPr/>
      <dgm:t>
        <a:bodyPr/>
        <a:lstStyle/>
        <a:p>
          <a:endParaRPr lang="ru-RU"/>
        </a:p>
      </dgm:t>
    </dgm:pt>
    <dgm:pt modelId="{705DF914-2631-4F99-961B-9B4313F19EBD}" type="sibTrans" cxnId="{FCF7D3D6-2B67-4030-A11D-64EB24687350}">
      <dgm:prSet/>
      <dgm:spPr/>
      <dgm:t>
        <a:bodyPr/>
        <a:lstStyle/>
        <a:p>
          <a:endParaRPr lang="ru-RU"/>
        </a:p>
      </dgm:t>
    </dgm:pt>
    <dgm:pt modelId="{F6CB2418-E9D4-4CA9-ADF2-619BF649B63A}">
      <dgm:prSet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продажи муниципального имущества и земельных участков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D6D47D-91DE-4E48-95A2-4D2939F1FCAE}" type="parTrans" cxnId="{FC2D2C33-ED6F-4620-B417-73C906702E44}">
      <dgm:prSet/>
      <dgm:spPr/>
      <dgm:t>
        <a:bodyPr/>
        <a:lstStyle/>
        <a:p>
          <a:endParaRPr lang="ru-RU"/>
        </a:p>
      </dgm:t>
    </dgm:pt>
    <dgm:pt modelId="{B7E18E38-8C07-46EB-A80F-1AE6B9877327}" type="sibTrans" cxnId="{FC2D2C33-ED6F-4620-B417-73C906702E44}">
      <dgm:prSet/>
      <dgm:spPr/>
      <dgm:t>
        <a:bodyPr/>
        <a:lstStyle/>
        <a:p>
          <a:endParaRPr lang="ru-RU"/>
        </a:p>
      </dgm:t>
    </dgm:pt>
    <dgm:pt modelId="{5556386C-FAA8-4FFC-8773-186436681780}">
      <dgm:prSet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оказания платных услуг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5EB5FD-33B6-4C47-ABDC-6E1AE6ADE0EA}" type="parTrans" cxnId="{22DE6612-94AD-47C6-93BE-1F4BFB05CE79}">
      <dgm:prSet/>
      <dgm:spPr/>
      <dgm:t>
        <a:bodyPr/>
        <a:lstStyle/>
        <a:p>
          <a:endParaRPr lang="ru-RU"/>
        </a:p>
      </dgm:t>
    </dgm:pt>
    <dgm:pt modelId="{56EE8B55-8EF9-4FE4-A5BA-1B67AFEF2945}" type="sibTrans" cxnId="{22DE6612-94AD-47C6-93BE-1F4BFB05CE79}">
      <dgm:prSet/>
      <dgm:spPr/>
      <dgm:t>
        <a:bodyPr/>
        <a:lstStyle/>
        <a:p>
          <a:endParaRPr lang="ru-RU"/>
        </a:p>
      </dgm:t>
    </dgm:pt>
    <dgm:pt modelId="{AE6BD96A-4C07-4991-A07C-BDC428EF7339}">
      <dgm:prSet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230C9F-1C34-4603-B45A-1EF0A11F1327}" type="parTrans" cxnId="{4933E477-47FF-45C2-9F84-3F5535438A98}">
      <dgm:prSet/>
      <dgm:spPr/>
      <dgm:t>
        <a:bodyPr/>
        <a:lstStyle/>
        <a:p>
          <a:endParaRPr lang="ru-RU"/>
        </a:p>
      </dgm:t>
    </dgm:pt>
    <dgm:pt modelId="{AE0DBB91-0BE5-4618-9BEA-9EF9C623807E}" type="sibTrans" cxnId="{4933E477-47FF-45C2-9F84-3F5535438A98}">
      <dgm:prSet/>
      <dgm:spPr/>
      <dgm:t>
        <a:bodyPr/>
        <a:lstStyle/>
        <a:p>
          <a:endParaRPr lang="ru-RU"/>
        </a:p>
      </dgm:t>
    </dgm:pt>
    <dgm:pt modelId="{0EF301D7-0116-4EA1-8ACD-D0FC6E3F7578}">
      <dgm:prSet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неналоговые доходы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2CE7E6-4C4A-4DB7-95BB-9CA414740D0E}" type="parTrans" cxnId="{686703D8-572C-4D71-8B46-579EF3E061BC}">
      <dgm:prSet/>
      <dgm:spPr/>
      <dgm:t>
        <a:bodyPr/>
        <a:lstStyle/>
        <a:p>
          <a:endParaRPr lang="ru-RU"/>
        </a:p>
      </dgm:t>
    </dgm:pt>
    <dgm:pt modelId="{E29D8984-9454-4382-839A-4C9997F994CB}" type="sibTrans" cxnId="{686703D8-572C-4D71-8B46-579EF3E061BC}">
      <dgm:prSet/>
      <dgm:spPr/>
      <dgm:t>
        <a:bodyPr/>
        <a:lstStyle/>
        <a:p>
          <a:endParaRPr lang="ru-RU"/>
        </a:p>
      </dgm:t>
    </dgm:pt>
    <dgm:pt modelId="{0CAE1521-17B8-47D4-9F41-089F53192698}">
      <dgm:prSet custT="1"/>
      <dgm:spPr>
        <a:solidFill>
          <a:schemeClr val="accent2">
            <a:lumMod val="40000"/>
            <a:lumOff val="60000"/>
            <a:alpha val="49000"/>
          </a:scheme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 на исполнение собственных полномочий города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D7C49B-5883-4E86-9525-85FF0AFB4897}" type="parTrans" cxnId="{5513457B-13DA-4318-B45B-58D806983A16}">
      <dgm:prSet/>
      <dgm:spPr/>
      <dgm:t>
        <a:bodyPr/>
        <a:lstStyle/>
        <a:p>
          <a:endParaRPr lang="ru-RU"/>
        </a:p>
      </dgm:t>
    </dgm:pt>
    <dgm:pt modelId="{3C2C35AC-AC23-4CDA-82C7-10D4DF032CCF}" type="sibTrans" cxnId="{5513457B-13DA-4318-B45B-58D806983A16}">
      <dgm:prSet/>
      <dgm:spPr/>
      <dgm:t>
        <a:bodyPr/>
        <a:lstStyle/>
        <a:p>
          <a:endParaRPr lang="ru-RU"/>
        </a:p>
      </dgm:t>
    </dgm:pt>
    <dgm:pt modelId="{A751C338-2CC5-4256-BB4E-703CDDB87C64}">
      <dgm:prSet custT="1"/>
      <dgm:spPr>
        <a:solidFill>
          <a:schemeClr val="accent2">
            <a:lumMod val="40000"/>
            <a:lumOff val="60000"/>
            <a:alpha val="49000"/>
          </a:schemeClr>
        </a:solidFill>
      </dgm:spPr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 на исполнение государственных полномочий</a:t>
          </a:r>
          <a:endParaRPr lang="ru-RU" sz="14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88E19F-3D07-4B69-B3E2-0B477F28A6DC}" type="parTrans" cxnId="{B26B1B21-066C-49BF-AB4F-92840FEF3DE3}">
      <dgm:prSet/>
      <dgm:spPr/>
      <dgm:t>
        <a:bodyPr/>
        <a:lstStyle/>
        <a:p>
          <a:endParaRPr lang="ru-RU"/>
        </a:p>
      </dgm:t>
    </dgm:pt>
    <dgm:pt modelId="{DE79E35F-A6BD-4545-9BD1-47E94262E9A1}" type="sibTrans" cxnId="{B26B1B21-066C-49BF-AB4F-92840FEF3DE3}">
      <dgm:prSet/>
      <dgm:spPr/>
      <dgm:t>
        <a:bodyPr/>
        <a:lstStyle/>
        <a:p>
          <a:endParaRPr lang="ru-RU"/>
        </a:p>
      </dgm:t>
    </dgm:pt>
    <dgm:pt modelId="{914D2294-6D43-498E-9F7B-8563AA39FD90}" type="pres">
      <dgm:prSet presAssocID="{184E2E69-2087-41EE-9644-ACD04CB0B7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747E72-6043-420F-8CC2-CEB32AC48458}" type="pres">
      <dgm:prSet presAssocID="{8387094B-0821-40A7-9087-18DC9B0AF9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C7D1F-E35B-4D72-B81D-259936C9EA40}" type="pres">
      <dgm:prSet presAssocID="{7A713802-CDC0-4C7A-BFEC-B790BDE55FF3}" presName="sibTrans" presStyleCnt="0"/>
      <dgm:spPr/>
    </dgm:pt>
    <dgm:pt modelId="{542FD7B4-338F-470A-996A-D8E6DB27ABF1}" type="pres">
      <dgm:prSet presAssocID="{34B41CA4-CBD1-473D-80EF-A978927709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B0748-622B-4D10-996E-BF150BFA12B4}" type="pres">
      <dgm:prSet presAssocID="{3D78D9C9-8147-4164-966B-7AAFCB4D4BA8}" presName="sibTrans" presStyleCnt="0"/>
      <dgm:spPr/>
    </dgm:pt>
    <dgm:pt modelId="{D9E13F5B-C638-470C-AE60-D5ECF8BB28B0}" type="pres">
      <dgm:prSet presAssocID="{D4D26846-B448-4201-95D3-6595007E692E}" presName="node" presStyleLbl="node1" presStyleIdx="2" presStyleCnt="3" custLinFactNeighborX="2284" custLinFactNeighborY="-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0DC535-60FF-44F5-B4CF-886045A309FC}" type="presOf" srcId="{B8B378AD-38B6-46CF-A974-E8F611FB6A27}" destId="{6E747E72-6043-420F-8CC2-CEB32AC48458}" srcOrd="0" destOrd="1" presId="urn:microsoft.com/office/officeart/2005/8/layout/hList6"/>
    <dgm:cxn modelId="{22DE6612-94AD-47C6-93BE-1F4BFB05CE79}" srcId="{34B41CA4-CBD1-473D-80EF-A97892770987}" destId="{5556386C-FAA8-4FFC-8773-186436681780}" srcOrd="3" destOrd="0" parTransId="{AD5EB5FD-33B6-4C47-ABDC-6E1AE6ADE0EA}" sibTransId="{56EE8B55-8EF9-4FE4-A5BA-1B67AFEF2945}"/>
    <dgm:cxn modelId="{9C876E45-D04F-4110-B9AD-0D03E29C60A0}" srcId="{34B41CA4-CBD1-473D-80EF-A97892770987}" destId="{38C29F7A-2CBA-4A56-B507-F64FB2C51BF9}" srcOrd="0" destOrd="0" parTransId="{4BAAB713-6387-4956-9FC5-3BDC616550FC}" sibTransId="{28B6F34D-63AC-4B14-A140-BBCCCC3E9EEE}"/>
    <dgm:cxn modelId="{560116D5-2259-4849-8DFD-58A151D4898D}" type="presOf" srcId="{2B82A297-A790-433F-8253-9883C8515D3F}" destId="{6E747E72-6043-420F-8CC2-CEB32AC48458}" srcOrd="0" destOrd="6" presId="urn:microsoft.com/office/officeart/2005/8/layout/hList6"/>
    <dgm:cxn modelId="{024B795A-03A9-45D9-BB69-13F697D249AA}" srcId="{8387094B-0821-40A7-9087-18DC9B0AF99B}" destId="{2B82A297-A790-433F-8253-9883C8515D3F}" srcOrd="5" destOrd="0" parTransId="{0ADB950C-04F0-40D2-86C5-01B862D1C7B5}" sibTransId="{8B3635C9-9AF6-4FCB-9A74-BED254621D77}"/>
    <dgm:cxn modelId="{8E435203-F5D7-466A-9FB5-6073EEE61359}" type="presOf" srcId="{D4D26846-B448-4201-95D3-6595007E692E}" destId="{D9E13F5B-C638-470C-AE60-D5ECF8BB28B0}" srcOrd="0" destOrd="0" presId="urn:microsoft.com/office/officeart/2005/8/layout/hList6"/>
    <dgm:cxn modelId="{E349A839-504C-4217-829B-3EDC71A888B7}" type="presOf" srcId="{C7427FE1-8889-40F2-BCBE-F1FB3E5EC0D0}" destId="{6E747E72-6043-420F-8CC2-CEB32AC48458}" srcOrd="0" destOrd="5" presId="urn:microsoft.com/office/officeart/2005/8/layout/hList6"/>
    <dgm:cxn modelId="{8486907C-F34C-4499-9198-48EAF810A5D8}" type="presOf" srcId="{70D3DA62-05C0-4842-B91A-8C160FCB9AFD}" destId="{6E747E72-6043-420F-8CC2-CEB32AC48458}" srcOrd="0" destOrd="3" presId="urn:microsoft.com/office/officeart/2005/8/layout/hList6"/>
    <dgm:cxn modelId="{686703D8-572C-4D71-8B46-579EF3E061BC}" srcId="{34B41CA4-CBD1-473D-80EF-A97892770987}" destId="{0EF301D7-0116-4EA1-8ACD-D0FC6E3F7578}" srcOrd="5" destOrd="0" parTransId="{942CE7E6-4C4A-4DB7-95BB-9CA414740D0E}" sibTransId="{E29D8984-9454-4382-839A-4C9997F994CB}"/>
    <dgm:cxn modelId="{ADA47B78-E1E9-4901-8636-A0CAEDF225E0}" srcId="{8387094B-0821-40A7-9087-18DC9B0AF99B}" destId="{B8B378AD-38B6-46CF-A974-E8F611FB6A27}" srcOrd="0" destOrd="0" parTransId="{B93AA843-1EDD-4BE7-B2CD-BDE3687744AD}" sibTransId="{7DE2BD7B-3428-4DB0-8E3A-C2F99FF235A6}"/>
    <dgm:cxn modelId="{972944F1-0E0C-486D-8EE1-A74A094F3950}" type="presOf" srcId="{34B41CA4-CBD1-473D-80EF-A97892770987}" destId="{542FD7B4-338F-470A-996A-D8E6DB27ABF1}" srcOrd="0" destOrd="0" presId="urn:microsoft.com/office/officeart/2005/8/layout/hList6"/>
    <dgm:cxn modelId="{4747302C-3008-41C4-9864-F60A2448E04F}" type="presOf" srcId="{8387094B-0821-40A7-9087-18DC9B0AF99B}" destId="{6E747E72-6043-420F-8CC2-CEB32AC48458}" srcOrd="0" destOrd="0" presId="urn:microsoft.com/office/officeart/2005/8/layout/hList6"/>
    <dgm:cxn modelId="{EB7AB933-204F-4E3C-B838-8BFC889B7286}" type="presOf" srcId="{0EF301D7-0116-4EA1-8ACD-D0FC6E3F7578}" destId="{542FD7B4-338F-470A-996A-D8E6DB27ABF1}" srcOrd="0" destOrd="6" presId="urn:microsoft.com/office/officeart/2005/8/layout/hList6"/>
    <dgm:cxn modelId="{1B9EB122-4AD8-4523-B5EE-684FDA2FB2CA}" srcId="{184E2E69-2087-41EE-9644-ACD04CB0B7AE}" destId="{D4D26846-B448-4201-95D3-6595007E692E}" srcOrd="2" destOrd="0" parTransId="{01641001-9FE1-47C6-95A5-F9C075E218AB}" sibTransId="{B6923140-E95A-4E07-966B-45739BDC7EF9}"/>
    <dgm:cxn modelId="{FCF7D3D6-2B67-4030-A11D-64EB24687350}" srcId="{34B41CA4-CBD1-473D-80EF-A97892770987}" destId="{09443E86-DB93-48CF-988D-3152FCD80DCD}" srcOrd="1" destOrd="0" parTransId="{903A8A02-E82F-44B4-B3CF-B4E516F1A98B}" sibTransId="{705DF914-2631-4F99-961B-9B4313F19EBD}"/>
    <dgm:cxn modelId="{4933E477-47FF-45C2-9F84-3F5535438A98}" srcId="{34B41CA4-CBD1-473D-80EF-A97892770987}" destId="{AE6BD96A-4C07-4991-A07C-BDC428EF7339}" srcOrd="4" destOrd="0" parTransId="{B7230C9F-1C34-4603-B45A-1EF0A11F1327}" sibTransId="{AE0DBB91-0BE5-4618-9BEA-9EF9C623807E}"/>
    <dgm:cxn modelId="{777818BE-E497-4603-95C3-5D1300F1F43F}" type="presOf" srcId="{A751C338-2CC5-4256-BB4E-703CDDB87C64}" destId="{D9E13F5B-C638-470C-AE60-D5ECF8BB28B0}" srcOrd="0" destOrd="2" presId="urn:microsoft.com/office/officeart/2005/8/layout/hList6"/>
    <dgm:cxn modelId="{D9953916-B1C1-4C3F-BAFD-49A77EABA6C2}" srcId="{8387094B-0821-40A7-9087-18DC9B0AF99B}" destId="{C7427FE1-8889-40F2-BCBE-F1FB3E5EC0D0}" srcOrd="4" destOrd="0" parTransId="{44CEB534-84D5-4AAA-ADCB-9929BC2D5F50}" sibTransId="{534E3C71-ACC2-48DC-AF22-829572947835}"/>
    <dgm:cxn modelId="{B26B1B21-066C-49BF-AB4F-92840FEF3DE3}" srcId="{D4D26846-B448-4201-95D3-6595007E692E}" destId="{A751C338-2CC5-4256-BB4E-703CDDB87C64}" srcOrd="1" destOrd="0" parTransId="{E988E19F-3D07-4B69-B3E2-0B477F28A6DC}" sibTransId="{DE79E35F-A6BD-4545-9BD1-47E94262E9A1}"/>
    <dgm:cxn modelId="{B0D0A6C2-353B-405A-8886-B17281D3D8DA}" srcId="{8387094B-0821-40A7-9087-18DC9B0AF99B}" destId="{EEA1FDFE-82E6-4756-BE11-272A3243CDF4}" srcOrd="6" destOrd="0" parTransId="{BA6DA935-E8F2-4D36-AEA9-67243771235F}" sibTransId="{CE268E1E-D28D-4701-A5A4-50938ED4FB29}"/>
    <dgm:cxn modelId="{FC2D2C33-ED6F-4620-B417-73C906702E44}" srcId="{34B41CA4-CBD1-473D-80EF-A97892770987}" destId="{F6CB2418-E9D4-4CA9-ADF2-619BF649B63A}" srcOrd="2" destOrd="0" parTransId="{9DD6D47D-91DE-4E48-95A2-4D2939F1FCAE}" sibTransId="{B7E18E38-8C07-46EB-A80F-1AE6B9877327}"/>
    <dgm:cxn modelId="{001BA71E-1D09-46F3-A25A-E142024209CF}" type="presOf" srcId="{0CAE1521-17B8-47D4-9F41-089F53192698}" destId="{D9E13F5B-C638-470C-AE60-D5ECF8BB28B0}" srcOrd="0" destOrd="1" presId="urn:microsoft.com/office/officeart/2005/8/layout/hList6"/>
    <dgm:cxn modelId="{6C6A53C4-67D0-4FBC-AA6C-2FA0C8ED7470}" srcId="{8387094B-0821-40A7-9087-18DC9B0AF99B}" destId="{70D3DA62-05C0-4842-B91A-8C160FCB9AFD}" srcOrd="2" destOrd="0" parTransId="{54FCF2ED-9C5E-4A66-89F3-1C296E596AC6}" sibTransId="{ACD669E4-F32B-4837-A823-B9AB946CD396}"/>
    <dgm:cxn modelId="{35383ED9-AE29-4657-A360-52704B730053}" srcId="{184E2E69-2087-41EE-9644-ACD04CB0B7AE}" destId="{8387094B-0821-40A7-9087-18DC9B0AF99B}" srcOrd="0" destOrd="0" parTransId="{37B0B59D-3759-44C4-A70C-CFDA592D9C65}" sibTransId="{7A713802-CDC0-4C7A-BFEC-B790BDE55FF3}"/>
    <dgm:cxn modelId="{511516F6-5506-4508-801B-C31C9A2AD363}" type="presOf" srcId="{AE6BD96A-4C07-4991-A07C-BDC428EF7339}" destId="{542FD7B4-338F-470A-996A-D8E6DB27ABF1}" srcOrd="0" destOrd="5" presId="urn:microsoft.com/office/officeart/2005/8/layout/hList6"/>
    <dgm:cxn modelId="{5513457B-13DA-4318-B45B-58D806983A16}" srcId="{D4D26846-B448-4201-95D3-6595007E692E}" destId="{0CAE1521-17B8-47D4-9F41-089F53192698}" srcOrd="0" destOrd="0" parTransId="{5BD7C49B-5883-4E86-9525-85FF0AFB4897}" sibTransId="{3C2C35AC-AC23-4CDA-82C7-10D4DF032CCF}"/>
    <dgm:cxn modelId="{7AFA096A-9268-4F43-8101-C77542D6F54D}" type="presOf" srcId="{EEA1FDFE-82E6-4756-BE11-272A3243CDF4}" destId="{6E747E72-6043-420F-8CC2-CEB32AC48458}" srcOrd="0" destOrd="7" presId="urn:microsoft.com/office/officeart/2005/8/layout/hList6"/>
    <dgm:cxn modelId="{D36B5B88-91B4-4D59-83BA-273712B34C6E}" type="presOf" srcId="{38C29F7A-2CBA-4A56-B507-F64FB2C51BF9}" destId="{542FD7B4-338F-470A-996A-D8E6DB27ABF1}" srcOrd="0" destOrd="1" presId="urn:microsoft.com/office/officeart/2005/8/layout/hList6"/>
    <dgm:cxn modelId="{28886D98-4ABC-477A-A191-E6B46A82F9D5}" srcId="{8387094B-0821-40A7-9087-18DC9B0AF99B}" destId="{36CBC6CF-4868-4019-B74B-9BB41F0F3F58}" srcOrd="1" destOrd="0" parTransId="{61844784-654A-43D8-8D8A-10E6E9EE386B}" sibTransId="{53E62FC0-16E0-4E5A-85B0-90FB558B3AD5}"/>
    <dgm:cxn modelId="{75B5892A-77B7-407D-8110-6168A3602E77}" type="presOf" srcId="{5556386C-FAA8-4FFC-8773-186436681780}" destId="{542FD7B4-338F-470A-996A-D8E6DB27ABF1}" srcOrd="0" destOrd="4" presId="urn:microsoft.com/office/officeart/2005/8/layout/hList6"/>
    <dgm:cxn modelId="{295F5467-9E66-495F-8C70-E54D202799E8}" type="presOf" srcId="{36CBC6CF-4868-4019-B74B-9BB41F0F3F58}" destId="{6E747E72-6043-420F-8CC2-CEB32AC48458}" srcOrd="0" destOrd="2" presId="urn:microsoft.com/office/officeart/2005/8/layout/hList6"/>
    <dgm:cxn modelId="{64E52142-7040-46C4-BEA5-AA41E1CC2038}" type="presOf" srcId="{184E2E69-2087-41EE-9644-ACD04CB0B7AE}" destId="{914D2294-6D43-498E-9F7B-8563AA39FD90}" srcOrd="0" destOrd="0" presId="urn:microsoft.com/office/officeart/2005/8/layout/hList6"/>
    <dgm:cxn modelId="{F97BD210-A030-4A23-A790-65E69C52E6B8}" type="presOf" srcId="{09443E86-DB93-48CF-988D-3152FCD80DCD}" destId="{542FD7B4-338F-470A-996A-D8E6DB27ABF1}" srcOrd="0" destOrd="2" presId="urn:microsoft.com/office/officeart/2005/8/layout/hList6"/>
    <dgm:cxn modelId="{8F08BB10-3455-4DBB-B6F2-A5212E4BE9F9}" srcId="{8387094B-0821-40A7-9087-18DC9B0AF99B}" destId="{14011C8A-29BA-49C9-B645-E7CBEF68C059}" srcOrd="3" destOrd="0" parTransId="{A2DAE5CC-20A3-49C2-92C9-FB678B555D23}" sibTransId="{67577377-FB0A-4C33-B72A-5DA39204B9C6}"/>
    <dgm:cxn modelId="{98E72AF1-BF82-4BA7-8C7E-1813D43E2B85}" srcId="{184E2E69-2087-41EE-9644-ACD04CB0B7AE}" destId="{34B41CA4-CBD1-473D-80EF-A97892770987}" srcOrd="1" destOrd="0" parTransId="{AEB08792-8298-4C9F-9BB8-9EFD7EBB790A}" sibTransId="{3D78D9C9-8147-4164-966B-7AAFCB4D4BA8}"/>
    <dgm:cxn modelId="{7009F2B4-7365-4653-A206-CE2C781625A2}" type="presOf" srcId="{14011C8A-29BA-49C9-B645-E7CBEF68C059}" destId="{6E747E72-6043-420F-8CC2-CEB32AC48458}" srcOrd="0" destOrd="4" presId="urn:microsoft.com/office/officeart/2005/8/layout/hList6"/>
    <dgm:cxn modelId="{B8BCDAD0-C987-4295-AE4F-2D23EB4A1457}" type="presOf" srcId="{F6CB2418-E9D4-4CA9-ADF2-619BF649B63A}" destId="{542FD7B4-338F-470A-996A-D8E6DB27ABF1}" srcOrd="0" destOrd="3" presId="urn:microsoft.com/office/officeart/2005/8/layout/hList6"/>
    <dgm:cxn modelId="{A749D89E-9A11-4E9C-9124-5CD457143D7B}" type="presParOf" srcId="{914D2294-6D43-498E-9F7B-8563AA39FD90}" destId="{6E747E72-6043-420F-8CC2-CEB32AC48458}" srcOrd="0" destOrd="0" presId="urn:microsoft.com/office/officeart/2005/8/layout/hList6"/>
    <dgm:cxn modelId="{7E7DEC1E-DD75-4368-BEED-082298010D13}" type="presParOf" srcId="{914D2294-6D43-498E-9F7B-8563AA39FD90}" destId="{C8AC7D1F-E35B-4D72-B81D-259936C9EA40}" srcOrd="1" destOrd="0" presId="urn:microsoft.com/office/officeart/2005/8/layout/hList6"/>
    <dgm:cxn modelId="{477CD333-ECB9-4DDA-B32E-572BC7E2393A}" type="presParOf" srcId="{914D2294-6D43-498E-9F7B-8563AA39FD90}" destId="{542FD7B4-338F-470A-996A-D8E6DB27ABF1}" srcOrd="2" destOrd="0" presId="urn:microsoft.com/office/officeart/2005/8/layout/hList6"/>
    <dgm:cxn modelId="{A22376B5-D234-4D75-A7BD-5A66285371E0}" type="presParOf" srcId="{914D2294-6D43-498E-9F7B-8563AA39FD90}" destId="{8B9B0748-622B-4D10-996E-BF150BFA12B4}" srcOrd="3" destOrd="0" presId="urn:microsoft.com/office/officeart/2005/8/layout/hList6"/>
    <dgm:cxn modelId="{9360140F-2BA1-4C58-8939-CE0E233F5224}" type="presParOf" srcId="{914D2294-6D43-498E-9F7B-8563AA39FD90}" destId="{D9E13F5B-C638-470C-AE60-D5ECF8BB28B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F96F71-C2C2-401B-8685-8C0CDA707A97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8D32BE-927C-4606-B8CC-38CE74D0647E}">
      <dgm:prSet phldrT="[Текст]" custT="1"/>
      <dgm:spPr>
        <a:solidFill>
          <a:srgbClr val="FFFF99">
            <a:alpha val="39000"/>
          </a:srgbClr>
        </a:solidFill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Российская Федерация</a:t>
          </a:r>
          <a:endParaRPr lang="ru-RU" sz="16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B223E-23F2-4F4F-852C-353205986CB2}" type="parTrans" cxnId="{DD9D11FA-A5D6-4FF9-A1F1-EFA9EE26C568}">
      <dgm:prSet/>
      <dgm:spPr/>
      <dgm:t>
        <a:bodyPr/>
        <a:lstStyle/>
        <a:p>
          <a:endParaRPr lang="ru-RU"/>
        </a:p>
      </dgm:t>
    </dgm:pt>
    <dgm:pt modelId="{BCF2B8B4-D1DA-48FA-8A06-D61D6BFACBE2}" type="sibTrans" cxnId="{DD9D11FA-A5D6-4FF9-A1F1-EFA9EE26C568}">
      <dgm:prSet/>
      <dgm:spPr/>
      <dgm:t>
        <a:bodyPr/>
        <a:lstStyle/>
        <a:p>
          <a:endParaRPr lang="ru-RU"/>
        </a:p>
      </dgm:t>
    </dgm:pt>
    <dgm:pt modelId="{E8797690-2D30-490F-9616-36E62A039330}">
      <dgm:prSet phldrT="[Текст]" custT="1"/>
      <dgm:spPr>
        <a:solidFill>
          <a:schemeClr val="accent3">
            <a:lumMod val="40000"/>
            <a:lumOff val="60000"/>
          </a:schemeClr>
        </a:solidFill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Приморский край</a:t>
          </a:r>
          <a:endParaRPr lang="ru-RU" sz="16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399FE1-18DC-4A96-A8E8-7B23F68150F6}" type="parTrans" cxnId="{88808489-941C-42A1-8DA5-2CA4B8A20BB4}">
      <dgm:prSet/>
      <dgm:spPr/>
      <dgm:t>
        <a:bodyPr/>
        <a:lstStyle/>
        <a:p>
          <a:endParaRPr lang="ru-RU"/>
        </a:p>
      </dgm:t>
    </dgm:pt>
    <dgm:pt modelId="{81A61097-FAE6-4281-9004-728EA3BC457E}" type="sibTrans" cxnId="{88808489-941C-42A1-8DA5-2CA4B8A20BB4}">
      <dgm:prSet/>
      <dgm:spPr/>
      <dgm:t>
        <a:bodyPr/>
        <a:lstStyle/>
        <a:p>
          <a:endParaRPr lang="ru-RU"/>
        </a:p>
      </dgm:t>
    </dgm:pt>
    <dgm:pt modelId="{FB097AB6-C6DF-4D9B-AE85-DDB577795D91}">
      <dgm:prSet phldrT="[Текст]" custT="1"/>
      <dgm:spPr>
        <a:solidFill>
          <a:schemeClr val="accent2">
            <a:lumMod val="20000"/>
            <a:lumOff val="80000"/>
          </a:schemeClr>
        </a:solidFill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Находкинский городской округ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58DD7D-6EA3-41CC-9BCE-CC6F0E824CF1}" type="parTrans" cxnId="{4A4FC671-61F1-45D1-B7C0-4FC053681C23}">
      <dgm:prSet/>
      <dgm:spPr/>
      <dgm:t>
        <a:bodyPr/>
        <a:lstStyle/>
        <a:p>
          <a:endParaRPr lang="ru-RU"/>
        </a:p>
      </dgm:t>
    </dgm:pt>
    <dgm:pt modelId="{7EA82B6B-EE01-4862-AC77-3450B8D3CA4B}" type="sibTrans" cxnId="{4A4FC671-61F1-45D1-B7C0-4FC053681C23}">
      <dgm:prSet/>
      <dgm:spPr/>
      <dgm:t>
        <a:bodyPr/>
        <a:lstStyle/>
        <a:p>
          <a:endParaRPr lang="ru-RU"/>
        </a:p>
      </dgm:t>
    </dgm:pt>
    <dgm:pt modelId="{B604F44D-27FE-4FAC-AB98-0CEBB0C0F62A}" type="pres">
      <dgm:prSet presAssocID="{5BF96F71-C2C2-401B-8685-8C0CDA707A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77E9CA-1E58-488D-920C-8F9C24E457F4}" type="pres">
      <dgm:prSet presAssocID="{FB097AB6-C6DF-4D9B-AE85-DDB577795D91}" presName="boxAndChildren" presStyleCnt="0"/>
      <dgm:spPr/>
    </dgm:pt>
    <dgm:pt modelId="{6A2620E2-AF10-41CB-A728-497ECAA63937}" type="pres">
      <dgm:prSet presAssocID="{FB097AB6-C6DF-4D9B-AE85-DDB577795D91}" presName="parentTextBox" presStyleLbl="node1" presStyleIdx="0" presStyleCnt="3" custScaleX="76234" custScaleY="21861"/>
      <dgm:spPr/>
      <dgm:t>
        <a:bodyPr/>
        <a:lstStyle/>
        <a:p>
          <a:endParaRPr lang="ru-RU"/>
        </a:p>
      </dgm:t>
    </dgm:pt>
    <dgm:pt modelId="{92DA614B-7096-4CFB-B61E-63380CF875D2}" type="pres">
      <dgm:prSet presAssocID="{81A61097-FAE6-4281-9004-728EA3BC457E}" presName="sp" presStyleCnt="0"/>
      <dgm:spPr/>
    </dgm:pt>
    <dgm:pt modelId="{F299EBE3-2E8D-4BFE-A99E-05CDD0084647}" type="pres">
      <dgm:prSet presAssocID="{E8797690-2D30-490F-9616-36E62A039330}" presName="arrowAndChildren" presStyleCnt="0"/>
      <dgm:spPr/>
    </dgm:pt>
    <dgm:pt modelId="{E9D19FAD-92A7-4E81-A46D-76FE7FEC1B01}" type="pres">
      <dgm:prSet presAssocID="{E8797690-2D30-490F-9616-36E62A039330}" presName="parentTextArrow" presStyleLbl="node1" presStyleIdx="1" presStyleCnt="3" custScaleX="78243" custScaleY="19612" custLinFactNeighborX="0" custLinFactNeighborY="-1572"/>
      <dgm:spPr/>
      <dgm:t>
        <a:bodyPr/>
        <a:lstStyle/>
        <a:p>
          <a:endParaRPr lang="ru-RU"/>
        </a:p>
      </dgm:t>
    </dgm:pt>
    <dgm:pt modelId="{A2B2FCA2-F0D0-4A18-AF63-04AA4A36EF41}" type="pres">
      <dgm:prSet presAssocID="{BCF2B8B4-D1DA-48FA-8A06-D61D6BFACBE2}" presName="sp" presStyleCnt="0"/>
      <dgm:spPr/>
    </dgm:pt>
    <dgm:pt modelId="{22C5B2C3-CB21-4510-B642-06A37BA2FCA2}" type="pres">
      <dgm:prSet presAssocID="{DB8D32BE-927C-4606-B8CC-38CE74D0647E}" presName="arrowAndChildren" presStyleCnt="0"/>
      <dgm:spPr/>
    </dgm:pt>
    <dgm:pt modelId="{56B2982F-D837-4A3E-BA63-937793C5B327}" type="pres">
      <dgm:prSet presAssocID="{DB8D32BE-927C-4606-B8CC-38CE74D0647E}" presName="parentTextArrow" presStyleLbl="node1" presStyleIdx="2" presStyleCnt="3" custScaleX="80195" custScaleY="18764" custLinFactNeighborX="976" custLinFactNeighborY="-3722"/>
      <dgm:spPr/>
      <dgm:t>
        <a:bodyPr/>
        <a:lstStyle/>
        <a:p>
          <a:endParaRPr lang="ru-RU"/>
        </a:p>
      </dgm:t>
    </dgm:pt>
  </dgm:ptLst>
  <dgm:cxnLst>
    <dgm:cxn modelId="{4A4FC671-61F1-45D1-B7C0-4FC053681C23}" srcId="{5BF96F71-C2C2-401B-8685-8C0CDA707A97}" destId="{FB097AB6-C6DF-4D9B-AE85-DDB577795D91}" srcOrd="2" destOrd="0" parTransId="{9958DD7D-6EA3-41CC-9BCE-CC6F0E824CF1}" sibTransId="{7EA82B6B-EE01-4862-AC77-3450B8D3CA4B}"/>
    <dgm:cxn modelId="{EBF073DA-BBD0-46C3-B5EE-9D9245ED1918}" type="presOf" srcId="{E8797690-2D30-490F-9616-36E62A039330}" destId="{E9D19FAD-92A7-4E81-A46D-76FE7FEC1B01}" srcOrd="0" destOrd="0" presId="urn:microsoft.com/office/officeart/2005/8/layout/process4"/>
    <dgm:cxn modelId="{6296663C-0671-41F2-86D6-E55D2E2646C5}" type="presOf" srcId="{5BF96F71-C2C2-401B-8685-8C0CDA707A97}" destId="{B604F44D-27FE-4FAC-AB98-0CEBB0C0F62A}" srcOrd="0" destOrd="0" presId="urn:microsoft.com/office/officeart/2005/8/layout/process4"/>
    <dgm:cxn modelId="{837232C0-5B84-4363-9403-72B48C36B390}" type="presOf" srcId="{DB8D32BE-927C-4606-B8CC-38CE74D0647E}" destId="{56B2982F-D837-4A3E-BA63-937793C5B327}" srcOrd="0" destOrd="0" presId="urn:microsoft.com/office/officeart/2005/8/layout/process4"/>
    <dgm:cxn modelId="{BCFC7CFA-1298-44DA-9CB8-5FD2319E93C5}" type="presOf" srcId="{FB097AB6-C6DF-4D9B-AE85-DDB577795D91}" destId="{6A2620E2-AF10-41CB-A728-497ECAA63937}" srcOrd="0" destOrd="0" presId="urn:microsoft.com/office/officeart/2005/8/layout/process4"/>
    <dgm:cxn modelId="{DD9D11FA-A5D6-4FF9-A1F1-EFA9EE26C568}" srcId="{5BF96F71-C2C2-401B-8685-8C0CDA707A97}" destId="{DB8D32BE-927C-4606-B8CC-38CE74D0647E}" srcOrd="0" destOrd="0" parTransId="{477B223E-23F2-4F4F-852C-353205986CB2}" sibTransId="{BCF2B8B4-D1DA-48FA-8A06-D61D6BFACBE2}"/>
    <dgm:cxn modelId="{88808489-941C-42A1-8DA5-2CA4B8A20BB4}" srcId="{5BF96F71-C2C2-401B-8685-8C0CDA707A97}" destId="{E8797690-2D30-490F-9616-36E62A039330}" srcOrd="1" destOrd="0" parTransId="{0D399FE1-18DC-4A96-A8E8-7B23F68150F6}" sibTransId="{81A61097-FAE6-4281-9004-728EA3BC457E}"/>
    <dgm:cxn modelId="{304513D5-8D5C-4DB2-9F55-F08E0E47E707}" type="presParOf" srcId="{B604F44D-27FE-4FAC-AB98-0CEBB0C0F62A}" destId="{6177E9CA-1E58-488D-920C-8F9C24E457F4}" srcOrd="0" destOrd="0" presId="urn:microsoft.com/office/officeart/2005/8/layout/process4"/>
    <dgm:cxn modelId="{54380F9A-8138-4646-BA35-3702EA35448C}" type="presParOf" srcId="{6177E9CA-1E58-488D-920C-8F9C24E457F4}" destId="{6A2620E2-AF10-41CB-A728-497ECAA63937}" srcOrd="0" destOrd="0" presId="urn:microsoft.com/office/officeart/2005/8/layout/process4"/>
    <dgm:cxn modelId="{C6D2A291-77F2-42E5-B0D1-E968BAA97E9F}" type="presParOf" srcId="{B604F44D-27FE-4FAC-AB98-0CEBB0C0F62A}" destId="{92DA614B-7096-4CFB-B61E-63380CF875D2}" srcOrd="1" destOrd="0" presId="urn:microsoft.com/office/officeart/2005/8/layout/process4"/>
    <dgm:cxn modelId="{4FDF7A9C-1BF9-4901-B7B4-2BF1CB02F43D}" type="presParOf" srcId="{B604F44D-27FE-4FAC-AB98-0CEBB0C0F62A}" destId="{F299EBE3-2E8D-4BFE-A99E-05CDD0084647}" srcOrd="2" destOrd="0" presId="urn:microsoft.com/office/officeart/2005/8/layout/process4"/>
    <dgm:cxn modelId="{7230DB39-E551-406E-B070-6323268581A4}" type="presParOf" srcId="{F299EBE3-2E8D-4BFE-A99E-05CDD0084647}" destId="{E9D19FAD-92A7-4E81-A46D-76FE7FEC1B01}" srcOrd="0" destOrd="0" presId="urn:microsoft.com/office/officeart/2005/8/layout/process4"/>
    <dgm:cxn modelId="{B13AD2BF-E2D3-4045-97D0-0511E8FB5EF5}" type="presParOf" srcId="{B604F44D-27FE-4FAC-AB98-0CEBB0C0F62A}" destId="{A2B2FCA2-F0D0-4A18-AF63-04AA4A36EF41}" srcOrd="3" destOrd="0" presId="urn:microsoft.com/office/officeart/2005/8/layout/process4"/>
    <dgm:cxn modelId="{6844F8BF-F974-4023-A059-423222E27B76}" type="presParOf" srcId="{B604F44D-27FE-4FAC-AB98-0CEBB0C0F62A}" destId="{22C5B2C3-CB21-4510-B642-06A37BA2FCA2}" srcOrd="4" destOrd="0" presId="urn:microsoft.com/office/officeart/2005/8/layout/process4"/>
    <dgm:cxn modelId="{37183775-D911-4505-9DDD-8021AD337035}" type="presParOf" srcId="{22C5B2C3-CB21-4510-B642-06A37BA2FCA2}" destId="{56B2982F-D837-4A3E-BA63-937793C5B327}" srcOrd="0" destOrd="0" presId="urn:microsoft.com/office/officeart/2005/8/layout/process4"/>
  </dgm:cxnLst>
  <dgm:bg>
    <a:effectLst>
      <a:glow>
        <a:schemeClr val="bg1"/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0.12821</cdr:x>
      <cdr:y>0.69444</cdr:y>
    </cdr:from>
    <cdr:to>
      <cdr:x>0.79487</cdr:x>
      <cdr:y>0.80556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1800200"/>
          <a:ext cx="56166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2017 год                                 2018 год                                2019 год                                 2020 год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0.21091</cdr:x>
      <cdr:y>0.375</cdr:y>
    </cdr:from>
    <cdr:to>
      <cdr:x>0.48617</cdr:x>
      <cdr:y>0.59539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827584" y="864096"/>
          <a:ext cx="1080120" cy="5078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Факт 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2019 </a:t>
          </a:r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</a:p>
        <a:p xmlns:a="http://schemas.openxmlformats.org/drawingml/2006/main">
          <a:pPr algn="ctr"/>
          <a:r>
            <a:rPr lang="ru-RU" sz="900" b="0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2 804 776,84 </a:t>
          </a:r>
          <a:endParaRPr lang="ru-RU" sz="900" b="0" i="0" u="none" strike="noStrike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900" b="0" i="0" u="none" strike="noStrik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900" b="0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0.24167</cdr:x>
      <cdr:y>0.32361</cdr:y>
    </cdr:from>
    <cdr:to>
      <cdr:x>0.44167</cdr:x>
      <cdr:y>0.65694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4900" y="8877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0.17526</cdr:x>
      <cdr:y>0.44055</cdr:y>
    </cdr:from>
    <cdr:to>
      <cdr:x>0.50859</cdr:x>
      <cdr:y>0.65117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7904" y="1070724"/>
          <a:ext cx="1080120" cy="51188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Факт 2020 год</a:t>
          </a:r>
        </a:p>
        <a:p xmlns:a="http://schemas.openxmlformats.org/drawingml/2006/main">
          <a:pPr algn="ctr"/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3 021 830,78 </a:t>
          </a:r>
          <a:endParaRPr lang="ru-RU" sz="9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0.19676</cdr:x>
      <cdr:y>0.29694</cdr:y>
    </cdr:from>
    <cdr:to>
      <cdr:x>0.44876</cdr:x>
      <cdr:y>0.53129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9592" y="821132"/>
          <a:ext cx="1152128" cy="64807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  <a:alpha val="55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Факт за 2020 год</a:t>
          </a:r>
        </a:p>
        <a:p xmlns:a="http://schemas.openxmlformats.org/drawingml/2006/main"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2 226 216,59 </a:t>
          </a:r>
        </a:p>
        <a:p xmlns:a="http://schemas.openxmlformats.org/drawingml/2006/main">
          <a:pPr algn="ctr"/>
          <a:r>
            <a:rPr lang="ru-RU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0.14175</cdr:x>
      <cdr:y>0.24884</cdr:y>
    </cdr:from>
    <cdr:to>
      <cdr:x>0.39374</cdr:x>
      <cdr:y>0.40111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" y="941457"/>
          <a:ext cx="1152128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  <a:alpha val="59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</a:t>
          </a:r>
        </a:p>
        <a:p xmlns:a="http://schemas.openxmlformats.org/drawingml/2006/main">
          <a:pPr algn="ctr"/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– 332 396,23 </a:t>
          </a:r>
          <a:r>
            <a:rPr lang="ru-RU" sz="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 xmlns:a="http://schemas.openxmlformats.org/drawingml/2006/main">
          <a:pPr algn="ctr"/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Факт – 322 086,98 </a:t>
          </a:r>
          <a:r>
            <a:rPr lang="ru-RU" sz="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0.14235</cdr:x>
      <cdr:y>0.6129</cdr:y>
    </cdr:from>
    <cdr:to>
      <cdr:x>0.37219</cdr:x>
      <cdr:y>0.72581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1183" y="2736304"/>
          <a:ext cx="1584176" cy="50405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  <a:alpha val="61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98 306,5 </a:t>
          </a:r>
          <a:r>
            <a:rPr lang="ru-RU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Факт 95 939,1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0.20488</cdr:x>
      <cdr:y>0.30233</cdr:y>
    </cdr:from>
    <cdr:to>
      <cdr:x>0.49233</cdr:x>
      <cdr:y>0.55083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866600" y="936104"/>
          <a:ext cx="1215908" cy="76944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  <a:alpha val="3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исполнены на  37 493,29 </a:t>
          </a:r>
          <a:r>
            <a:rPr lang="ru-RU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0.0569</cdr:x>
      <cdr:y>0.32794</cdr:y>
    </cdr:from>
    <cdr:to>
      <cdr:x>0.48302</cdr:x>
      <cdr:y>0.47365</cdr:y>
    </cdr:to>
    <cdr:sp macro="" textlink="">
      <cdr:nvSpPr>
        <cdr:cNvPr id="2" name="TextBox 19"/>
        <cdr:cNvSpPr txBox="1"/>
      </cdr:nvSpPr>
      <cdr:spPr>
        <a:xfrm xmlns:a="http://schemas.openxmlformats.org/drawingml/2006/main">
          <a:off x="243720" y="1039032"/>
          <a:ext cx="1825243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40000"/>
            <a:lumOff val="60000"/>
            <a:alpha val="61000"/>
          </a:schemeClr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55 442,98 </a:t>
          </a:r>
          <a:r>
            <a:rPr lang="ru-RU" sz="1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Факт 51 012 </a:t>
          </a:r>
          <a:r>
            <a:rPr lang="ru-RU" sz="1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0.96052</cdr:x>
      <cdr:y>0.13709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4391502" cy="292393"/>
        </a:xfrm>
        <a:prstGeom xmlns:a="http://schemas.openxmlformats.org/drawingml/2006/main" prst="rect">
          <a:avLst/>
        </a:prstGeom>
        <a:solidFill xmlns:a="http://schemas.openxmlformats.org/drawingml/2006/main">
          <a:srgbClr val="ECF4A2"/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расходов </a:t>
          </a:r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непрограммных </a:t>
          </a:r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4F13C-DCF3-4A40-AE50-E8BB293292C9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D900A-F2E1-4D05-9230-5853A669C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4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1400" b="1" dirty="0" smtClean="0"/>
              <a:t>Блеклое фоновое изображение</a:t>
            </a:r>
            <a:endParaRPr lang="ru-RU" sz="1400" b="1" baseline="0" dirty="0" smtClean="0"/>
          </a:p>
          <a:p>
            <a:pPr rtl="0"/>
            <a:r>
              <a:rPr lang="ru-RU" sz="1400" b="0" dirty="0" smtClean="0"/>
              <a:t>(основное)</a:t>
            </a:r>
          </a:p>
          <a:p>
            <a:pPr rtl="0"/>
            <a:endParaRPr lang="ru-RU" sz="1200" b="1" baseline="0" dirty="0" smtClean="0"/>
          </a:p>
          <a:p>
            <a:pPr rtl="0"/>
            <a:endParaRPr lang="ru-RU" sz="1200" b="1" baseline="0" dirty="0" smtClean="0"/>
          </a:p>
          <a:p>
            <a:pPr rtl="0"/>
            <a:r>
              <a:rPr lang="ru-RU" sz="1200" b="0" dirty="0" smtClean="0"/>
              <a:t>Для воспроизведения фоновых эффектов на этом слайде выполните следующие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щелкните элемент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пункт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 </a:t>
            </a:r>
          </a:p>
          <a:p>
            <a:pPr marL="228600" indent="-228600" rtl="0">
              <a:buFont typeface="+mj-lt"/>
              <a:buAutoNum type="arabicPeriod"/>
            </a:pPr>
            <a:r>
              <a:rPr lang="ru-RU" sz="1200" b="0" dirty="0" smtClean="0"/>
              <a:t>Щелкните слайд правой кнопкой мыши и выберите пункт </a:t>
            </a:r>
            <a:r>
              <a:rPr lang="ru-RU" sz="1200" b="1" dirty="0" smtClean="0"/>
              <a:t>Формат</a:t>
            </a:r>
            <a:r>
              <a:rPr lang="ru-RU" sz="1200" b="0" dirty="0" smtClean="0"/>
              <a:t> </a:t>
            </a:r>
            <a:r>
              <a:rPr lang="ru-RU" sz="1200" b="1" dirty="0" smtClean="0"/>
              <a:t>фона</a:t>
            </a:r>
            <a:r>
              <a:rPr lang="ru-RU" sz="1200" b="0" dirty="0" smtClean="0"/>
              <a:t>.</a:t>
            </a:r>
          </a:p>
          <a:p>
            <a:pPr marL="228600" indent="-228600" rtl="0">
              <a:buFont typeface="+mj-lt"/>
              <a:buAutoNum type="arabicPeriod"/>
            </a:pP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Формат фона</a:t>
            </a:r>
            <a:r>
              <a:rPr lang="ru-RU" sz="1200" b="0" dirty="0" smtClean="0"/>
              <a:t> выберите пункт </a:t>
            </a:r>
            <a:r>
              <a:rPr lang="ru-RU" sz="1200" b="1" dirty="0" smtClean="0"/>
              <a:t>Заливка </a:t>
            </a:r>
            <a:r>
              <a:rPr lang="ru-RU" sz="1200" b="0" dirty="0" smtClean="0"/>
              <a:t>в области справа. В области </a:t>
            </a:r>
            <a:r>
              <a:rPr lang="ru-RU" sz="1200" b="1" dirty="0" smtClean="0"/>
              <a:t>Заливка</a:t>
            </a:r>
            <a:r>
              <a:rPr lang="ru-RU" sz="1200" b="0" dirty="0" smtClean="0"/>
              <a:t> установите флажок </a:t>
            </a:r>
            <a:r>
              <a:rPr lang="ru-RU" sz="1200" b="1" dirty="0" smtClean="0"/>
              <a:t>Рисунок или текстура</a:t>
            </a:r>
            <a:r>
              <a:rPr lang="ru-RU" sz="1200" b="0" dirty="0" smtClean="0"/>
              <a:t> и в разделе </a:t>
            </a:r>
            <a:r>
              <a:rPr lang="ru-RU" sz="1200" b="1" dirty="0" smtClean="0"/>
              <a:t>Добавить рисунок из источника</a:t>
            </a:r>
            <a:r>
              <a:rPr lang="ru-RU" sz="1200" b="0" dirty="0" smtClean="0"/>
              <a:t> нажмите кнопку </a:t>
            </a:r>
            <a:r>
              <a:rPr lang="ru-RU" sz="1200" b="1" dirty="0" smtClean="0"/>
              <a:t>Файл</a:t>
            </a:r>
            <a:r>
              <a:rPr lang="ru-RU" sz="1200" b="0" dirty="0" smtClean="0"/>
              <a:t>. </a:t>
            </a:r>
          </a:p>
          <a:p>
            <a:pPr marL="228600" indent="-228600" rtl="0">
              <a:buFont typeface="+mj-lt"/>
              <a:buAutoNum type="arabicPeriod"/>
            </a:pP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Вставка рисунка</a:t>
            </a:r>
            <a:r>
              <a:rPr lang="ru-RU" sz="1200" b="0" dirty="0" smtClean="0"/>
              <a:t> выберите изображение и нажмите кнопку </a:t>
            </a:r>
            <a:r>
              <a:rPr lang="ru-RU" sz="1200" b="1" dirty="0" smtClean="0"/>
              <a:t>Вставить</a:t>
            </a:r>
            <a:r>
              <a:rPr lang="ru-RU" sz="1200" b="0" dirty="0" smtClean="0"/>
              <a:t>.</a:t>
            </a:r>
          </a:p>
          <a:p>
            <a:pPr marL="228600" indent="-228600" rtl="0">
              <a:buFont typeface="+mj-lt"/>
              <a:buAutoNum type="arabicPeriod"/>
            </a:pPr>
            <a:r>
              <a:rPr lang="ru-RU" sz="1200" b="0" dirty="0" smtClean="0"/>
              <a:t>Кроме того, в диалоговом окне </a:t>
            </a:r>
            <a:r>
              <a:rPr lang="ru-RU" sz="1200" b="1" dirty="0" smtClean="0"/>
              <a:t>Формат фона</a:t>
            </a:r>
            <a:r>
              <a:rPr lang="ru-RU" sz="1200" b="0" dirty="0" smtClean="0"/>
              <a:t> в поле </a:t>
            </a:r>
            <a:r>
              <a:rPr lang="ru-RU" sz="1200" b="1" dirty="0" smtClean="0"/>
              <a:t>Прозрачность</a:t>
            </a:r>
            <a:r>
              <a:rPr lang="ru-RU" sz="1200" b="0" dirty="0" smtClean="0"/>
              <a:t> области </a:t>
            </a:r>
            <a:r>
              <a:rPr lang="ru-RU" sz="1200" b="1" dirty="0" smtClean="0"/>
              <a:t>Заливка</a:t>
            </a:r>
            <a:r>
              <a:rPr lang="ru-RU" sz="1200" b="0" dirty="0" smtClean="0"/>
              <a:t> введите </a:t>
            </a:r>
            <a:r>
              <a:rPr lang="ru-RU" sz="1200" b="1" dirty="0" smtClean="0"/>
              <a:t>85 %</a:t>
            </a:r>
            <a:r>
              <a:rPr lang="ru-RU" sz="1200" b="0" dirty="0" smtClean="0"/>
              <a:t>.</a:t>
            </a:r>
          </a:p>
          <a:p>
            <a:pPr marL="228600" indent="-228600" rtl="0">
              <a:buFont typeface="+mj-lt"/>
              <a:buAutoNum type="arabicPeriod"/>
            </a:pPr>
            <a:endParaRPr lang="ru-RU" sz="1200" b="0" baseline="0" dirty="0" smtClean="0"/>
          </a:p>
          <a:p>
            <a:pPr rtl="0"/>
            <a:endParaRPr lang="ru-RU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B1EA-C5E2-4C3D-BF1F-113BDA8850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0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D900A-F2E1-4D05-9230-5853A669CC6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195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1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65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D900A-F2E1-4D05-9230-5853A669CC6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65FF-645A-4262-9723-298CE0E0B13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1465FF-645A-4262-9723-298CE0E0B13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C81CF3-2BA9-4BAD-8A4F-BD0DB45DA32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E%D0%B6%D0%BD%D0%BE-%D0%9C%D0%BE%D1%80%D1%81%D0%BA%D0%BE%D0%B9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ru.wikipedia.org/wiki/%D0%9B%D0%B8%D0%B2%D0%B0%D0%B4%D0%B8%D1%8F_(%D0%9D%D0%B0%D1%85%D0%BE%D0%B4%D0%BA%D0%B0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2%D1%80%D0%B0%D0%BD%D0%B3%D0%B5%D0%BB%D1%8C_(%D0%9D%D0%B0%D1%85%D0%BE%D0%B4%D0%BA%D0%B0)" TargetMode="External"/><Relationship Id="rId11" Type="http://schemas.openxmlformats.org/officeDocument/2006/relationships/hyperlink" Target="https://ru.wikipedia.org/wiki/%D0%9F%D0%B0%D1%80%D1%82%D0%B8%D0%B7%D0%B0%D0%BD%D1%81%D0%BA%D0%B8%D0%B9_%D1%80%D0%B0%D0%B9%D0%BE%D0%BD_%D0%9F%D1%80%D0%B8%D0%BC%D0%BE%D1%80%D1%81%D0%BA%D0%BE%D0%B3%D0%BE_%D0%BA%D1%80%D0%B0%D1%8F" TargetMode="External"/><Relationship Id="rId5" Type="http://schemas.openxmlformats.org/officeDocument/2006/relationships/hyperlink" Target="https://ru.wikipedia.org/wiki/2004_%D0%B3%D0%BE%D0%B4" TargetMode="External"/><Relationship Id="rId10" Type="http://schemas.openxmlformats.org/officeDocument/2006/relationships/hyperlink" Target="https://ru.wikipedia.org/wiki/%D0%9C%D1%8B%D1%81_%D0%9F%D0%BE%D0%B2%D0%BE%D1%80%D0%BE%D1%82%D0%BD%D1%8B%D0%B9" TargetMode="External"/><Relationship Id="rId4" Type="http://schemas.microsoft.com/office/2007/relationships/hdphoto" Target="../media/hdphoto1.wdp"/><Relationship Id="rId9" Type="http://schemas.openxmlformats.org/officeDocument/2006/relationships/hyperlink" Target="https://ru.wikipedia.org/wiki/%D0%9A%D0%BE%D0%B7%D1%8C%D0%BC%D0%B8%D0%BD%D0%BE_(%D0%BF%D0%BE%D1%81%D1%91%D0%BB%D0%BE%D0%BA,_%D0%9F%D1%80%D0%B8%D0%BC%D0%BE%D1%80%D1%81%D0%BA%D0%B8%D0%B9_%D0%BA%D1%80%D0%B0%D0%B9)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OqDhSpf3&amp;id=DBED8259C7881BBBCC749BCF1996176B78D8FE95&amp;thid=OIP.OqDhSpf3qTgnTi6pal7PwAAAAA&amp;mediaurl=https://mszn27.ru/sites/files/mszn/kgu/kguhb/picture/2017/33855.png&amp;exph=319&amp;expw=158&amp;q=%d1%81%d0%be%d1%86%d0%b8%d0%b0%d0%bb%d1%8c%d0%bd%d0%b0%d1%8f+%d0%bf%d0%be%d0%b4%d0%b4%d0%b5%d1%80%d0%b6%d0%ba%d0%b0+%d0%b3%d1%80%d0%b0%d0%b6%d0%b4%d0%b0%d0%bd+%d0%ba%d0%b0%d1%80%d1%82%d0%b8%d0%bd%d0%ba%d0%b0&amp;simid=608047149154239288&amp;ck=907A27324CC097C51DAE898D003369AD&amp;selectedIndex=535&amp;FORM=IRPRST" TargetMode="External"/><Relationship Id="rId7" Type="http://schemas.openxmlformats.org/officeDocument/2006/relationships/image" Target="../media/image14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hyperlink" Target="https://pixabay.com/ru/illustrations/%D1%81%D0%B5%D0%BC%D1%8C%D0%B8-%D0%BE%D1%82%D0%B5%D1%86-%D0%B2%D0%BF%D0%B5%D1%80%D0%B5%D0%B4-%D0%B3%D0%B0%D1%80%D0%B0%D0%BD%D1%82%D0%B8%D1%8F-222128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ing.com/images/search?view=detailV2&amp;ccid=OPl6UZUi&amp;id=C387DD5B79B4AE9B1759DA20B8210CA2E9873313&amp;thid=OIP.OPl6UZUiNUxH3NKgaUex5QHaHe&amp;mediaurl=http://guto-razvitie.ru/sites/default/files/emblema_0.png&amp;exph=691&amp;expw=685&amp;q=%d1%81%d0%be%d1%86%d0%b8%d0%b0%d0%bb%d1%8c%d0%bd%d0%b0%d1%8f+%d0%bf%d0%be%d0%b4%d0%b4%d0%b5%d1%80%d0%b6%d0%ba%d0%b0+%d0%b4%d0%b5%d1%82%d0%b5%d0%b9+%d1%81%d0%b8%d1%80%d0%be%d1%82+%d0%ba%d0%b0%d1%80%d1%82%d0%b8%d0%bd%d0%ba%d0%b0&amp;simid=607999316176341818&amp;ck=80C200EC89B13F66F5A6E89C94E707C9&amp;selectedIndex=119&amp;FORM=IRPRST" TargetMode="Externa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indept@nakhodka-city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916832"/>
            <a:ext cx="3168352" cy="172819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 Находкинского городского </a:t>
            </a:r>
            <a:r>
              <a:rPr lang="ru-RU" sz="1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26.05.2021 № 846 «Об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отчете об исполнении бюджета Находкинского городского округа за 2020 год»   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pic>
        <p:nvPicPr>
          <p:cNvPr id="1027" name="Picture 3" descr="C:\Женя\Бюджет для граждан\ФОТО\DJI_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00">
            <a:off x="3197801" y="1114868"/>
            <a:ext cx="5215459" cy="412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Что такое «доходы бюджета»?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8809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3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денежные средства, за исключением </a:t>
            </a:r>
          </a:p>
          <a:p>
            <a:pPr lvl="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в соответствии с Бюджетным кодексом РФ источников </a:t>
            </a:r>
          </a:p>
          <a:p>
            <a:pPr lvl="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бюджета.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X:\Отдел организации бюджетного процесса\Общая отдела\ОТКРЫТЫЙ БЮДЖЕТ\! САЙТ\картинки\готовые\прочие расходы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313"/>
            <a:ext cx="1152128" cy="720080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31990342"/>
              </p:ext>
            </p:extLst>
          </p:nvPr>
        </p:nvGraphicFramePr>
        <p:xfrm>
          <a:off x="0" y="1589690"/>
          <a:ext cx="9144000" cy="526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41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83483"/>
            <a:ext cx="4968552" cy="208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Смотреть исходное 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191728"/>
            <a:ext cx="8656155" cy="2666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383482"/>
            <a:ext cx="30513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</a:t>
            </a: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один из инструментов вовлечения граждан в местное самоуправление и управление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механизм, позволяющий оперативно выявлять и решать наиболее острые (по мнению самих жителей) социальные проблемы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инициативного бюджетирования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граждан в общественной жизни муниципального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генерирование идей, учёт мнения граждан в решении проблем муниципального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342" y="4219075"/>
            <a:ext cx="85273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регионов проекты реализуются на основе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трех источников: 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регионального бюджета, вклад муниципальных бюджетов, а также добровольные взносы 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населения и бизнеса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11560" y="4150071"/>
            <a:ext cx="7704856" cy="4165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51004" y="75982"/>
            <a:ext cx="3767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9" y="2414808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Находкинский городской округ стал участником реализации мероприятий проекта «Народный бюджет», входящего в состав проектов инициативного бюджетирования жителями Приморского края. По итогам проведенного опроса мнения жителей (на организацию и проведение опроса мнения жителей израсходовано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600,00 тыс.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руб.) приоритетным был признан проект - «Благоустройство сквера «Молодежный»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г.Находка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(за 2020 год работы по благоустройству сквера «Молодежный» исполнены на сумму 36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085,80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краевого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36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685,80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75973"/>
            <a:ext cx="826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Находкинского городского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за 2020 год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209609"/>
              </p:ext>
            </p:extLst>
          </p:nvPr>
        </p:nvGraphicFramePr>
        <p:xfrm>
          <a:off x="262970" y="1196752"/>
          <a:ext cx="8568951" cy="1716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832"/>
                <a:gridCol w="2920705"/>
                <a:gridCol w="1575329"/>
                <a:gridCol w="1470307"/>
                <a:gridCol w="945197"/>
                <a:gridCol w="850581"/>
              </a:tblGrid>
              <a:tr h="445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Наименование доходов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Назначено на 2020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 (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2020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(%)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118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2 559 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468,77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32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118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1 798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688,00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1 985 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826,82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8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522,00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573 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641,95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118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2 288 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172,23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2 275 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073,06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18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4 452 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382,23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4 834 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541,84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2996952"/>
            <a:ext cx="8568952" cy="954107"/>
          </a:xfrm>
          <a:prstGeom prst="rect">
            <a:avLst/>
          </a:prstGeom>
          <a:solidFill>
            <a:srgbClr val="ECF4A2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доходов за 2020 год составил  4 834 541,84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сравнению с 2019 годом произошел рост доходов на сумму 978 075,57 руб.  или на 25,4 %.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бюджет уточнялся 7 раз на общую сумму 635 288,8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 доходы увеличены по БЕЗВОЗМЕЗДНЫМ ПОСТУПЛЕНИЯМ.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723964"/>
              </p:ext>
            </p:extLst>
          </p:nvPr>
        </p:nvGraphicFramePr>
        <p:xfrm>
          <a:off x="251520" y="3951059"/>
          <a:ext cx="8712967" cy="271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01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9175" y="116632"/>
            <a:ext cx="311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Налоговые доходы бюджета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5750" y="620688"/>
            <a:ext cx="424847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прошлым годом налоговые доходы увеличились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284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728,97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за счет: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налога на доходы физических лиц - на 265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987,43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индексации заработной платы и уплаты дивидендов стивидорными компаниями в сумме 238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073,20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единого сельскохозяйственного налога – на 12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066,05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ростом реализации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рыбопродукции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плательщика ООО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Инсоф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Марин»;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налога на имущество физических лиц – на 12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715,63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роста инвентаризационной стоимости объектов налогообложения;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земельного налога - на 18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565,05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постановки на учет земельных участков под строительство ЗАО «Находкинский завод минеральных удобрений»;</a:t>
            </a:r>
          </a:p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Снизились  поступления по сравнению с прошлым годом в основном по следующим налогам: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единого налога на вмененный доход - на 19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099,52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со снижением количества плательщиков по причине снятия с учета или перехода на упрощенную систему налогообложения;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государственной пошлины –на 3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082,84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снижения количества произведенных юридически значимых действий.</a:t>
            </a: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121695"/>
              </p:ext>
            </p:extLst>
          </p:nvPr>
        </p:nvGraphicFramePr>
        <p:xfrm>
          <a:off x="226154" y="542439"/>
          <a:ext cx="4462437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45300" y="3501008"/>
            <a:ext cx="8818921" cy="324637"/>
          </a:xfrm>
          <a:prstGeom prst="rect">
            <a:avLst/>
          </a:prstGeom>
          <a:solidFill>
            <a:srgbClr val="ECF4A2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  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641892"/>
              </p:ext>
            </p:extLst>
          </p:nvPr>
        </p:nvGraphicFramePr>
        <p:xfrm>
          <a:off x="145299" y="3825644"/>
          <a:ext cx="8818921" cy="298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16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662" y="146480"/>
            <a:ext cx="336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Неналоговые доходы бюджета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150603"/>
              </p:ext>
            </p:extLst>
          </p:nvPr>
        </p:nvGraphicFramePr>
        <p:xfrm>
          <a:off x="102104" y="836712"/>
          <a:ext cx="41764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49309" y="692696"/>
            <a:ext cx="4788021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прошлым годом неналоговые доходы увеличились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50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567,90 тыс.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за счет: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доходов от продажи земельных участков, государственная собственность на которые не разграничена и которые расположены в границах городских округов, на сумму 219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914,21 тыс. 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выкупа крупных земельных участков, в том числе АО «Восточный порт» на сумму 196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028,42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прочих неналоговых доходов на сумму 7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218,64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поступления от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АО«Восточный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порт»за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восстановительную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природных ресурсов на сумму 6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115,90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платы за негативное воздействие на окружающую среду на сумму 6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426,42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роста поступлений от организаций – стивидоров. </a:t>
            </a:r>
          </a:p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Снизились поступления по сравнению с 2019 годом: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доходов от арендной платы за земельные участки, государственная собственность на которые не разграничена, и поступлений от продажи права на заключение договоров аренды указанных земельных участков - на 162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731,74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поступлений произошло за счет полного погашения в 2019 году задолженности прошлых лет ЗАО «Находкинский завод минеральных удобрений» в сумме 135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506,40 тыс.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а также освобождения арендаторов от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уплаты налога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поддержкой субъектов малого и среднего предпринимательства в период распространения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инфекции;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штрафов, санкций, возмещения ущерба на сумму 17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923,25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зачислением поступлений в региональный и федеральный бюджеты согласно изменений в законодательстве.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7947" y="4077072"/>
            <a:ext cx="8774533" cy="360040"/>
          </a:xfrm>
          <a:prstGeom prst="rect">
            <a:avLst/>
          </a:prstGeom>
          <a:solidFill>
            <a:srgbClr val="ECF4A2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Структура неналоговых доходов                             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284950"/>
              </p:ext>
            </p:extLst>
          </p:nvPr>
        </p:nvGraphicFramePr>
        <p:xfrm>
          <a:off x="117947" y="4365104"/>
          <a:ext cx="8774533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98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78700"/>
            <a:ext cx="736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города  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608173"/>
              </p:ext>
            </p:extLst>
          </p:nvPr>
        </p:nvGraphicFramePr>
        <p:xfrm>
          <a:off x="107504" y="729954"/>
          <a:ext cx="5112568" cy="601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11961" y="813189"/>
            <a:ext cx="49320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прошлым 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годом:</a:t>
            </a: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алоговые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284 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728,97 тыс.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или на 16,7%., в том числе за счет: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НДФЛ-  на 265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987,43 тыс.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индексации заработной платы и уплаты дивидендов стивидорными компаниями в сумме 238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073,20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единого сельскохозяйственного налога –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12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066,05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ростом реализации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рыбопродукции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плательщика ООО «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Инсоф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Марин»;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налога на имущество физических лиц –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12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715,63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роста инвентаризационной стоимости объектов налогообложения;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земельного налога -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565,05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постановки на учет земельных участков под строительство ЗАО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НЗМУ;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          на 22 182,36 </a:t>
            </a:r>
            <a:r>
              <a:rPr lang="ru-RU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налогам: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ЕНВД-  на 19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099,52 тыс.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со снижением количества плательщиков по причине снятия с учета или перехода на упрощенную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 налогообложения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государственной пошлины – на 3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082,84 тыс.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снижения количества произведенных юридически значимых действий.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        на 50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567 902,15 руб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на 9,7 %., в том числе за счет: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доходов от продажи земельных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219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914,21 тыс.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выкупа крупных земельных участков, в том числе АО «Восточный порт» на сумму 196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028,42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прочих неналоговых доходов на сумму 7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218,64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поступления от АО «Восточный порт» за восстановительную стоимость природных ресурсов на сумму 6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115,90 тыс.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негативное воздействие на окружающую среду на сумму 6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426,42 тыс. руб. за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роста поступлений от организаций – стивидоров. 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на 180 654,99 </a:t>
            </a:r>
            <a:r>
              <a:rPr lang="ru-RU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налогам: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арендной платы за земельные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- 162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731,74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полного погашения в 2019 году задолженности прошлых лет ЗАО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НЗМУ в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135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506,40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а также освобождения арендаторов от уплаты в связи с поддержкой субъектов малого и среднего предпринимательства в период распространения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инфекции;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штрафы, санкции, возмещение ущерба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- 17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923,25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зачислением поступлений в региональный и федеральный бюджеты, согласно изменений в законодательстве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442240" y="1006974"/>
            <a:ext cx="242316" cy="242316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10999952">
            <a:off x="5461701" y="2587985"/>
            <a:ext cx="242316" cy="24231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564719" y="3414470"/>
            <a:ext cx="242316" cy="242316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10999952">
            <a:off x="5595181" y="5019339"/>
            <a:ext cx="219121" cy="243667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16632"/>
            <a:ext cx="7128792" cy="3385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endParaRPr lang="ru-RU" sz="1600" i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5014445"/>
              </p:ext>
            </p:extLst>
          </p:nvPr>
        </p:nvGraphicFramePr>
        <p:xfrm>
          <a:off x="395536" y="455186"/>
          <a:ext cx="3384376" cy="311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5976" y="490425"/>
            <a:ext cx="3611296" cy="923330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ДОТАЦИИ-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без определения конкретных целей 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5079" y="1484784"/>
            <a:ext cx="3611296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-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средства, предоставляются на финансирование полномочий, переданных другому уровню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2506819"/>
            <a:ext cx="358950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-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средства, предоставляются на условиях долевого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других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3550567"/>
            <a:ext cx="59766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       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881597"/>
              </p:ext>
            </p:extLst>
          </p:nvPr>
        </p:nvGraphicFramePr>
        <p:xfrm>
          <a:off x="180020" y="4005064"/>
          <a:ext cx="55441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724003"/>
              </p:ext>
            </p:extLst>
          </p:nvPr>
        </p:nvGraphicFramePr>
        <p:xfrm>
          <a:off x="5508104" y="4114800"/>
          <a:ext cx="36409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7344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61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Находкинского городского округа в динамике 2015-2020 годы (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879807"/>
              </p:ext>
            </p:extLst>
          </p:nvPr>
        </p:nvGraphicFramePr>
        <p:xfrm>
          <a:off x="179512" y="908720"/>
          <a:ext cx="86409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19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6989" y="764704"/>
            <a:ext cx="2597564" cy="22775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Находкинского городского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круга можно рассмотреть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разных сторон: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основных функций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разрезе видов расходов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разрезе государственных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 и непрограммных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аправлений</a:t>
            </a:r>
          </a:p>
          <a:p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194" y="132974"/>
            <a:ext cx="673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Находкинского городского округа в разрезе основных функций государственных органов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350063"/>
              </p:ext>
            </p:extLst>
          </p:nvPr>
        </p:nvGraphicFramePr>
        <p:xfrm>
          <a:off x="125760" y="760737"/>
          <a:ext cx="6084168" cy="3391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256"/>
                <a:gridCol w="2402552"/>
                <a:gridCol w="1008112"/>
                <a:gridCol w="1098376"/>
                <a:gridCol w="1133872"/>
              </a:tblGrid>
              <a:tr h="216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</a:t>
                      </a:r>
                      <a:b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</a:tr>
              <a:tr h="208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28250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052,77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425 487,08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862,15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34728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853,45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95 939,14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343,63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118,64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544 515,54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895,04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2752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219,44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426 636,01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087,86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487,28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20326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2 330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317,03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2 437 715,65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2 541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747,94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569,94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357 201,16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403,84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057,55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155 963,48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784,79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832,32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70 950,47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457,07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6 423,63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18 304,90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64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4 063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556,66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4 521</a:t>
                      </a:r>
                      <a:r>
                        <a:rPr lang="ru-RU" sz="10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078,60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3 974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684878"/>
              </p:ext>
            </p:extLst>
          </p:nvPr>
        </p:nvGraphicFramePr>
        <p:xfrm>
          <a:off x="0" y="4437112"/>
          <a:ext cx="392392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593302"/>
              </p:ext>
            </p:extLst>
          </p:nvPr>
        </p:nvGraphicFramePr>
        <p:xfrm>
          <a:off x="3923928" y="4302492"/>
          <a:ext cx="3240360" cy="2430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4285657"/>
            <a:ext cx="309634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Социальная сфера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81937" y="3093038"/>
            <a:ext cx="2597564" cy="35702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предусматривал назначения по расходам социального характера в сумме 3 088 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523,00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исполнены расходы на сумму 3 021 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830,77 тыс.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или на 97,84%.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расходов социального характера было произведено на 217 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053,94 тыс.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больше, чем за 2019 год.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социального характера в общем объеме расходов за 2020 год составила 66,84 %, что меньше доли расходов за 2019 год на 2,18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9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212396"/>
              </p:ext>
            </p:extLst>
          </p:nvPr>
        </p:nvGraphicFramePr>
        <p:xfrm>
          <a:off x="0" y="1052732"/>
          <a:ext cx="9144000" cy="5472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6281"/>
                <a:gridCol w="974487"/>
                <a:gridCol w="1020105"/>
                <a:gridCol w="1020105"/>
                <a:gridCol w="1023901"/>
                <a:gridCol w="579121"/>
              </a:tblGrid>
              <a:tr h="401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 2019 год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2020 год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b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исп.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3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</a:tr>
              <a:tr h="44626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"Информатизация администрации Находкинского городского округа" на 2018-2020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8 846,02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088,00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690,32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397,67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94,39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1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культуры в Находкинском городском округе" на 2019 - 2023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365 398,51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759,66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628,13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131,53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99,97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  <a:tr h="599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"Поддержка социально ориентированных некоммерческих организаций Находкинского городского округа " на 2018-2020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1 145,23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476,99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98,47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1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образования в Находкинском городском округе" на 2020 - 2024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2 156 380,13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2 275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890,51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2 226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216,58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49 673,92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97,82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  <a:tr h="599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"Осуществление дорожной деятельности в отношении автомобильных дорог общего пользования местного значения Находкинского городского округа" на 2018-2020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262 963,43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509,53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826,41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683,12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98,27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99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"Обеспечение доступным жильем жителей Находкинского городского округа на 2015-2017 годы и на период до 2025 года"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49 567,39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688,02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493,29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194,72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96,91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  <a:tr h="599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жилищно-коммунального хозяйства и создание комфортной среды обитания населения Находкинского городского округа " на 2018-2020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235 296,96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396,81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086,98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10 309,83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96,90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99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"Защита населения и территории Находкинского городского округа от чрезвычайных ситуаций на 2018-2020 годы 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007,76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192,45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738,21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454,24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97,41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  <a:tr h="599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физической культуры, школьного спорта и массового спорта в Находкинском городском округе" на 2018-2020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72 802,73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926,08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926,08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03648" y="18864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Программная структура расходов бюджета за </a:t>
            </a:r>
            <a:r>
              <a:rPr lang="ru-RU" alt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2020 год   </a:t>
            </a:r>
            <a:r>
              <a:rPr lang="ru-RU" altLang="ru-RU" sz="1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400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.)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4460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dchenko.FIN.000\Desktop\800px-Prim-Kray-Nakhodk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8964488" cy="52245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Наименование муниципального образования город Находка - Находкинский городской округ.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Находкинский городской округ является муниципальным образованием, в пределах которого осуществляется местное самоуправление.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Находкинского городского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Территорию Находкинского городского округа составляют исторически сложившиеся земли города Находки, прилегающие к ним земли общего пользования, территории традиционного природопользования, рекреационные земли, земли для развития Находкинского городского округа независимо от форм собственности и целевого назначения, в том числе территории поселка Берегового, села Анна, села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Душкино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u="sng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2004 года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посёлки </a:t>
            </a:r>
            <a:r>
              <a:rPr lang="ru-RU" sz="1400" u="sng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Врангель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u="sng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Ливадия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u="sng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Южно-Морской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u="sng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Козьмино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маяк </a:t>
            </a:r>
            <a:r>
              <a:rPr lang="ru-RU" sz="1400" u="sng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Поворотный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являлись самостоятельными населёнными пунктами, подчиненными Находкинской администрации, но в ходе муниципальной реформы были упразднены и стали микрорайонами города Находки, увеличив её площадь почти в 3 раза. Таким образом, населённые пункты муниципального образования не представляют единой сплошной территории, некоторые приморские посёлки разделены с городом территорией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Партизанского района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Находкинского городского округа является составной частью территории Приморского края.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Находкинского городского округа составляет 36 040 га (360,4 км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Общая протяженность границы Находкинского городского округа составляет примерно 289,4 км, из которых 133,4 км - сухопутная часть и 156,0 - водная часть границы. Водная часть границы проходит по береговой линии Японского моря. Находкинский городской округ состоит из четырех участков. Каждый участок состоит из сухопутной части и водной части границы.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68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344975"/>
              </p:ext>
            </p:extLst>
          </p:nvPr>
        </p:nvGraphicFramePr>
        <p:xfrm>
          <a:off x="16727" y="836712"/>
          <a:ext cx="9127273" cy="5824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8002"/>
                <a:gridCol w="972704"/>
                <a:gridCol w="1018239"/>
                <a:gridCol w="1018239"/>
                <a:gridCol w="1022028"/>
                <a:gridCol w="578061"/>
              </a:tblGrid>
              <a:tr h="413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 2019 год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05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2020 год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b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исп.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3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 anchor="ctr">
                    <a:noFill/>
                  </a:tcPr>
                </a:tc>
              </a:tr>
              <a:tr h="41317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туризма в Находкинском городском округе на 2018-2020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668,30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90,98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173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малого и среднего предпринимательства на территории Находкинского городского округа" на 2018-2020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427,98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773,81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654,16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70,90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  <a:tr h="4488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муниципальной службы в администрации Находкинского городского округа на 2020-2022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341,24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716,45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626,34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96,68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317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"Противодействие коррупции в Находкинском городском округе на 2020-2022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135,70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  <a:tr h="4488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"Управление муниципальными финансами Находкинского городского округа на 2017 - 2021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26 316,50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468,30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313,21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155,08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91,35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88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"Формирование современной городской среды Находкинского городского округа" на 2018-2024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176 600,24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096,98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096,97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  <a:tr h="4488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"Переселение граждан из аварийного жилищного фонда Находкинского городского округа на 2018-2025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66 759,05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978,83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005,38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973,44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77,83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88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"Управление муниципальным имуществом Находкинского городского округа на 2020-2022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743,17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347,15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396,02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85,56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  <a:tr h="47932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 доступной среды жизнедеятельности для инвалидов и других маломобильных групп населения Находкинского городского округа " на 2018-2020 годы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1 547,79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317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Непрограммные направления деятельности органов местного самоуправления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579 759,65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757,22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557,66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lang="ru-RU" sz="105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199,56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92,24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  <a:tr h="413178"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" marR="3835" marT="3835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512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6632"/>
            <a:ext cx="8146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программному характеру и реализация национальных проектов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243" y="764704"/>
            <a:ext cx="4263888" cy="954107"/>
          </a:xfrm>
          <a:prstGeom prst="rect">
            <a:avLst/>
          </a:prstGeom>
          <a:solidFill>
            <a:srgbClr val="ECF4A2">
              <a:alpha val="43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Находкинского городского округа в 2020 году осуществлялось на базе 17 государственных программ по направлениям 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проектов.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684793"/>
              </p:ext>
            </p:extLst>
          </p:nvPr>
        </p:nvGraphicFramePr>
        <p:xfrm>
          <a:off x="318191" y="1844824"/>
          <a:ext cx="4281940" cy="243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2587071"/>
            <a:ext cx="1224136" cy="646331"/>
          </a:xfrm>
          <a:prstGeom prst="rect">
            <a:avLst/>
          </a:prstGeom>
          <a:solidFill>
            <a:srgbClr val="ECF4A2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за 2020 год 115 736,67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364" y="4293096"/>
            <a:ext cx="4263888" cy="1877437"/>
          </a:xfrm>
          <a:prstGeom prst="rect">
            <a:avLst/>
          </a:prstGeom>
          <a:solidFill>
            <a:srgbClr val="ECF4A2">
              <a:alpha val="69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Бюджет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предусматривал назначения по расходам социального характера в сумме 3 088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523,00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исполнены расходы на сумму 3 021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830,77 тыс.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или на 97,84%.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расходов социального характера было произведено на 217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053,94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больше, чем за 2019 год.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14411" y="4293096"/>
            <a:ext cx="417646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 Находкинского городского округа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редставлена: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бщеборазовательными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учреждениями </a:t>
            </a: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ошкольными учреждениями</a:t>
            </a: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учреждениями дополнительного образования </a:t>
            </a: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учреждениями физической культуры и спорта</a:t>
            </a: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учреждениями культуры</a:t>
            </a: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прочими учреждениями</a:t>
            </a:r>
            <a:endParaRPr lang="ru-RU" sz="1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764704"/>
            <a:ext cx="41764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по муниципальным программам расходы бюджета исполнены на сумму 3 734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520,94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97,67 % от назначений на год.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бюджета направленных на реализацию мероприятий муниципальных программ составила 82,60 % от общего объема расходов.</a:t>
            </a:r>
          </a:p>
        </p:txBody>
      </p:sp>
      <p:pic>
        <p:nvPicPr>
          <p:cNvPr id="10" name="Рисунок 9" descr="Результаты поиска изображений по запросу &quot;социальная поддержка граждан картинка&quot;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708919"/>
            <a:ext cx="864097" cy="93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Fedchenko.FIN.000\Desktop\programming-line-icon-concept-drawing_csp6766499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38" y="2853204"/>
            <a:ext cx="990600" cy="91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Fedchenko.FIN.000\Desktop\Opheij-Hypotheken-Duo-Won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29196"/>
            <a:ext cx="792088" cy="91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Fedchenko.FIN.000\Desktop\love-staff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04" y="2843804"/>
            <a:ext cx="935671" cy="933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3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0"/>
            <a:ext cx="6835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образования и молодежной политики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682" y="836712"/>
            <a:ext cx="2561407" cy="292388"/>
          </a:xfrm>
          <a:prstGeom prst="rect">
            <a:avLst/>
          </a:prstGeom>
          <a:solidFill>
            <a:schemeClr val="accent3">
              <a:lumMod val="40000"/>
              <a:lumOff val="60000"/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2020 году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986173"/>
              </p:ext>
            </p:extLst>
          </p:nvPr>
        </p:nvGraphicFramePr>
        <p:xfrm>
          <a:off x="37141" y="1268760"/>
          <a:ext cx="457200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141" y="3212976"/>
            <a:ext cx="4392488" cy="1223412"/>
          </a:xfrm>
          <a:prstGeom prst="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01.01.2021 г. на территории Находкинского городского округа осуществляли деятельность: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учреждение, в том числе:</a:t>
            </a:r>
          </a:p>
          <a:p>
            <a:pPr lvl="0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дошкольного образования – 38;</a:t>
            </a:r>
          </a:p>
          <a:p>
            <a:pPr lvl="0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общего образования – 24;</a:t>
            </a:r>
          </a:p>
          <a:p>
            <a:pPr lvl="0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дополнительного образования детей –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11;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учреждения образования – 1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9224" y="4509120"/>
            <a:ext cx="2679964" cy="461665"/>
          </a:xfrm>
          <a:prstGeom prst="rect">
            <a:avLst/>
          </a:prstGeom>
          <a:solidFill>
            <a:srgbClr val="ECF4A2">
              <a:alpha val="6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образования за 2020 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797230"/>
              </p:ext>
            </p:extLst>
          </p:nvPr>
        </p:nvGraphicFramePr>
        <p:xfrm>
          <a:off x="1863" y="4986410"/>
          <a:ext cx="4894315" cy="1781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785589"/>
              </p:ext>
            </p:extLst>
          </p:nvPr>
        </p:nvGraphicFramePr>
        <p:xfrm>
          <a:off x="4560627" y="1340768"/>
          <a:ext cx="4572000" cy="2107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05450" y="836712"/>
            <a:ext cx="4304783" cy="492443"/>
          </a:xfrm>
          <a:prstGeom prst="rect">
            <a:avLst/>
          </a:prstGeom>
          <a:solidFill>
            <a:schemeClr val="accent3">
              <a:lumMod val="40000"/>
              <a:lumOff val="60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Среднегодовая численность детей посещавших учреждения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11559"/>
              </p:ext>
            </p:extLst>
          </p:nvPr>
        </p:nvGraphicFramePr>
        <p:xfrm>
          <a:off x="4429629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05451" y="3573016"/>
            <a:ext cx="4304783" cy="461665"/>
          </a:xfrm>
          <a:prstGeom prst="rect">
            <a:avLst/>
          </a:prstGeom>
          <a:solidFill>
            <a:srgbClr val="AAE0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содержание 1 обучающегося в 2020 году (руб.)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5868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муниципальной программы «Развитие образования в Находкинском городском округе на 2020-2024 годы»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развитие доступной, качественной и безопасной системы дошкольного, общего и дополнительного образования в Находкинском городском округе. </a:t>
            </a: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51520" y="465178"/>
            <a:ext cx="8705090" cy="875590"/>
          </a:xfrm>
          <a:prstGeom prst="flowChartPunchedTap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098762"/>
              </p:ext>
            </p:extLst>
          </p:nvPr>
        </p:nvGraphicFramePr>
        <p:xfrm>
          <a:off x="72008" y="1959796"/>
          <a:ext cx="4572000" cy="2765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340768"/>
            <a:ext cx="3996444" cy="600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образования в Находкинском городском округе на 2020-2024 годы в разрезе подпрограмм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6147" y="1340768"/>
            <a:ext cx="3996444" cy="276999"/>
          </a:xfrm>
          <a:prstGeom prst="rect">
            <a:avLst/>
          </a:prstGeom>
          <a:solidFill>
            <a:schemeClr val="accent5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2020 году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906" y="4869160"/>
            <a:ext cx="4392488" cy="1631216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Увеличено количество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раннего возраста в муниципальных дошкольных учреждениях.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-17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раннего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19 групп раннего возраста.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Снизилась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граница возраста детей, принимаемых в детский сад: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прием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группу раннего возраста осуществлялся с 1,5 лет,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года 3 месяцев.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59», «Детский сад № 37» принимают детей с 1 года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3742" y="1770935"/>
            <a:ext cx="4390258" cy="2862322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улучшение инфраструктуры муниципальных образовательных учреждений  Находкинского городского округа в 2020 г. было направлено более 51 019,45 тыс. руб.  из них на: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-ремонт зданий, помещений и территорий учреждений -36 882,00 тыс.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доступной среды – 1 624,0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Реализация общеобразовательных программ общего образования –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1 017 524,51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Реализация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программ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– 153 488,39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Создание новых мест – 1 808,68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Поддержка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пед.работников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15 150,24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Мероприятия молодежной политики (культурно-массовые мероприятия, предоставление стипендии главы НГО) – 2 270,70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Деятельность в области бухгалтерского учета  - 32 751,88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Предупреждение чрезвычайных ситуаций – 29 990,93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Профилактика противоправных действий среди молодежи – 3 503,19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труда – 10 520,71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3856" y="4869160"/>
            <a:ext cx="4282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СОШ № 4  открылся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класс для детей с аутистическим спектром развития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нем занимаются  10 ребят от семи до девяти лет, имеющих лёгкую степень аутизма.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2021 года планируется открытие подобного 1 класса в школе № 1 «Полюс».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полного дня для детей с особенностями развития открыты в д/с №  27 и 65, группы кратковременного пребывания - в д/с № 7 и 27.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835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образования и молодежной политики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58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07340"/>
            <a:ext cx="6058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культуры и кинематографии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124744"/>
            <a:ext cx="2620269" cy="307777"/>
          </a:xfrm>
          <a:prstGeom prst="rect">
            <a:avLst/>
          </a:prstGeom>
          <a:solidFill>
            <a:srgbClr val="FFFF99">
              <a:alpha val="42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2020 году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960788"/>
              </p:ext>
            </p:extLst>
          </p:nvPr>
        </p:nvGraphicFramePr>
        <p:xfrm>
          <a:off x="209011" y="1700808"/>
          <a:ext cx="432048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0979" y="4653136"/>
            <a:ext cx="4572000" cy="1292662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01.01.2021 г. на территории Находкинского городского округа осуществляли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9 бюджетных учреждений и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учреждение в области культуры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0072" y="1111153"/>
            <a:ext cx="3499420" cy="507831"/>
          </a:xfrm>
          <a:prstGeom prst="rect">
            <a:avLst/>
          </a:prstGeom>
          <a:solidFill>
            <a:srgbClr val="AAE0D4">
              <a:alpha val="72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работников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92814"/>
              </p:ext>
            </p:extLst>
          </p:nvPr>
        </p:nvGraphicFramePr>
        <p:xfrm>
          <a:off x="4792979" y="1661378"/>
          <a:ext cx="429142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 descr="Смотреть исходное изображе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52" y="4653136"/>
            <a:ext cx="4010660" cy="1198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2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6797" y="230451"/>
            <a:ext cx="532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культуры и кинематографии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228" y="842286"/>
            <a:ext cx="848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основных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кинематографии осуществляется преимущественно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«Развитие культуры в Находкинском городском округе на 2019-2023 годы».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15895"/>
              </p:ext>
            </p:extLst>
          </p:nvPr>
        </p:nvGraphicFramePr>
        <p:xfrm>
          <a:off x="107504" y="1708516"/>
          <a:ext cx="38164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4887" y="1545759"/>
            <a:ext cx="2756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произведены за счет средств: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420888"/>
            <a:ext cx="1296144" cy="769441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всего 408 628,12 </a:t>
            </a:r>
            <a:r>
              <a:rPr lang="ru-RU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524" y="4077071"/>
            <a:ext cx="431383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2020 году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213" y="4437112"/>
            <a:ext cx="4333942" cy="2308324"/>
          </a:xfrm>
          <a:prstGeom prst="rect">
            <a:avLst/>
          </a:prstGeom>
          <a:solidFill>
            <a:srgbClr val="FFFF99">
              <a:alpha val="34000"/>
            </a:srgb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Укрепление материально-технической базы организаций культуры – 42 565,58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проектно-сметная документация – 4 641,07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риобретение особо ценного имущества -3 328,78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троительство, реконструкция и ремонт объектов культуры – 27 638,02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(отремонтировано: часть фасада здания, наружной лестницы и внутренних помещений МБУК «Центр Культуры», внутренние помещения библиотеки «Зеленый мир», фасад здания МАУК «Дом молодежи», фасад и кровля здания, внутренние помещения МБУК ДК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им.Ю.Гагарина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фасад здания МБУК «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Ливадийский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ДК»)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3" y="1691802"/>
            <a:ext cx="4118253" cy="5109091"/>
          </a:xfrm>
          <a:prstGeom prst="rect">
            <a:avLst/>
          </a:prstGeom>
          <a:solidFill>
            <a:srgbClr val="ECF4A2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музыкальных инструментов – 1 610,52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кап.ремонт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реконструкция муниципальных детских школ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искуств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594,60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творческой деятельности – 4 752,56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социально-значимых  культурно-массовых мероприятий – 7 047,01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творческой деятельности в сфере культуры – 112,0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исторического и культурного наследия – 123,41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мероприятия программы – 358 780,12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омплектование книжных фондов 999,99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ероприятия по пожарной безопасности – 808,41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– 1 789,26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муниципальных учреждений (дома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культуры,прочие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учреждения) – 149 646,86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учреждений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(оказание услуг, выполнение работ) –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46,87тыс.руб.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обеспечение деятельности учреждений дополнительного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– 91 303,74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комплектование книжных фондов информационно-техническим оборудованием – 157,10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266213" y="753671"/>
            <a:ext cx="8122211" cy="792088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17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0707"/>
            <a:ext cx="6745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жилищно-коммунального хозяйства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77430"/>
            <a:ext cx="2620269" cy="307777"/>
          </a:xfrm>
          <a:prstGeom prst="rect">
            <a:avLst/>
          </a:prstGeom>
          <a:solidFill>
            <a:schemeClr val="accent3">
              <a:lumMod val="40000"/>
              <a:lumOff val="60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2020 году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793596"/>
              </p:ext>
            </p:extLst>
          </p:nvPr>
        </p:nvGraphicFramePr>
        <p:xfrm>
          <a:off x="0" y="2204864"/>
          <a:ext cx="4572000" cy="1806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42071" y="1477430"/>
            <a:ext cx="4176464" cy="1492716"/>
          </a:xfrm>
          <a:prstGeom prst="rect">
            <a:avLst/>
          </a:prstGeom>
          <a:solidFill>
            <a:schemeClr val="accent4">
              <a:lumMod val="40000"/>
              <a:lumOff val="60000"/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всей инфраструктуры, обновление инженерных сетей, приведение в надлежащее состояние жилищного фонда требует колоссальных финансовых затрат. Средств только местного бюджета для этого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Администрация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различных государственных программах на условиях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07504" y="304098"/>
            <a:ext cx="8928992" cy="1108678"/>
          </a:xfrm>
          <a:prstGeom prst="flowChartPunchedTap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8651" y="429261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жилищно-коммунального хозяйства осуществлялась в рамках муниципальных программ: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жилищно-коммунального хозяйства и создание комфортной среды обитания населения в НГО на 2018-2020»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граждан из аварийного жилищного фонда НГО на 2018-2025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городской среды НГО на 2018-2024 годы»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2071" y="3068960"/>
            <a:ext cx="4176464" cy="600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муниципальной программы «Формирование современной городской среды в Находкинском городском округе на 2018-2024 годы»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524254"/>
              </p:ext>
            </p:extLst>
          </p:nvPr>
        </p:nvGraphicFramePr>
        <p:xfrm>
          <a:off x="4832081" y="3789040"/>
          <a:ext cx="40858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7504" y="4238310"/>
            <a:ext cx="4572000" cy="1938992"/>
          </a:xfrm>
          <a:prstGeom prst="rect">
            <a:avLst/>
          </a:prstGeom>
          <a:solidFill>
            <a:srgbClr val="AAE0D4">
              <a:alpha val="71000"/>
            </a:srgbClr>
          </a:solidFill>
        </p:spPr>
        <p:txBody>
          <a:bodyPr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произведены расходы бюджета за выполненные работы по благоустройству территорий, детских и спортивных площадок в количестве 60 объектов (оборудовано 49 детских и 10 спортивных площадок; заасфальтирована 1 придомовая территория). Кроме того, произведены расходы по экспертизе сметной документации; установке систем освещения на детской площадке в г. Находка; по благоустройству детской площадки, расположенной в районе ул. Школьная, 3; по оборудованию детских и спортивных площадок информационными табличками на территории Находкинского городского округа.</a:t>
            </a:r>
          </a:p>
        </p:txBody>
      </p:sp>
    </p:spTree>
    <p:extLst>
      <p:ext uri="{BB962C8B-B14F-4D97-AF65-F5344CB8AC3E}">
        <p14:creationId xmlns:p14="http://schemas.microsoft.com/office/powerpoint/2010/main" val="20109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92032"/>
            <a:ext cx="4248472" cy="769441"/>
          </a:xfrm>
          <a:prstGeom prst="rect">
            <a:avLst/>
          </a:prstGeom>
          <a:solidFill>
            <a:schemeClr val="accent3">
              <a:lumMod val="40000"/>
              <a:lumOff val="60000"/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муниципальной программы «Развитие жилищно-коммунального хозяйства и создание комфортной среды обитания населения в Находкинском городском округе на 2018-2020 годы»  в разрезе подпрограмм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6020" y="392032"/>
            <a:ext cx="4360476" cy="600164"/>
          </a:xfrm>
          <a:prstGeom prst="rect">
            <a:avLst/>
          </a:prstGeom>
          <a:solidFill>
            <a:srgbClr val="ECF4A2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муниципальной программы «Переселение граждан из аварийного жилищного фонда  Находкинского городского округа на 2015-2017 и на период до 2025 года»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9760" y="3789040"/>
            <a:ext cx="437673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по программе переселения граждан из аварийного жилищного фонда 20 семей улучшили свои жилищные условия. Социальные выплаты предоставлены в сумме 35 220,77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7138" y="17387"/>
            <a:ext cx="6745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жилищно-коммунального хозяйства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037471"/>
              </p:ext>
            </p:extLst>
          </p:nvPr>
        </p:nvGraphicFramePr>
        <p:xfrm>
          <a:off x="4562128" y="11898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874333"/>
              </p:ext>
            </p:extLst>
          </p:nvPr>
        </p:nvGraphicFramePr>
        <p:xfrm>
          <a:off x="87760" y="1484784"/>
          <a:ext cx="4572000" cy="378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51520" y="4797152"/>
            <a:ext cx="8784976" cy="161582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мероприятия в сфере ЖКХ: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исполнены на сумму 21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018,87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Бюджетные средства направлены: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598,93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благоустройство муниципальных территорий общего пользования (скверов, видовых площадок, памятных мест и прогулочных зон);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389,70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прочие мероприятия по благоустройству;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172,29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обеспечение деятельности (оказание услуг, выполнение работ) муниципальных учреждений (МБУ "Память");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404,24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расходы по захоронению тел умерших (неопознанных и невостребованных);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453,70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обеспечение деятельности (оказание услуг, выполнение работ) муниципальных учреждений (МКУ "Сетевое и парковое хозяйство").</a:t>
            </a:r>
          </a:p>
        </p:txBody>
      </p:sp>
    </p:spTree>
    <p:extLst>
      <p:ext uri="{BB962C8B-B14F-4D97-AF65-F5344CB8AC3E}">
        <p14:creationId xmlns:p14="http://schemas.microsoft.com/office/powerpoint/2010/main" val="895963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0707"/>
            <a:ext cx="5778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национальной экономики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058123"/>
              </p:ext>
            </p:extLst>
          </p:nvPr>
        </p:nvGraphicFramePr>
        <p:xfrm>
          <a:off x="107504" y="1628800"/>
          <a:ext cx="4572000" cy="2711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29261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национальной экономики осуществлялась в рамках следующих программ: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«Осуществление дорожной деятельности в отношении автомобильных дорог общего пользования местного  значения НГО на 2018-2020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жильем жителей НГО на 2015-2017 годы и на период до 2025 года»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ЖКХ и создание комфортной среды обитания населения НГО на 2018-2020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туризма в НГО на 2018-2020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малого и среднего предпринимательства на территории НГО на 2018-2020 годы»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027" y="4293095"/>
            <a:ext cx="3647281" cy="461665"/>
          </a:xfrm>
          <a:prstGeom prst="rect">
            <a:avLst/>
          </a:prstGeom>
          <a:solidFill>
            <a:srgbClr val="ECF4A2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дорожной деятельности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отношении дорог местного значения  (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563099"/>
              </p:ext>
            </p:extLst>
          </p:nvPr>
        </p:nvGraphicFramePr>
        <p:xfrm>
          <a:off x="26167" y="4797152"/>
          <a:ext cx="4572000" cy="20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26778" y="1726958"/>
            <a:ext cx="4245168" cy="523220"/>
          </a:xfrm>
          <a:prstGeom prst="rect">
            <a:avLst/>
          </a:prstGeom>
          <a:solidFill>
            <a:srgbClr val="ECF4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основным мероприятиям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хозяйства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243562"/>
              </p:ext>
            </p:extLst>
          </p:nvPr>
        </p:nvGraphicFramePr>
        <p:xfrm>
          <a:off x="4356000" y="2206538"/>
          <a:ext cx="4792145" cy="335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882832" y="5877272"/>
            <a:ext cx="410445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протяженность отремонтированных автомобильных дорог в 2020 году составила 12,73 км, в том числе площадь отремонтированного асфальтобетонного покрытия дорог составила 129,47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2832" y="5301208"/>
            <a:ext cx="4104456" cy="461665"/>
          </a:xfrm>
          <a:prstGeom prst="rect">
            <a:avLst/>
          </a:prstGeom>
          <a:solidFill>
            <a:srgbClr val="AAE0D4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протяженность дорог в Находкинском городском округе 445,4 км.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51520" y="188640"/>
            <a:ext cx="8762854" cy="1440160"/>
          </a:xfrm>
          <a:prstGeom prst="flowChartPunchedTap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39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165" y="554196"/>
            <a:ext cx="3697763" cy="4708981"/>
          </a:xfrm>
          <a:prstGeom prst="rect">
            <a:avLst/>
          </a:prstGeom>
          <a:solidFill>
            <a:srgbClr val="ECF4A2">
              <a:alpha val="64000"/>
            </a:srgb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исполнению за счет субвенций из краевого бюджета средства в сумме 2 173 091,00 руб. на организацию и проведение мероприятий по предупреждению и ликвидации болезней животных, их лечению, защите населения от болезней общих для человека и животных.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не израсходованы по причине отсутствия претендентов на заключение контрактов по итогам 7 объявленных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бюджетные средства были назначены на осуществление отдельных гос. полномочий по установлению регулируемых тарифов на регулярные перевозки пассажиров и багажа автомобильным и наземным электрическим общественным транспортом по муниципальным маршрутам в границах муниципального образования в сумме 3 223,00 руб. Бюджетные назначения не исполнены в связи с отсутствием на территории Находкинского городского округа регулярных перевозок пассажиров и багажа автомобильным и наземным электрическим общественным транспортом.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90707"/>
            <a:ext cx="5778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национальной экономики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54452"/>
              </p:ext>
            </p:extLst>
          </p:nvPr>
        </p:nvGraphicFramePr>
        <p:xfrm>
          <a:off x="4787415" y="576508"/>
          <a:ext cx="4248472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2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экономики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CF4A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354555"/>
              </p:ext>
            </p:extLst>
          </p:nvPr>
        </p:nvGraphicFramePr>
        <p:xfrm>
          <a:off x="4067944" y="980728"/>
          <a:ext cx="5005873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20272" y="2896110"/>
            <a:ext cx="1224136" cy="830997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62 027,1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56 212,7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4509120"/>
            <a:ext cx="2413384" cy="204671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долю неисполненных расходов в сумме 5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351,6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составляют дополнительные расходы на реализацию мероприятий муниципальных программ (подпрограмм) развития малого и среднего предпринимательства в рамках национального проекта "Малое и среднее предпринимательство и поддержка индивидуальной предпринимательской инициативы" (за счёт средств местного бюджета). Причиной неисполнения расходов является отсутствие оснований к выплатам субсидий заявителям.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P:\Давыденко\картинки\папки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51" y="5263177"/>
            <a:ext cx="3168351" cy="14230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23928" y="2420888"/>
            <a:ext cx="26642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малого и среднего предпринимательства на территории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Находкинского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округа" на 2018-2020 годы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за 2020 год были исполнены: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000,00 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счет краевого бюджета;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773,81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счет местного бюджета.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были израсходованы:</a:t>
            </a:r>
          </a:p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200,00 тыс.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смотр - конкурс на лучшее художественное, световое оформление и праздничное обслуживание среди предприятий торговли общественного питания и бытового обслуживания населения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НГО к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Новому году); </a:t>
            </a:r>
          </a:p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предоставлены субсидии 2 предпринимателям на возмещение части затрат, связанных с уплатой лизинговых платежей по договорам финансовой аренды (лизинга); 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047,5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предоставлены субсидии 4 предпринимателям на возмещение части затрат, связанным с приобретением оборудования;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526,31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убсидии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предоставлены четырем субъектам малого и среднего предпринимательства, осуществляющих деятельность на территории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НГО,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туристической инфраструктуры.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340506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260648"/>
            <a:ext cx="450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Находкинский городской округ в цифрах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980728"/>
            <a:ext cx="4824536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(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население – 146,3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население – 0,8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родившихся человек – 1468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трудоспособного возраста – 82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земель муниципального образования – 360,4кв.км.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протяженность границы Находкинского городского округа составляет примерно 289,4 км, из которых 133,4 км - сухопутная часть и 156,0 - водная часть границы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показатели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 капитал, направляемый на реализацию федеральных целевых программ в том числе: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счет федерального бюджета  - 171,3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счет субъекта РФ – 206,9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жилищного строительства – 3 080,2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в действие жилых домов – 32 812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кв.метров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розничной торговли – 8 350,5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общественного питания – 17,1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Женя\Бюджет для граждан\ФОТО\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6724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Женя\Бюджет для граждан\ФОТО\3140269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687144" cy="267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9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4074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национальной безопасности и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правоохранительной деятельности и национальной обороны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70181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национальной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осуществлялась в рамках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населения и территории НГО от чрезвычайных ситуаций на 2018-2020 годы»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671" y="1700807"/>
            <a:ext cx="3996444" cy="461665"/>
          </a:xfrm>
          <a:prstGeom prst="rect">
            <a:avLst/>
          </a:prstGeom>
          <a:solidFill>
            <a:schemeClr val="accent5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сфере национальной безопасности в 2020 году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888725"/>
              </p:ext>
            </p:extLst>
          </p:nvPr>
        </p:nvGraphicFramePr>
        <p:xfrm>
          <a:off x="9534" y="2204864"/>
          <a:ext cx="689268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89505" y="3645024"/>
            <a:ext cx="482453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обороны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произведены в сумме 246,4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250,3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направлены на мероприятия по обеспечению мобилизационной готовности экономики.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Женя\Бюджет для граждан\ФОТО\OIPFXDP0EF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11075"/>
            <a:ext cx="4608512" cy="192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ерфолента 7"/>
          <p:cNvSpPr/>
          <p:nvPr/>
        </p:nvSpPr>
        <p:spPr>
          <a:xfrm>
            <a:off x="179511" y="764704"/>
            <a:ext cx="8634529" cy="864096"/>
          </a:xfrm>
          <a:prstGeom prst="flowChartPunchedTap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0707"/>
            <a:ext cx="542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социальной политики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336" y="620688"/>
            <a:ext cx="8410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социальной политики осуществлялось в рамках муниципальных программ: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НГО на 2020-2024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жильем жителей НГО на 2015-2017 годы и на период до 2025 года»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социально-ориентированных некоммерческих организаций НГО на 2018-2020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465039"/>
            <a:ext cx="3960440" cy="292388"/>
          </a:xfrm>
          <a:prstGeom prst="rect">
            <a:avLst/>
          </a:prstGeom>
          <a:solidFill>
            <a:srgbClr val="ECF4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(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047303"/>
              </p:ext>
            </p:extLst>
          </p:nvPr>
        </p:nvGraphicFramePr>
        <p:xfrm>
          <a:off x="-28600" y="1772817"/>
          <a:ext cx="47091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Блок-схема: перфолента 2"/>
          <p:cNvSpPr/>
          <p:nvPr/>
        </p:nvSpPr>
        <p:spPr>
          <a:xfrm>
            <a:off x="251520" y="429262"/>
            <a:ext cx="8496944" cy="1035778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17603" y="1471083"/>
            <a:ext cx="3996444" cy="600164"/>
          </a:xfrm>
          <a:prstGeom prst="rect">
            <a:avLst/>
          </a:prstGeom>
          <a:solidFill>
            <a:srgbClr val="ECF4A2">
              <a:alpha val="9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доступным жильем жителей  Находкинского городского округа на 2015-2017 и на период до 2025 года»  в разрезе подпрограмм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906205"/>
              </p:ext>
            </p:extLst>
          </p:nvPr>
        </p:nvGraphicFramePr>
        <p:xfrm>
          <a:off x="4608505" y="2071247"/>
          <a:ext cx="42298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1408" y="5085184"/>
            <a:ext cx="8407056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Предоставлены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выплаты на приобретение (строительство) жилых помещений 20 молодым семьям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Произведены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разработке проектно-сметной и рабочей документации для строительства подъездных автомобильных дорог, проездов к земельным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участкам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предоставленных на бесплатной основе гражданам, имеющих трех и более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ограниченной жилой застройкой ООО ТПК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Ирна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территорией СНТ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Приморец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территорией ЖСК «Залив Тунгус» и обходной магистралью в г.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Находка</a:t>
            </a:r>
            <a:r>
              <a:rPr lang="ru-RU" sz="1400" dirty="0" smtClean="0"/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58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833" y="42125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семей, получивших и реализовавших свидетельство о праве на получение социальной выплаты для приобретения (строительства) стандартного жилья в период с 2015-2023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420187"/>
              </p:ext>
            </p:extLst>
          </p:nvPr>
        </p:nvGraphicFramePr>
        <p:xfrm>
          <a:off x="36004" y="888092"/>
          <a:ext cx="9095573" cy="1802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5224"/>
                <a:gridCol w="787350"/>
                <a:gridCol w="662943"/>
                <a:gridCol w="844443"/>
                <a:gridCol w="844443"/>
                <a:gridCol w="724294"/>
                <a:gridCol w="845294"/>
                <a:gridCol w="845294"/>
                <a:gridCol w="845294"/>
                <a:gridCol w="870994"/>
              </a:tblGrid>
              <a:tr h="19875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получения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Свидетельства о праве на получение социальной выплаты для приобретения (строительства) стандартного жилья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CF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CF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CF4A2"/>
                    </a:solidFill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улучшивших жилищные условия за счет Свидетельства: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57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количество семей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3 и более детьми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04" y="2722259"/>
            <a:ext cx="9107996" cy="276999"/>
          </a:xfrm>
          <a:prstGeom prst="rect">
            <a:avLst/>
          </a:prstGeom>
          <a:solidFill>
            <a:srgbClr val="ECF4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и внебюджетных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  (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820204"/>
              </p:ext>
            </p:extLst>
          </p:nvPr>
        </p:nvGraphicFramePr>
        <p:xfrm>
          <a:off x="44822" y="3068960"/>
          <a:ext cx="8991674" cy="2298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7161"/>
                <a:gridCol w="885480"/>
                <a:gridCol w="885480"/>
                <a:gridCol w="885480"/>
                <a:gridCol w="940565"/>
                <a:gridCol w="966080"/>
                <a:gridCol w="873963"/>
                <a:gridCol w="821329"/>
                <a:gridCol w="885480"/>
                <a:gridCol w="840656"/>
              </a:tblGrid>
              <a:tr h="337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Факт. Фин.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2021 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2022 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на 2023 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</a:tr>
              <a:tr h="398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                    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16 235,98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31 757,81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20 721,85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35 928,32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38 782,98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35 220,77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97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счет федерального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5 532,72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11 305,78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3 257,02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12 687,47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16 901,68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12 485,88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</a:tr>
              <a:tr h="446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краевого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5 168,99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10 452,03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7 642,59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13 240,85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11 971,66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12 805,39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46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НГО                  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5 534,27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9 822,24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9 909,64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9 929,50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AE0D4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P:\Давыденко\картинки\image001_5.jpg"/>
          <p:cNvPicPr/>
          <p:nvPr/>
        </p:nvPicPr>
        <p:blipFill>
          <a:blip r:embed="rId2" cstate="print"/>
          <a:srcRect l="7529" t="14386" r="3888" b="4673"/>
          <a:stretch>
            <a:fillRect/>
          </a:stretch>
        </p:blipFill>
        <p:spPr bwMode="auto">
          <a:xfrm>
            <a:off x="-1" y="923528"/>
            <a:ext cx="1835697" cy="690463"/>
          </a:xfrm>
          <a:prstGeom prst="rect">
            <a:avLst/>
          </a:prstGeom>
          <a:noFill/>
        </p:spPr>
      </p:pic>
      <p:pic>
        <p:nvPicPr>
          <p:cNvPr id="11" name="Picture 5" descr="C:\Users\ashimuk\Documents\презентация\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157192"/>
            <a:ext cx="2056130" cy="15716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79804" y="82704"/>
            <a:ext cx="542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социальной политики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39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емьи, Отец, Вперед, Гарантия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2953643" cy="20175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004048" y="2390253"/>
            <a:ext cx="3528392" cy="292388"/>
          </a:xfrm>
          <a:prstGeom prst="rect">
            <a:avLst/>
          </a:prstGeom>
          <a:solidFill>
            <a:srgbClr val="ECF4A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непрограммных направлений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308833"/>
              </p:ext>
            </p:extLst>
          </p:nvPr>
        </p:nvGraphicFramePr>
        <p:xfrm>
          <a:off x="4139952" y="2809817"/>
          <a:ext cx="5004048" cy="368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01877" y="4509120"/>
            <a:ext cx="1762021" cy="446276"/>
          </a:xfrm>
          <a:prstGeom prst="rect">
            <a:avLst/>
          </a:prstGeom>
          <a:solidFill>
            <a:schemeClr val="accent5">
              <a:lumMod val="40000"/>
              <a:lumOff val="60000"/>
              <a:alpha val="51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105 124,33 </a:t>
            </a:r>
            <a:r>
              <a:rPr lang="ru-RU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104 951,48 </a:t>
            </a:r>
            <a:r>
              <a:rPr lang="ru-RU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90707"/>
            <a:ext cx="542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социальной политики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076" y="858247"/>
            <a:ext cx="3969828" cy="292388"/>
          </a:xfrm>
          <a:prstGeom prst="rect">
            <a:avLst/>
          </a:prstGeom>
          <a:solidFill>
            <a:srgbClr val="ECF4A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программных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683885"/>
              </p:ext>
            </p:extLst>
          </p:nvPr>
        </p:nvGraphicFramePr>
        <p:xfrm>
          <a:off x="132311" y="1412776"/>
          <a:ext cx="428336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 descr="Результаты поиска изображений по запросу &quot;социальная поддержка детей сирот картинка&quot;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643144"/>
            <a:ext cx="1737508" cy="172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0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90707"/>
            <a:ext cx="6266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физической культуры и спорта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155476"/>
              </p:ext>
            </p:extLst>
          </p:nvPr>
        </p:nvGraphicFramePr>
        <p:xfrm>
          <a:off x="0" y="20785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" y="1749009"/>
            <a:ext cx="4042792" cy="292388"/>
          </a:xfrm>
          <a:prstGeom prst="rect">
            <a:avLst/>
          </a:prstGeom>
          <a:solidFill>
            <a:srgbClr val="ECF4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(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" y="54868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 осуществлялось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муниципальной программы: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культуры, школьного спорта и массового спорта в НГО на 2018-2020годы»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</a:t>
            </a:r>
          </a:p>
          <a:p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реализации программы является обеспечение условий для развития физической культуры, школьного спорта и массового спорта на территории Находкинского городского округа.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773702"/>
            <a:ext cx="3969828" cy="292388"/>
          </a:xfrm>
          <a:prstGeom prst="rect">
            <a:avLst/>
          </a:prstGeom>
          <a:solidFill>
            <a:srgbClr val="ECF4A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программных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003608"/>
              </p:ext>
            </p:extLst>
          </p:nvPr>
        </p:nvGraphicFramePr>
        <p:xfrm>
          <a:off x="4529138" y="2036502"/>
          <a:ext cx="4603642" cy="244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797860" y="4725144"/>
            <a:ext cx="4238636" cy="1938992"/>
          </a:xfrm>
          <a:prstGeom prst="rect">
            <a:avLst/>
          </a:prstGeom>
          <a:solidFill>
            <a:srgbClr val="ECF4A2">
              <a:alpha val="73000"/>
            </a:srgbClr>
          </a:solidFill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2019 годом отмечается снижение расходов в области физкультуры и спорта в целом на 6 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876,64 тыс.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за счет того, что: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 40 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487,34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снизились в 2020 году расходы на развитие спортивной инфраструктуры, находящейся в собственности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НГО за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местного, краевого и федерального бюджетов в рамках федерального проекта "Спорт - норма жизни" национального проект "Демография";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 7 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060,92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снизились расходы по основному мероприятию: "Организация спортивно-массовой и физкультурно-оздоровительной работы с населением" в связи с действующими ограничительными мерами, вызванными распространением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короновирусной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856403"/>
              </p:ext>
            </p:extLst>
          </p:nvPr>
        </p:nvGraphicFramePr>
        <p:xfrm>
          <a:off x="36004" y="4725144"/>
          <a:ext cx="4572000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ерфолента 1"/>
          <p:cNvSpPr/>
          <p:nvPr/>
        </p:nvSpPr>
        <p:spPr>
          <a:xfrm>
            <a:off x="169168" y="332657"/>
            <a:ext cx="8516676" cy="1368152"/>
          </a:xfrm>
          <a:prstGeom prst="flowChartPunchedTap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12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0707"/>
            <a:ext cx="631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общегосударственных вопросов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284648"/>
            <a:ext cx="2645532" cy="307777"/>
          </a:xfrm>
          <a:prstGeom prst="rect">
            <a:avLst/>
          </a:prstGeom>
          <a:solidFill>
            <a:srgbClr val="ECF4A2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(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563800"/>
              </p:ext>
            </p:extLst>
          </p:nvPr>
        </p:nvGraphicFramePr>
        <p:xfrm>
          <a:off x="125762" y="2641268"/>
          <a:ext cx="4117361" cy="3501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4626" y="579193"/>
            <a:ext cx="858185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общегосударственных вопросов осуществлялось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«Информатизация администрации НГО на 2018-2020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муниципальной службы в администрации НГО на 2020-2022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«Противодействие коррупции в НГО на 2020-2022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НГО на 2017-2021 годы»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НГО на 2020-2022 годы»</a:t>
            </a:r>
            <a:endParaRPr lang="ru-RU" sz="12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16623" y="2275819"/>
            <a:ext cx="3969828" cy="292388"/>
          </a:xfrm>
          <a:prstGeom prst="rect">
            <a:avLst/>
          </a:prstGeom>
          <a:solidFill>
            <a:srgbClr val="ECF4A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программных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50034"/>
              </p:ext>
            </p:extLst>
          </p:nvPr>
        </p:nvGraphicFramePr>
        <p:xfrm>
          <a:off x="3779912" y="2780928"/>
          <a:ext cx="522764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Блок-схема: перфолента 6"/>
          <p:cNvSpPr/>
          <p:nvPr/>
        </p:nvSpPr>
        <p:spPr>
          <a:xfrm>
            <a:off x="144626" y="334457"/>
            <a:ext cx="8747854" cy="1735968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91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Fedchenko.FIN.000\Desktop\Бюджет для граждан\Опыт других регионов\ispolnenie_byudjeta1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colorTemperature colorTemp="6900"/>
                    </a14:imgEffect>
                    <a14:imgEffect>
                      <a14:saturation sat="300000"/>
                    </a14:imgEffect>
                    <a14:imgEffect>
                      <a14:brightnessContrast bright="-8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1150"/>
            <a:ext cx="2304256" cy="141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Fedchenko.FIN.000\Desktop\OIP 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16780"/>
            <a:ext cx="3293277" cy="2141220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403648" y="90707"/>
            <a:ext cx="631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в сфере общегосударственных вопросов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619" y="1484784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направлены: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002,87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функционирование органов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155,51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осуществление государственных полномочий по составлению (изменению) списков кандидатов в присяжные заседатели федеральных судов общей юрисдикции, расходы исполнены по заявленной потребности;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017,73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проведение дополнительных выборов депутата Думы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НГО 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4-му одномандатному округу;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431,79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функционирование управлений и отделов администрации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НГО,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за счет краевого бюджета – 16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926,61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399,44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содержание и обслуживание муниципальной казны;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139,49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на оценку недвижимости, признание прав и регулирование отношений по муниципальной собственности;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082,00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мероприятия по освещению деятельности администрации в средствах массовой информации;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513,88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области рекламы;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653,41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расходы, связанные с участием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НГО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формированиях различных уровней;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779,05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прочие общегосударственные мероприятия;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040,87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выплаты Почетным жителям города;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910,43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расходы, связанные с исполнением решений, принятых судебными органами;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777,00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предоставление субсидии по ликвидации МУП "Бодрость";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предоставление субсидии по ликвидации МУП "Информационно-кадастровый центр" города Находки;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737,99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обеспечение деятельности муниципального учреждения «Хозяйственное управление»;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544,00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реализацию мероприятий, связанных с обеспечением санитарно-эпидемиологической безопасности при подготовке к проведению общероссийского голосования по вопросу одобрения изменений в Конституцию Российской Федерации, за счет средств резервного фонда Правительства Российской Федерации;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842,04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мероприятия по оказанию содействия в подготовке проведения общероссийского голосования, а также в информировании граждан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подготовке, в том числе за счет краевого бюджета 15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462,24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449,81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мероприятий по реализации проектов, имеющих приоритетное значение для жителей муниципальных образований Приморского края (за счет целевой дотации из краевого бюджета).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8570" y="1052736"/>
            <a:ext cx="8409893" cy="292388"/>
          </a:xfrm>
          <a:prstGeom prst="rect">
            <a:avLst/>
          </a:prstGeom>
          <a:solidFill>
            <a:srgbClr val="ECF4A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непрограммных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</a:t>
            </a:r>
          </a:p>
        </p:txBody>
      </p:sp>
    </p:spTree>
    <p:extLst>
      <p:ext uri="{BB962C8B-B14F-4D97-AF65-F5344CB8AC3E}">
        <p14:creationId xmlns:p14="http://schemas.microsoft.com/office/powerpoint/2010/main" val="2536047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26876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муниципального долга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844979"/>
              </p:ext>
            </p:extLst>
          </p:nvPr>
        </p:nvGraphicFramePr>
        <p:xfrm>
          <a:off x="107504" y="1052736"/>
          <a:ext cx="8784976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295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85667"/>
              </p:ext>
            </p:extLst>
          </p:nvPr>
        </p:nvGraphicFramePr>
        <p:xfrm>
          <a:off x="35496" y="-2"/>
          <a:ext cx="9108505" cy="6699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4621"/>
                <a:gridCol w="2351942"/>
                <a:gridCol w="2351942"/>
              </a:tblGrid>
              <a:tr h="33265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 муниципальных образований Приморского края по результатам комплексной оценки качества управления бюджетным процессом за 2019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Комплексная оценка качества управления бюджетным процессом (с учетом соблюдения бюджетного законодательства)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качества управления бюджетным процессом (с учетом соблюдения бюджетного законодательства)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ctr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Уссурийский городской округ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Чугуевский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округ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Артёмовский городской округ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76,468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Владивостокский городской округ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69,445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Дальнегорский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Дальнереченский городской округ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77,444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12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Находкинский городской округ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Партизанский городской округ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89,353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Спасск-Дальний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86,654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ЗАТО Фокино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Анучинский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округ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7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Дальнереченский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Кавалеровский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2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Красноармейский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Лазовский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Надеждинский муниципальный район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68,517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Партизанский муниципальный округ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Спасский муниципальный район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75,474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Тернейский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Ханкайский муниципальный район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480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Хасанский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Хорольский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Яковлевский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Арсеньевский городской округ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64,497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Большой Камень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Лесозаводский городской округ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57,248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Кировский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Михайловский муниципальный район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58,867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Октябрьский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Ольгинский муниципальный район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Пограничный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Пожарский муниципальный район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47,663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Черниговский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Шкотовский муниципальный район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noFill/>
                  </a:tcPr>
                </a:tc>
              </a:tr>
              <a:tr h="156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72,345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2" marR="4202" marT="420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7"/>
            <a:ext cx="7632848" cy="7113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муниципальных образований Приморского края по уровню открытости бюджетных данных в 2020 году 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(группировка по степени открытости)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363074"/>
              </p:ext>
            </p:extLst>
          </p:nvPr>
        </p:nvGraphicFramePr>
        <p:xfrm>
          <a:off x="107504" y="957142"/>
          <a:ext cx="8928992" cy="5857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1972"/>
                <a:gridCol w="2152524"/>
                <a:gridCol w="2152524"/>
                <a:gridCol w="2311972"/>
              </a:tblGrid>
              <a:tr h="239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Место по Приморскому краю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баллов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от максимального количества баллов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Максимальное количество баллов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степень открытости бюджетных данных (от 60 до 74 баллов)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Анучинский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1-3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Ханкайский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1-3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Яковлевский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1-3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Октябрьский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4-6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86,5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Партизанский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4-6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86,5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Чугуевский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4-6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86,5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Большой Камень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Владивосток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8-10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Пограничный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8-10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Черниговский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8-10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Партизанск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11-13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Уссурийск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11-13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Спасский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11-13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Дальнегорск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14-17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Дальнереченск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14-17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9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Спасск-Дальний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14-17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Надеждинский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14-17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 степень открытости бюджетных данных (от 48 до 59 баллов)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Арсеньев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18-20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Лазовский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18-20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Пожарский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18-20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Хасанский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Артем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Лесозаводск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23-24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Тернейский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23-24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Находка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Хорольский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Ольгинский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68,9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Дальнереченский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67,6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Кавалеровский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 степень открытости бюджетных данных (ниже 48 баллов)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Михайловский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 ЗАТО Фокино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Кировский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32-33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Красноармейский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32-33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3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Шкотовский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0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60648"/>
            <a:ext cx="450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Находкинский городской округ в цифрах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933521"/>
            <a:ext cx="5166030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(в среднегодовом исчислении)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514374"/>
              </p:ext>
            </p:extLst>
          </p:nvPr>
        </p:nvGraphicFramePr>
        <p:xfrm>
          <a:off x="179512" y="940072"/>
          <a:ext cx="8496944" cy="212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3275111"/>
            <a:ext cx="4032448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алые и средние предприятия включая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микропредприятия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55969"/>
              </p:ext>
            </p:extLst>
          </p:nvPr>
        </p:nvGraphicFramePr>
        <p:xfrm>
          <a:off x="74469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452542"/>
              </p:ext>
            </p:extLst>
          </p:nvPr>
        </p:nvGraphicFramePr>
        <p:xfrm>
          <a:off x="4716016" y="3275111"/>
          <a:ext cx="4032448" cy="492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</a:tblGrid>
              <a:tr h="492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безработных, зарегистрированных в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гос.учреждениях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службы занятости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(чел.)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940865"/>
              </p:ext>
            </p:extLst>
          </p:nvPr>
        </p:nvGraphicFramePr>
        <p:xfrm>
          <a:off x="4355976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80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793" y="0"/>
            <a:ext cx="5868144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 txBox="1">
            <a:spLocks/>
          </p:cNvSpPr>
          <p:nvPr/>
        </p:nvSpPr>
        <p:spPr>
          <a:xfrm>
            <a:off x="1716567" y="950994"/>
            <a:ext cx="7408333" cy="269612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Находкинского городского округа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692900, г. Находка, ул. Находкинский проспект, д. 16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(423) 69 21 04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8.30. - 17.30 (перерыв 13.00 - 13.45)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                         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8.30 – 16.15 (перерыв 13.00 – 13.45)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1800" u="sng" dirty="0" err="1">
                <a:ln>
                  <a:solidFill>
                    <a:schemeClr val="tx1"/>
                  </a:solidFill>
                </a:ln>
                <a:hlinkClick r:id="rId4"/>
              </a:rPr>
              <a:t>findept</a:t>
            </a:r>
            <a:r>
              <a:rPr lang="ru-RU" sz="1800" u="sng" dirty="0">
                <a:ln>
                  <a:solidFill>
                    <a:schemeClr val="tx1"/>
                  </a:solidFill>
                </a:ln>
                <a:hlinkClick r:id="rId4"/>
              </a:rPr>
              <a:t>@</a:t>
            </a:r>
            <a:r>
              <a:rPr lang="en-US" sz="1800" u="sng" dirty="0" err="1">
                <a:ln>
                  <a:solidFill>
                    <a:schemeClr val="tx1"/>
                  </a:solidFill>
                </a:ln>
                <a:hlinkClick r:id="rId4"/>
              </a:rPr>
              <a:t>nakhodka</a:t>
            </a:r>
            <a:r>
              <a:rPr lang="ru-RU" sz="1800" u="sng" dirty="0">
                <a:ln>
                  <a:solidFill>
                    <a:schemeClr val="tx1"/>
                  </a:solidFill>
                </a:ln>
                <a:hlinkClick r:id="rId4"/>
              </a:rPr>
              <a:t>-</a:t>
            </a:r>
            <a:r>
              <a:rPr lang="en-US" sz="1800" u="sng" dirty="0">
                <a:ln>
                  <a:solidFill>
                    <a:schemeClr val="tx1"/>
                  </a:solidFill>
                </a:ln>
                <a:hlinkClick r:id="rId4"/>
              </a:rPr>
              <a:t>city</a:t>
            </a:r>
            <a:r>
              <a:rPr lang="ru-RU" sz="1800" u="sng" dirty="0">
                <a:ln>
                  <a:solidFill>
                    <a:schemeClr val="tx1"/>
                  </a:solidFill>
                </a:ln>
                <a:hlinkClick r:id="rId4"/>
              </a:rPr>
              <a:t>.</a:t>
            </a:r>
            <a:r>
              <a:rPr lang="en-US" sz="1800" u="sng" dirty="0" err="1">
                <a:ln>
                  <a:solidFill>
                    <a:schemeClr val="tx1"/>
                  </a:solidFill>
                </a:ln>
                <a:hlinkClick r:id="rId4"/>
              </a:rPr>
              <a:t>ru</a:t>
            </a:r>
            <a:endParaRPr lang="ru-RU" sz="1800" dirty="0">
              <a:ln>
                <a:solidFill>
                  <a:schemeClr val="tx1"/>
                </a:solidFill>
              </a:ln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Большакова Галина Евгеньевна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599" y="494834"/>
            <a:ext cx="6880986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Номинальная начисленная среднемесячная заработная плата одного работника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/мес.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0258" y="2852936"/>
            <a:ext cx="4343240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Прожиточный минимум в среднем на душу населения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0258" y="75982"/>
            <a:ext cx="450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Находкинский городской округ в цифрах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330308"/>
              </p:ext>
            </p:extLst>
          </p:nvPr>
        </p:nvGraphicFramePr>
        <p:xfrm>
          <a:off x="323528" y="756156"/>
          <a:ext cx="8424936" cy="216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363452"/>
              </p:ext>
            </p:extLst>
          </p:nvPr>
        </p:nvGraphicFramePr>
        <p:xfrm>
          <a:off x="36000" y="3132000"/>
          <a:ext cx="9036496" cy="358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9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для граждан?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города утверждается ежегодно Думой Находкинского городского округа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на очередной финансовый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сути, это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 финансовый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представляющий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простого гражданина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непонятных материалов.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Бюджет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является упрощенной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версией главного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документа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призван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доступное представление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информации о бюджете города.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Женя\Бюджет для граждан\ФОТО\O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032448" cy="3672408"/>
          </a:xfrm>
          <a:prstGeom prst="rect">
            <a:avLst/>
          </a:prstGeom>
          <a:noFill/>
          <a:effectLst>
            <a:reflection stA="42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4392488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финансового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задач и функций государства и местного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Представляет собой главный финансовый документ страны (региона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муниципалитета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поселения), утверждаемый органом законодательной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соответствующего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управления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Бюджетным кодексом Российской Федерации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бюджета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финансирования дефицита бюджета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бюджета над его расходами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принципов бюджетной системы Российской Федерации, означающий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суммарному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объему доходов бюджета и поступлений источников финансирования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дефицита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уменьшенных на суммы выплат из бюджета, связанных 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финансирования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бюджета и изменением остатков на счетах по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учету средств бюджетов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привлекаемые в бюджет для покрытия дефицита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  <a:p>
            <a:pPr marL="0" indent="0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388296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sz="1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безвозвратной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без установления направлений и (или) условий их использования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безвозвратной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в целях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решение вопросов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безвозвратной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в целях обеспечения исполнения отдельных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полномочий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переданных органам местного самоуправления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мероприятий и инструментов государственной политики,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ключевых государственных функций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приоритетов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целей государственной политики в сфере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ческого развития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основанных на гражданской инициативе практик по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социально-экономических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при непосредственном участии граждан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выборе объектов расходования бюджетных средств, а также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 за реализацией проектов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БЮДЖЕТ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мероприятий, направленных на обеспечение участия учащихся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9-11 классов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учреждений системы общего пользования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Находкинского городского округа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решении вопросов местного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5015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755576" y="980728"/>
            <a:ext cx="2304256" cy="2088232"/>
          </a:xfrm>
          <a:prstGeom prst="flowChartMagneticDisk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3563888" y="946510"/>
            <a:ext cx="2376264" cy="2088232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6552220" y="995114"/>
            <a:ext cx="2232248" cy="2088232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25514"/>
            <a:ext cx="3915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9674" y="1124744"/>
            <a:ext cx="1228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Бюджет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3678" y="1124744"/>
            <a:ext cx="205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11247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572" y="3393865"/>
            <a:ext cx="89282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дефицитном бюджете растет долг и  снижаются остатки.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ПРОФИЦИТ.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долг и  растут остатки.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редъявляемое к органам, составляющим и утверждающим бюджет.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penbudget.sakhminfin.ru/Content/newOB/images/BGimage/mezhbudget2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" r="64546"/>
          <a:stretch/>
        </p:blipFill>
        <p:spPr bwMode="auto">
          <a:xfrm>
            <a:off x="306832" y="908720"/>
            <a:ext cx="3230343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7560" y="239021"/>
            <a:ext cx="3109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бюджетной системы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0937" y="76470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 состоит из бюджетов трех уровней: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бюджет и бюджеты государственных внебюджетных фондов;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бюджеты субъектов Российской Федерации и бюджеты территориальных государственных внебюджетных фондов;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местные бюджеты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(государственный) бюджет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фонда денежных средств, предназначенных для финансового обеспечения задач и функций государства и органов местного самоуправления.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субъекта РФ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фонда денежных средств, предназначенных для финансового обеспечения задач и функций, отнесенных к предметам ведения субъекта федерации.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муниципальных образований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фонда денежных средств, предназначенных для финансового обеспечения задач и функций, отнесенных к предметам ведения местного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33745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7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DBF6B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5849</TotalTime>
  <Words>4662</Words>
  <Application>Microsoft Office PowerPoint</Application>
  <PresentationFormat>Экран (4:3)</PresentationFormat>
  <Paragraphs>1047</Paragraphs>
  <Slides>40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             Бюджет для граждан   Решение Думы Находкинского городского округа от 26.05.2021 № 846 «Об отчете об исполнении бюджета Находкинского городского округа за 2020 год»   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бюджет для граждан?</vt:lpstr>
      <vt:lpstr>Глоссарий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Рейтинг муниципальных образований Приморского края по уровню открытости бюджетных данных в 2020 году  (группировка по степени открытости)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А. Федченко</dc:creator>
  <cp:lastModifiedBy>Светлана И. Леськив</cp:lastModifiedBy>
  <cp:revision>388</cp:revision>
  <dcterms:created xsi:type="dcterms:W3CDTF">2020-05-28T00:20:56Z</dcterms:created>
  <dcterms:modified xsi:type="dcterms:W3CDTF">2021-06-30T01:36:07Z</dcterms:modified>
</cp:coreProperties>
</file>