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notesSlides/notesSlide10.xml" ContentType="application/vnd.openxmlformats-officedocument.presentationml.notesSlide+xml"/>
  <Override PartName="/ppt/charts/chart11.xml" ContentType="application/vnd.openxmlformats-officedocument.drawingml.chart+xml"/>
  <Override PartName="/ppt/drawings/drawing1.xml" ContentType="application/vnd.openxmlformats-officedocument.drawingml.chartshape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notesSlides/notesSlide14.xml" ContentType="application/vnd.openxmlformats-officedocument.presentationml.notesSlide+xml"/>
  <Override PartName="/ppt/charts/chart13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8"/>
  </p:notesMasterIdLst>
  <p:sldIdLst>
    <p:sldId id="299" r:id="rId2"/>
    <p:sldId id="306" r:id="rId3"/>
    <p:sldId id="304" r:id="rId4"/>
    <p:sldId id="297" r:id="rId5"/>
    <p:sldId id="310" r:id="rId6"/>
    <p:sldId id="268" r:id="rId7"/>
    <p:sldId id="288" r:id="rId8"/>
    <p:sldId id="265" r:id="rId9"/>
    <p:sldId id="266" r:id="rId10"/>
    <p:sldId id="284" r:id="rId11"/>
    <p:sldId id="279" r:id="rId12"/>
    <p:sldId id="296" r:id="rId13"/>
    <p:sldId id="275" r:id="rId14"/>
    <p:sldId id="277" r:id="rId15"/>
    <p:sldId id="280" r:id="rId16"/>
    <p:sldId id="281" r:id="rId17"/>
    <p:sldId id="282" r:id="rId18"/>
    <p:sldId id="287" r:id="rId19"/>
    <p:sldId id="292" r:id="rId20"/>
    <p:sldId id="286" r:id="rId21"/>
    <p:sldId id="293" r:id="rId22"/>
    <p:sldId id="285" r:id="rId23"/>
    <p:sldId id="311" r:id="rId24"/>
    <p:sldId id="312" r:id="rId25"/>
    <p:sldId id="302" r:id="rId26"/>
    <p:sldId id="314" r:id="rId27"/>
    <p:sldId id="303" r:id="rId28"/>
    <p:sldId id="315" r:id="rId29"/>
    <p:sldId id="295" r:id="rId30"/>
    <p:sldId id="316" r:id="rId31"/>
    <p:sldId id="294" r:id="rId32"/>
    <p:sldId id="301" r:id="rId33"/>
    <p:sldId id="318" r:id="rId34"/>
    <p:sldId id="319" r:id="rId35"/>
    <p:sldId id="289" r:id="rId36"/>
    <p:sldId id="290" r:id="rId37"/>
    <p:sldId id="291" r:id="rId38"/>
    <p:sldId id="307" r:id="rId39"/>
    <p:sldId id="267" r:id="rId40"/>
    <p:sldId id="317" r:id="rId41"/>
    <p:sldId id="321" r:id="rId42"/>
    <p:sldId id="324" r:id="rId43"/>
    <p:sldId id="325" r:id="rId44"/>
    <p:sldId id="322" r:id="rId45"/>
    <p:sldId id="323" r:id="rId46"/>
    <p:sldId id="300" r:id="rId47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Евгения А. Федченко" initials="ЕАФ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90D8"/>
    <a:srgbClr val="536FFB"/>
    <a:srgbClr val="D8D2FC"/>
    <a:srgbClr val="A192F8"/>
    <a:srgbClr val="75A4DD"/>
    <a:srgbClr val="C458DA"/>
    <a:srgbClr val="D0473C"/>
    <a:srgbClr val="3399FF"/>
    <a:srgbClr val="8B84E2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571" autoAdjust="0"/>
    <p:restoredTop sz="85680" autoAdjust="0"/>
  </p:normalViewPr>
  <p:slideViewPr>
    <p:cSldViewPr>
      <p:cViewPr>
        <p:scale>
          <a:sx n="80" d="100"/>
          <a:sy n="80" d="100"/>
        </p:scale>
        <p:origin x="-5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168" y="-8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Chernova\Desktop\&#1052;&#1055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\Bases\&#1054;&#1041;&#1052;&#1045;&#1053;\34\&#1063;&#1077;&#1088;&#1085;&#1086;&#1074;&#1072;%20&#1053;.&#1042;\&#1050;&#1085;&#1080;&#1075;&#1072;1.xlsx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&#1046;&#1077;&#1085;&#1103;\&#1041;&#1102;&#1076;&#1078;&#1077;&#1090;%20&#1076;&#1083;&#1103;%20&#1075;&#1088;&#1072;&#1078;&#1076;&#1072;&#1085;\2022%20&#1075;&#1086;&#1076;\&#1058;&#1072;&#1073;&#1083;&#1080;&#1094;&#1099;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46;&#1077;&#1085;&#1103;\&#1041;&#1102;&#1076;&#1078;&#1077;&#1090;%20&#1076;&#1083;&#1103;%20&#1075;&#1088;&#1072;&#1078;&#1076;&#1072;&#1085;\2021%20&#1075;&#1086;&#1076;\&#1058;&#1072;&#1073;&#1083;&#1080;&#1094;&#1099;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Chernova\Desktop\&#1052;&#1055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Chernova\Desktop\&#1052;&#1055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Chernova\Desktop\&#1052;&#1055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Chernova\Desktop\&#1052;&#1055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Chernova\Desktop\&#1052;&#1055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Chernova\Desktop\&#1052;&#1055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населения</a:t>
            </a:r>
            <a:r>
              <a:rPr lang="ru-RU" sz="12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среднегодовом исчислении) тыс. чел.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4950765756274856"/>
          <c:y val="6.8032693439368006E-2"/>
        </c:manualLayout>
      </c:layout>
      <c:overlay val="1"/>
      <c:spPr>
        <a:solidFill>
          <a:schemeClr val="tx2">
            <a:lumMod val="20000"/>
            <a:lumOff val="80000"/>
          </a:schemeClr>
        </a:solidFill>
      </c:sp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069809771637755"/>
          <c:y val="9.4970454003400873E-2"/>
          <c:w val="0.86882868930046042"/>
          <c:h val="0.8260974109136507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Лист3!$A$36</c:f>
              <c:strCache>
                <c:ptCount val="1"/>
              </c:strCache>
            </c:strRef>
          </c:tx>
          <c:invertIfNegative val="0"/>
          <c:dLbls>
            <c:dLbl>
              <c:idx val="0"/>
              <c:layout>
                <c:manualLayout>
                  <c:x val="4.1994743713023135E-3"/>
                  <c:y val="9.8141252449579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994743713023135E-3"/>
                  <c:y val="9.8141252449579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997371856511567E-3"/>
                  <c:y val="0.107063184490450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997371856511567E-3"/>
                  <c:y val="8.9219320408708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1994743713023135E-3"/>
                  <c:y val="9.3680286429144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1993090376656475E-3"/>
                  <c:y val="9.8141252449579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2989297189812738E-3"/>
                  <c:y val="7.13669249409615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tx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0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Лист3!$B$35:$I$35</c:f>
              <c:strCache>
                <c:ptCount val="7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  <c:pt idx="5">
                  <c:v>2023 год</c:v>
                </c:pt>
                <c:pt idx="6">
                  <c:v>2024 год</c:v>
                </c:pt>
              </c:strCache>
            </c:strRef>
          </c:cat>
          <c:val>
            <c:numRef>
              <c:f>Лист3!$B$36:$I$36</c:f>
              <c:numCache>
                <c:formatCode>#,##0.00</c:formatCode>
                <c:ptCount val="8"/>
                <c:pt idx="0">
                  <c:v>149.22</c:v>
                </c:pt>
                <c:pt idx="1">
                  <c:v>147.12</c:v>
                </c:pt>
                <c:pt idx="2">
                  <c:v>144.69999999999999</c:v>
                </c:pt>
                <c:pt idx="3">
                  <c:v>142.22</c:v>
                </c:pt>
                <c:pt idx="4">
                  <c:v>139.94999999999999</c:v>
                </c:pt>
                <c:pt idx="5">
                  <c:v>137.85</c:v>
                </c:pt>
                <c:pt idx="6">
                  <c:v>137.88</c:v>
                </c:pt>
              </c:numCache>
            </c:numRef>
          </c:val>
        </c:ser>
        <c:ser>
          <c:idx val="2"/>
          <c:order val="1"/>
          <c:tx>
            <c:strRef>
              <c:f>Лист3!$A$38</c:f>
              <c:strCache>
                <c:ptCount val="1"/>
              </c:strCache>
            </c:strRef>
          </c:tx>
          <c:invertIfNegative val="0"/>
          <c:cat>
            <c:strRef>
              <c:f>Лист3!$B$35:$I$35</c:f>
              <c:strCache>
                <c:ptCount val="7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  <c:pt idx="5">
                  <c:v>2023 год</c:v>
                </c:pt>
                <c:pt idx="6">
                  <c:v>2024 год</c:v>
                </c:pt>
              </c:strCache>
            </c:strRef>
          </c:cat>
          <c:val>
            <c:numRef>
              <c:f>Лист3!$B$38:$I$38</c:f>
              <c:numCache>
                <c:formatCode>General</c:formatCode>
                <c:ptCount val="8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5556352"/>
        <c:axId val="115557888"/>
        <c:axId val="107350208"/>
      </c:bar3DChart>
      <c:catAx>
        <c:axId val="11555635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9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5557888"/>
        <c:crosses val="autoZero"/>
        <c:auto val="1"/>
        <c:lblAlgn val="ctr"/>
        <c:lblOffset val="100"/>
        <c:noMultiLvlLbl val="0"/>
      </c:catAx>
      <c:valAx>
        <c:axId val="115557888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sz="9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5556352"/>
        <c:crosses val="autoZero"/>
        <c:crossBetween val="between"/>
      </c:valAx>
      <c:serAx>
        <c:axId val="107350208"/>
        <c:scaling>
          <c:orientation val="minMax"/>
        </c:scaling>
        <c:delete val="0"/>
        <c:axPos val="b"/>
        <c:majorTickMark val="out"/>
        <c:minorTickMark val="none"/>
        <c:tickLblPos val="nextTo"/>
        <c:crossAx val="115557888"/>
        <c:crosses val="autoZero"/>
      </c:ser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percentStacked"/>
        <c:varyColors val="0"/>
        <c:ser>
          <c:idx val="0"/>
          <c:order val="0"/>
          <c:tx>
            <c:strRef>
              <c:f>Лист1!$L$1:$L$2</c:f>
              <c:strCache>
                <c:ptCount val="1"/>
                <c:pt idx="0">
                  <c:v>2020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1334279493838479E-3"/>
                  <c:y val="4.1966648352621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9719740309828374E-2"/>
                  <c:y val="4.5316283216992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8400546575115764E-2"/>
                  <c:y val="-3.35625363869427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tx2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9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Лист1!$K$3:$K$36</c:f>
              <c:strCache>
                <c:ptCount val="6"/>
                <c:pt idx="0">
                  <c:v>Возврат остатков субсидий, субвенций и иных межбюджетных трансфертов,имеющих целевое назначение,прошлых лет </c:v>
                </c:pt>
                <c:pt idx="1">
                  <c:v>Прочие безвозмездные поступления</c:v>
                </c:pt>
                <c:pt idx="2">
                  <c:v>Межбюджетные трансферты </c:v>
                </c:pt>
                <c:pt idx="3">
                  <c:v>Субвенции </c:v>
                </c:pt>
                <c:pt idx="4">
                  <c:v>Субсидии </c:v>
                </c:pt>
                <c:pt idx="5">
                  <c:v>Дотации </c:v>
                </c:pt>
              </c:strCache>
            </c:strRef>
          </c:cat>
          <c:val>
            <c:numRef>
              <c:f>Лист1!$L$3:$L$36</c:f>
              <c:numCache>
                <c:formatCode>#,##0.00</c:formatCode>
                <c:ptCount val="6"/>
                <c:pt idx="0">
                  <c:v>-308.43</c:v>
                </c:pt>
                <c:pt idx="1">
                  <c:v>-363.6</c:v>
                </c:pt>
                <c:pt idx="2">
                  <c:v>79548.14</c:v>
                </c:pt>
                <c:pt idx="3">
                  <c:v>1412933.76</c:v>
                </c:pt>
                <c:pt idx="4">
                  <c:v>544123.24</c:v>
                </c:pt>
                <c:pt idx="5">
                  <c:v>239139.96</c:v>
                </c:pt>
              </c:numCache>
            </c:numRef>
          </c:val>
        </c:ser>
        <c:ser>
          <c:idx val="1"/>
          <c:order val="1"/>
          <c:tx>
            <c:strRef>
              <c:f>Лист1!$M$1:$M$2</c:f>
              <c:strCache>
                <c:ptCount val="1"/>
                <c:pt idx="0">
                  <c:v>Ожидаемое исполнение за 2021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08905852417309E-3"/>
                  <c:y val="3.52533802003692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178117048346057E-2"/>
                  <c:y val="-5.0361971714813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5586669955046642E-2"/>
                  <c:y val="9.22705478700870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2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9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Лист1!$K$3:$K$36</c:f>
              <c:strCache>
                <c:ptCount val="6"/>
                <c:pt idx="0">
                  <c:v>Возврат остатков субсидий, субвенций и иных межбюджетных трансфертов,имеющих целевое назначение,прошлых лет </c:v>
                </c:pt>
                <c:pt idx="1">
                  <c:v>Прочие безвозмездные поступления</c:v>
                </c:pt>
                <c:pt idx="2">
                  <c:v>Межбюджетные трансферты </c:v>
                </c:pt>
                <c:pt idx="3">
                  <c:v>Субвенции </c:v>
                </c:pt>
                <c:pt idx="4">
                  <c:v>Субсидии </c:v>
                </c:pt>
                <c:pt idx="5">
                  <c:v>Дотации </c:v>
                </c:pt>
              </c:strCache>
            </c:strRef>
          </c:cat>
          <c:val>
            <c:numRef>
              <c:f>Лист1!$M$3:$M$36</c:f>
              <c:numCache>
                <c:formatCode>#,##0.00</c:formatCode>
                <c:ptCount val="6"/>
                <c:pt idx="0">
                  <c:v>0</c:v>
                </c:pt>
                <c:pt idx="1">
                  <c:v>1956.79</c:v>
                </c:pt>
                <c:pt idx="2">
                  <c:v>74646</c:v>
                </c:pt>
                <c:pt idx="3">
                  <c:v>1580250.85</c:v>
                </c:pt>
                <c:pt idx="4">
                  <c:v>490370.06</c:v>
                </c:pt>
                <c:pt idx="5">
                  <c:v>38298.86</c:v>
                </c:pt>
              </c:numCache>
            </c:numRef>
          </c:val>
        </c:ser>
        <c:ser>
          <c:idx val="2"/>
          <c:order val="2"/>
          <c:tx>
            <c:strRef>
              <c:f>Лист1!$N$1:$N$2</c:f>
              <c:strCache>
                <c:ptCount val="1"/>
                <c:pt idx="0">
                  <c:v>2022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623142527031512E-2"/>
                  <c:y val="-2.01451852368836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149482548049107E-2"/>
                  <c:y val="-2.51798237940878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6233461241011421E-2"/>
                  <c:y val="-5.87450095547519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3">
                  <a:lumMod val="60000"/>
                  <a:lumOff val="40000"/>
                </a:schemeClr>
              </a:solidFill>
            </c:spPr>
            <c:txPr>
              <a:bodyPr/>
              <a:lstStyle/>
              <a:p>
                <a:pPr>
                  <a:defRPr sz="9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Лист1!$K$3:$K$36</c:f>
              <c:strCache>
                <c:ptCount val="6"/>
                <c:pt idx="0">
                  <c:v>Возврат остатков субсидий, субвенций и иных межбюджетных трансфертов,имеющих целевое назначение,прошлых лет </c:v>
                </c:pt>
                <c:pt idx="1">
                  <c:v>Прочие безвозмездные поступления</c:v>
                </c:pt>
                <c:pt idx="2">
                  <c:v>Межбюджетные трансферты </c:v>
                </c:pt>
                <c:pt idx="3">
                  <c:v>Субвенции </c:v>
                </c:pt>
                <c:pt idx="4">
                  <c:v>Субсидии </c:v>
                </c:pt>
                <c:pt idx="5">
                  <c:v>Дотации </c:v>
                </c:pt>
              </c:strCache>
            </c:strRef>
          </c:cat>
          <c:val>
            <c:numRef>
              <c:f>Лист1!$N$3:$N$36</c:f>
              <c:numCache>
                <c:formatCode>#,##0.00</c:formatCode>
                <c:ptCount val="6"/>
                <c:pt idx="0">
                  <c:v>0</c:v>
                </c:pt>
                <c:pt idx="1">
                  <c:v>0</c:v>
                </c:pt>
                <c:pt idx="2">
                  <c:v>73359</c:v>
                </c:pt>
                <c:pt idx="3">
                  <c:v>1643003.36</c:v>
                </c:pt>
                <c:pt idx="4">
                  <c:v>673951.39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30595072"/>
        <c:axId val="130879488"/>
        <c:axId val="0"/>
      </c:bar3DChart>
      <c:catAx>
        <c:axId val="130595072"/>
        <c:scaling>
          <c:orientation val="minMax"/>
        </c:scaling>
        <c:delete val="0"/>
        <c:axPos val="l"/>
        <c:majorTickMark val="out"/>
        <c:minorTickMark val="none"/>
        <c:tickLblPos val="nextTo"/>
        <c:spPr>
          <a:solidFill>
            <a:schemeClr val="accent1">
              <a:lumMod val="20000"/>
              <a:lumOff val="80000"/>
            </a:schemeClr>
          </a:solidFill>
        </c:spPr>
        <c:txPr>
          <a:bodyPr/>
          <a:lstStyle/>
          <a:p>
            <a:pPr>
              <a:defRPr sz="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30879488"/>
        <c:crosses val="autoZero"/>
        <c:auto val="1"/>
        <c:lblAlgn val="ctr"/>
        <c:lblOffset val="100"/>
        <c:noMultiLvlLbl val="0"/>
      </c:catAx>
      <c:valAx>
        <c:axId val="130879488"/>
        <c:scaling>
          <c:orientation val="minMax"/>
        </c:scaling>
        <c:delete val="1"/>
        <c:axPos val="b"/>
        <c:majorGridlines/>
        <c:numFmt formatCode="0%" sourceLinked="1"/>
        <c:majorTickMark val="out"/>
        <c:minorTickMark val="none"/>
        <c:tickLblPos val="nextTo"/>
        <c:crossAx val="1305950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7247960807318749"/>
          <c:y val="0.88500760307551007"/>
          <c:w val="0.64277375280354787"/>
          <c:h val="5.9177911966933214E-2"/>
        </c:manualLayout>
      </c:layout>
      <c:overlay val="0"/>
      <c:txPr>
        <a:bodyPr/>
        <a:lstStyle/>
        <a:p>
          <a:pPr>
            <a:defRPr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5142440060161018"/>
          <c:y val="0.31362713170758805"/>
          <c:w val="0.57805007520127405"/>
          <c:h val="0.47636269581157648"/>
        </c:manualLayout>
      </c:layout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Pt>
            <c:idx val="0"/>
            <c:bubble3D val="0"/>
            <c:explosion val="4"/>
          </c:dPt>
          <c:dLbls>
            <c:dLbl>
              <c:idx val="0"/>
              <c:spPr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800" b="1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delete val="1"/>
            </c:dLbl>
            <c:dLbl>
              <c:idx val="7"/>
              <c:spPr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700" b="1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2"/>
              <c:delete val="1"/>
            </c:dLbl>
            <c:dLbl>
              <c:idx val="13"/>
              <c:delete val="1"/>
            </c:dLbl>
            <c:spPr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'Доходы на 2022г'!$A$2:$A$16</c:f>
              <c:strCache>
                <c:ptCount val="15"/>
                <c:pt idx="0">
                  <c:v>Налог на доходы физических лиц</c:v>
                </c:pt>
                <c:pt idx="1">
                  <c:v>Акцизы по подакцизным товарам</c:v>
                </c:pt>
                <c:pt idx="2">
                  <c:v>Налог взимаемый в связи с применением упрощенной состемы налогообложения</c:v>
                </c:pt>
                <c:pt idx="3">
                  <c:v>ЕНВД</c:v>
                </c:pt>
                <c:pt idx="4">
                  <c:v>Налог, взимаемый в связи с применением патентной системы</c:v>
                </c:pt>
                <c:pt idx="5">
                  <c:v>Единый сельскохозяйственный налог</c:v>
                </c:pt>
                <c:pt idx="6">
                  <c:v>Налог на имущество физических лиц</c:v>
                </c:pt>
                <c:pt idx="7">
                  <c:v>Земельный налог</c:v>
                </c:pt>
                <c:pt idx="8">
                  <c:v>Государственная пошлина</c:v>
                </c:pt>
                <c:pt idx="9">
                  <c:v>Доходы от использования имущества</c:v>
                </c:pt>
                <c:pt idx="10">
                  <c:v>Продажа материальных и нематериальных активов </c:v>
                </c:pt>
                <c:pt idx="11">
                  <c:v>Плата за негативное воздействие</c:v>
                </c:pt>
                <c:pt idx="12">
                  <c:v>Платные услуги</c:v>
                </c:pt>
                <c:pt idx="13">
                  <c:v>Штрафы</c:v>
                </c:pt>
                <c:pt idx="14">
                  <c:v>Прочие неналоговые доходы</c:v>
                </c:pt>
              </c:strCache>
            </c:strRef>
          </c:cat>
          <c:val>
            <c:numRef>
              <c:f>'Доходы на 2022г'!$B$2:$B$16</c:f>
              <c:numCache>
                <c:formatCode>#,##0.00</c:formatCode>
                <c:ptCount val="15"/>
                <c:pt idx="0">
                  <c:v>1406615</c:v>
                </c:pt>
                <c:pt idx="1">
                  <c:v>30470</c:v>
                </c:pt>
                <c:pt idx="2">
                  <c:v>194750</c:v>
                </c:pt>
                <c:pt idx="3">
                  <c:v>3456</c:v>
                </c:pt>
                <c:pt idx="4">
                  <c:v>71056</c:v>
                </c:pt>
                <c:pt idx="5">
                  <c:v>11805</c:v>
                </c:pt>
                <c:pt idx="6">
                  <c:v>58500</c:v>
                </c:pt>
                <c:pt idx="7">
                  <c:v>256508</c:v>
                </c:pt>
                <c:pt idx="8">
                  <c:v>25700</c:v>
                </c:pt>
                <c:pt idx="9">
                  <c:v>228465</c:v>
                </c:pt>
                <c:pt idx="10">
                  <c:v>50500</c:v>
                </c:pt>
                <c:pt idx="11">
                  <c:v>27600</c:v>
                </c:pt>
                <c:pt idx="12">
                  <c:v>6703</c:v>
                </c:pt>
                <c:pt idx="13">
                  <c:v>4000</c:v>
                </c:pt>
                <c:pt idx="14">
                  <c:v>33048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  <a:scene3d>
          <a:camera prst="orthographicFront"/>
          <a:lightRig rig="threePt" dir="t"/>
        </a:scene3d>
        <a:sp3d>
          <a:bevelT w="6350"/>
        </a:sp3d>
      </c:spPr>
    </c:plotArea>
    <c:plotVisOnly val="0"/>
    <c:dispBlanksAs val="gap"/>
    <c:showDLblsOverMax val="0"/>
  </c:chart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7226180215613414"/>
          <c:y val="0.17585015901633241"/>
          <c:w val="0.52927302976253543"/>
          <c:h val="0.50531904337130984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500" dirty="0"/>
                      <a:t>Образование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79%</a:t>
                    </a:r>
                    <a:endParaRPr lang="ru-RU" dirty="0"/>
                  </a:p>
                </c:rich>
              </c:tx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3.4506366542799635E-2"/>
                  <c:y val="5.664807265823188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Культура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10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%</a:t>
                    </a:r>
                    <a:endParaRPr lang="ru-RU" dirty="0"/>
                  </a:p>
                </c:rich>
              </c:tx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5.727159945191275E-2"/>
                  <c:y val="-2.503606123657242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Социальная </a:t>
                    </a:r>
                    <a:r>
                      <a:rPr lang="ru-RU" dirty="0"/>
                      <a:t>политика
</a:t>
                    </a:r>
                    <a:r>
                      <a:rPr lang="ru-RU" dirty="0" smtClean="0"/>
                      <a:t>6%</a:t>
                    </a:r>
                    <a:endParaRPr lang="ru-RU" dirty="0"/>
                  </a:p>
                </c:rich>
              </c:tx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2337491955921662"/>
                  <c:y val="2.79182687961027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Физическая культура и спорт
</a:t>
                    </a:r>
                    <a:r>
                      <a:rPr lang="ru-RU" dirty="0" smtClean="0"/>
                      <a:t>5%</a:t>
                    </a:r>
                    <a:endParaRPr lang="ru-RU" dirty="0"/>
                  </a:p>
                </c:rich>
              </c:tx>
              <c:showLegendKey val="1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1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Лист2!$A$1:$A$4</c:f>
              <c:strCache>
                <c:ptCount val="4"/>
                <c:pt idx="0">
                  <c:v>Образование</c:v>
                </c:pt>
                <c:pt idx="1">
                  <c:v>Культура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Лист2!$B$1:$B$4</c:f>
              <c:numCache>
                <c:formatCode>General</c:formatCode>
                <c:ptCount val="4"/>
                <c:pt idx="0">
                  <c:v>2541747.94</c:v>
                </c:pt>
                <c:pt idx="1">
                  <c:v>272403.84000000003</c:v>
                </c:pt>
                <c:pt idx="2">
                  <c:v>148784.79</c:v>
                </c:pt>
                <c:pt idx="3">
                  <c:v>107457.07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2372550003404637E-2"/>
          <c:y val="2.6154392642464445E-2"/>
          <c:w val="0.61340238629399602"/>
          <c:h val="0.91478862674471595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Лист3!$A$4</c:f>
              <c:strCache>
                <c:ptCount val="1"/>
                <c:pt idx="0">
                  <c:v>Муниципальный долг на начало периода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937007874015748E-3"/>
                  <c:y val="-8.49256900212314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874015748031496E-3"/>
                  <c:y val="-2.264685067232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874015748031496E-3"/>
                  <c:y val="-1.1323425336164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561679790026246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1863517060367453E-3"/>
                  <c:y val="-1.4154281670205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0498687664041995E-2"/>
                  <c:y val="-2.83085633404104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1811023622047244E-2"/>
                  <c:y val="1.6985138004246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Лист3!$B$3:$H$3</c:f>
              <c:strCache>
                <c:ptCount val="7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2020 год</c:v>
                </c:pt>
                <c:pt idx="5">
                  <c:v>2021 год</c:v>
                </c:pt>
                <c:pt idx="6">
                  <c:v>2022 год</c:v>
                </c:pt>
              </c:strCache>
            </c:strRef>
          </c:cat>
          <c:val>
            <c:numRef>
              <c:f>Лист3!$B$4:$H$4</c:f>
              <c:numCache>
                <c:formatCode>#,##0.00</c:formatCode>
                <c:ptCount val="7"/>
                <c:pt idx="0">
                  <c:v>663500</c:v>
                </c:pt>
                <c:pt idx="1">
                  <c:v>200000</c:v>
                </c:pt>
                <c:pt idx="2">
                  <c:v>250000</c:v>
                </c:pt>
                <c:pt idx="3">
                  <c:v>0</c:v>
                </c:pt>
                <c:pt idx="4">
                  <c:v>160000</c:v>
                </c:pt>
                <c:pt idx="5">
                  <c:v>0</c:v>
                </c:pt>
                <c:pt idx="6">
                  <c:v>62700</c:v>
                </c:pt>
              </c:numCache>
            </c:numRef>
          </c:val>
        </c:ser>
        <c:ser>
          <c:idx val="1"/>
          <c:order val="1"/>
          <c:tx>
            <c:strRef>
              <c:f>Лист3!$A$5</c:f>
              <c:strCache>
                <c:ptCount val="1"/>
                <c:pt idx="0">
                  <c:v>Остаток муниципального долга на конец периода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1863517060367453E-3"/>
                  <c:y val="-1.98159943382873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49868766404199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6862106406080351E-3"/>
                  <c:y val="-5.66171266808210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811023622047293E-2"/>
                  <c:y val="-8.49256900212314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87401574803149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3123359580052493E-2"/>
                  <c:y val="-2.83085633404104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181102362204724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Лист3!$B$3:$H$3</c:f>
              <c:strCache>
                <c:ptCount val="7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2020 год</c:v>
                </c:pt>
                <c:pt idx="5">
                  <c:v>2021 год</c:v>
                </c:pt>
                <c:pt idx="6">
                  <c:v>2022 год</c:v>
                </c:pt>
              </c:strCache>
            </c:strRef>
          </c:cat>
          <c:val>
            <c:numRef>
              <c:f>Лист3!$B$5:$H$5</c:f>
              <c:numCache>
                <c:formatCode>#,##0.00</c:formatCode>
                <c:ptCount val="7"/>
                <c:pt idx="0">
                  <c:v>200000</c:v>
                </c:pt>
                <c:pt idx="1">
                  <c:v>250000</c:v>
                </c:pt>
                <c:pt idx="2">
                  <c:v>0</c:v>
                </c:pt>
                <c:pt idx="3">
                  <c:v>160000</c:v>
                </c:pt>
                <c:pt idx="4">
                  <c:v>0</c:v>
                </c:pt>
                <c:pt idx="5">
                  <c:v>62700</c:v>
                </c:pt>
                <c:pt idx="6">
                  <c:v>212700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gapDepth val="55"/>
        <c:shape val="cylinder"/>
        <c:axId val="132367488"/>
        <c:axId val="132369024"/>
        <c:axId val="0"/>
      </c:bar3DChart>
      <c:catAx>
        <c:axId val="132367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5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32369024"/>
        <c:crosses val="autoZero"/>
        <c:auto val="1"/>
        <c:lblAlgn val="ctr"/>
        <c:lblOffset val="100"/>
        <c:noMultiLvlLbl val="0"/>
      </c:catAx>
      <c:valAx>
        <c:axId val="132369024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323674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907665277334772"/>
          <c:y val="0.2967915664528934"/>
          <c:w val="0.31589399859219552"/>
          <c:h val="0.28854450518525948"/>
        </c:manualLayout>
      </c:layout>
      <c:overlay val="0"/>
      <c:spPr>
        <a:solidFill>
          <a:schemeClr val="tx2">
            <a:lumMod val="20000"/>
            <a:lumOff val="80000"/>
          </a:schemeClr>
        </a:solidFill>
      </c:spPr>
      <c:txPr>
        <a:bodyPr/>
        <a:lstStyle/>
        <a:p>
          <a:pPr>
            <a:defRPr sz="1400"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Прожиточный минимум 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душу населения (в среднем за год)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6400765529308836"/>
          <c:y val="0"/>
        </c:manualLayout>
      </c:layout>
      <c:overlay val="1"/>
      <c:spPr>
        <a:solidFill>
          <a:srgbClr val="D8D2FC"/>
        </a:solidFill>
      </c:sp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117079240458859"/>
          <c:y val="0.1404881079247591"/>
          <c:w val="0.80902934553893202"/>
          <c:h val="0.76950594271355954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7.8969816272965888E-3"/>
                  <c:y val="0.135747694700588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580052493438321E-2"/>
                  <c:y val="0.194273414065103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3635170603674542E-4"/>
                  <c:y val="0.123006332629707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2467191601049869E-3"/>
                  <c:y val="0.182121153205199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1517935258092737E-3"/>
                  <c:y val="0.139334518386845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47703412073491E-2"/>
                  <c:y val="0.107261137651372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3254811898512685E-2"/>
                  <c:y val="8.60312743028552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4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0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Лист3!$K$35:$Q$35</c:f>
              <c:strCache>
                <c:ptCount val="7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  <c:pt idx="5">
                  <c:v>2023 год</c:v>
                </c:pt>
                <c:pt idx="6">
                  <c:v>2024 год</c:v>
                </c:pt>
              </c:strCache>
            </c:strRef>
          </c:cat>
          <c:val>
            <c:numRef>
              <c:f>Лист3!$K$36:$Q$36</c:f>
              <c:numCache>
                <c:formatCode>#,##0.00</c:formatCode>
                <c:ptCount val="7"/>
                <c:pt idx="0">
                  <c:v>13142</c:v>
                </c:pt>
                <c:pt idx="1">
                  <c:v>13142</c:v>
                </c:pt>
                <c:pt idx="2">
                  <c:v>13889</c:v>
                </c:pt>
                <c:pt idx="3">
                  <c:v>13963</c:v>
                </c:pt>
                <c:pt idx="4">
                  <c:v>14319</c:v>
                </c:pt>
                <c:pt idx="5">
                  <c:v>15086</c:v>
                </c:pt>
                <c:pt idx="6">
                  <c:v>16069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5570560"/>
        <c:axId val="115872512"/>
        <c:axId val="0"/>
      </c:bar3DChart>
      <c:catAx>
        <c:axId val="1155705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9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5872512"/>
        <c:crosses val="autoZero"/>
        <c:auto val="1"/>
        <c:lblAlgn val="ctr"/>
        <c:lblOffset val="100"/>
        <c:noMultiLvlLbl val="0"/>
      </c:catAx>
      <c:valAx>
        <c:axId val="11587251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sz="9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557056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безработных, зарегистрированных</a:t>
            </a:r>
            <a:r>
              <a:rPr lang="ru-RU" sz="14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государственных учреждениях службы занятости населения (на конец года) тыс. чел.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1"/>
      <c:spPr>
        <a:solidFill>
          <a:schemeClr val="tx2">
            <a:lumMod val="20000"/>
            <a:lumOff val="80000"/>
          </a:schemeClr>
        </a:solidFill>
      </c:sp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85013786346972"/>
          <c:y val="0.18934064478292645"/>
          <c:w val="0.76594255826487601"/>
          <c:h val="0.66888481043370052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5.5555555555555558E-3"/>
                  <c:y val="8.7962962962962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1959442522915264E-3"/>
                  <c:y val="9.80710693143878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6534269378700799E-3"/>
                  <c:y val="0.107715573893719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111139166355253E-2"/>
                  <c:y val="0.10015405843503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0131096544828351E-3"/>
                  <c:y val="0.101388312100062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5555555555555558E-3"/>
                  <c:y val="8.7962962962962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5555555555555558E-3"/>
                  <c:y val="8.3333333333333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tx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1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Лист3!$B$60:$H$60</c:f>
              <c:strCache>
                <c:ptCount val="7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  <c:pt idx="5">
                  <c:v>2023 год</c:v>
                </c:pt>
                <c:pt idx="6">
                  <c:v>2024 год</c:v>
                </c:pt>
              </c:strCache>
            </c:strRef>
          </c:cat>
          <c:val>
            <c:numRef>
              <c:f>Лист3!$B$61:$H$61</c:f>
              <c:numCache>
                <c:formatCode>General</c:formatCode>
                <c:ptCount val="7"/>
                <c:pt idx="0">
                  <c:v>0.32</c:v>
                </c:pt>
                <c:pt idx="1">
                  <c:v>0.41</c:v>
                </c:pt>
                <c:pt idx="2">
                  <c:v>0.89</c:v>
                </c:pt>
                <c:pt idx="3">
                  <c:v>0.81</c:v>
                </c:pt>
                <c:pt idx="4">
                  <c:v>0.78</c:v>
                </c:pt>
                <c:pt idx="5" formatCode="0.00">
                  <c:v>0.7</c:v>
                </c:pt>
                <c:pt idx="6" formatCode="0.00">
                  <c:v>0.7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5915008"/>
        <c:axId val="116204672"/>
        <c:axId val="0"/>
      </c:bar3DChart>
      <c:catAx>
        <c:axId val="1159150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6204672"/>
        <c:crosses val="autoZero"/>
        <c:auto val="1"/>
        <c:lblAlgn val="ctr"/>
        <c:lblOffset val="100"/>
        <c:noMultiLvlLbl val="0"/>
      </c:catAx>
      <c:valAx>
        <c:axId val="116204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59150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300"/>
            </a:pPr>
            <a:r>
              <a:rPr lang="ru-RU" sz="130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Номинальная начисленная среднемесячная заработная плата работников организаций руб/мес</a:t>
            </a:r>
          </a:p>
        </c:rich>
      </c:tx>
      <c:layout>
        <c:manualLayout>
          <c:xMode val="edge"/>
          <c:yMode val="edge"/>
          <c:x val="0.17290834540350575"/>
          <c:y val="8.418097052704911E-3"/>
        </c:manualLayout>
      </c:layout>
      <c:overlay val="1"/>
      <c:spPr>
        <a:solidFill>
          <a:srgbClr val="D8D2FC"/>
        </a:solidFill>
      </c:sp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387089757972524"/>
          <c:y val="0.17300237827294118"/>
          <c:w val="0.84322604411290691"/>
          <c:h val="0.72155387466116327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2.1379924284765776E-3"/>
                  <c:y val="0.290343098751497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38997385925478E-3"/>
                  <c:y val="0.2608868350881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771581602625656E-3"/>
                  <c:y val="0.218810386483432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4771581602625656E-3"/>
                  <c:y val="0.18094850653138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621185451146705E-3"/>
                  <c:y val="0.147290262928525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8163238920485539E-3"/>
                  <c:y val="0.105215470733395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3567251461988306E-3"/>
                  <c:y val="8.41809705270491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4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1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Лист3!$K$60:$Q$60</c:f>
              <c:strCache>
                <c:ptCount val="7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  <c:pt idx="5">
                  <c:v>2023 год</c:v>
                </c:pt>
                <c:pt idx="6">
                  <c:v>2024 год</c:v>
                </c:pt>
              </c:strCache>
            </c:strRef>
          </c:cat>
          <c:val>
            <c:numRef>
              <c:f>Лист3!$K$61:$Q$61</c:f>
              <c:numCache>
                <c:formatCode>#,##0.00</c:formatCode>
                <c:ptCount val="7"/>
                <c:pt idx="0">
                  <c:v>50826</c:v>
                </c:pt>
                <c:pt idx="1">
                  <c:v>55635.6</c:v>
                </c:pt>
                <c:pt idx="2">
                  <c:v>59704.1</c:v>
                </c:pt>
                <c:pt idx="3">
                  <c:v>63773</c:v>
                </c:pt>
                <c:pt idx="4">
                  <c:v>68133</c:v>
                </c:pt>
                <c:pt idx="5">
                  <c:v>72000</c:v>
                </c:pt>
                <c:pt idx="6">
                  <c:v>76763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6240768"/>
        <c:axId val="116243456"/>
        <c:axId val="0"/>
      </c:bar3DChart>
      <c:catAx>
        <c:axId val="1162407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6243456"/>
        <c:crosses val="autoZero"/>
        <c:auto val="1"/>
        <c:lblAlgn val="ctr"/>
        <c:lblOffset val="100"/>
        <c:noMultiLvlLbl val="0"/>
      </c:catAx>
      <c:valAx>
        <c:axId val="116243456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62407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Лист3!$B$88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966103561063896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338984408046469E-2"/>
                  <c:y val="-4.04325497695354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08476612069707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Лист3!$C$87:$E$87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Лист3!$C$88:$E$88</c:f>
              <c:numCache>
                <c:formatCode>#,##0.00</c:formatCode>
                <c:ptCount val="3"/>
                <c:pt idx="0">
                  <c:v>4799489748.3800001</c:v>
                </c:pt>
                <c:pt idx="1">
                  <c:v>4556495307.04</c:v>
                </c:pt>
                <c:pt idx="2">
                  <c:v>4904742507.3900003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6314496"/>
        <c:axId val="116317184"/>
        <c:axId val="0"/>
      </c:bar3DChart>
      <c:catAx>
        <c:axId val="116314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6317184"/>
        <c:crosses val="autoZero"/>
        <c:auto val="1"/>
        <c:lblAlgn val="ctr"/>
        <c:lblOffset val="100"/>
        <c:noMultiLvlLbl val="0"/>
      </c:catAx>
      <c:valAx>
        <c:axId val="116317184"/>
        <c:scaling>
          <c:orientation val="minMax"/>
        </c:scaling>
        <c:delete val="1"/>
        <c:axPos val="l"/>
        <c:majorGridlines/>
        <c:numFmt formatCode="#,##0.00" sourceLinked="1"/>
        <c:majorTickMark val="out"/>
        <c:minorTickMark val="none"/>
        <c:tickLblPos val="nextTo"/>
        <c:crossAx val="1163144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571739261426615"/>
          <c:y val="6.4148549788329706E-2"/>
          <c:w val="0.12821803403606807"/>
          <c:h val="0.10790392377050335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Лист3!$B$105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483870967741935E-2"/>
                  <c:y val="-3.86918583016232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32258064516129E-2"/>
                  <c:y val="-4.43598455981591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806451612903226E-2"/>
                  <c:y val="-3.4203341601233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Лист3!$C$104:$E$104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Лист3!$C$105:$E$105</c:f>
              <c:numCache>
                <c:formatCode>#,##0.00</c:formatCode>
                <c:ptCount val="3"/>
                <c:pt idx="0">
                  <c:v>4974489748.3800001</c:v>
                </c:pt>
                <c:pt idx="1">
                  <c:v>4736495307.04</c:v>
                </c:pt>
                <c:pt idx="2">
                  <c:v>5089742507.3900003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6336896"/>
        <c:axId val="116356224"/>
        <c:axId val="0"/>
      </c:bar3DChart>
      <c:catAx>
        <c:axId val="1163368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6356224"/>
        <c:crosses val="autoZero"/>
        <c:auto val="1"/>
        <c:lblAlgn val="ctr"/>
        <c:lblOffset val="100"/>
        <c:noMultiLvlLbl val="0"/>
      </c:catAx>
      <c:valAx>
        <c:axId val="116356224"/>
        <c:scaling>
          <c:orientation val="minMax"/>
        </c:scaling>
        <c:delete val="1"/>
        <c:axPos val="l"/>
        <c:majorGridlines/>
        <c:numFmt formatCode="#,##0.00" sourceLinked="1"/>
        <c:majorTickMark val="out"/>
        <c:minorTickMark val="none"/>
        <c:tickLblPos val="nextTo"/>
        <c:crossAx val="1163368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582086614173223"/>
          <c:y val="6.4622703412073504E-2"/>
          <c:w val="0.13704384048768098"/>
          <c:h val="9.9951646057848023E-2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Лист3!$B$132</c:f>
              <c:strCache>
                <c:ptCount val="1"/>
                <c:pt idx="0">
                  <c:v>дефицит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23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000000000000001E-2"/>
                  <c:y val="-2.77777777777777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222222222222223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Лист3!$C$131:$E$131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Лист3!$C$132:$E$132</c:f>
              <c:numCache>
                <c:formatCode>#,##0.00</c:formatCode>
                <c:ptCount val="3"/>
                <c:pt idx="0">
                  <c:v>175000000</c:v>
                </c:pt>
                <c:pt idx="1">
                  <c:v>180000000</c:v>
                </c:pt>
                <c:pt idx="2">
                  <c:v>185000000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6384128"/>
        <c:axId val="116386816"/>
        <c:axId val="0"/>
      </c:bar3DChart>
      <c:catAx>
        <c:axId val="1163841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6386816"/>
        <c:crosses val="autoZero"/>
        <c:auto val="1"/>
        <c:lblAlgn val="ctr"/>
        <c:lblOffset val="100"/>
        <c:noMultiLvlLbl val="0"/>
      </c:catAx>
      <c:valAx>
        <c:axId val="116386816"/>
        <c:scaling>
          <c:orientation val="minMax"/>
        </c:scaling>
        <c:delete val="1"/>
        <c:axPos val="l"/>
        <c:majorGridlines/>
        <c:numFmt formatCode="#,##0.00" sourceLinked="1"/>
        <c:majorTickMark val="out"/>
        <c:minorTickMark val="none"/>
        <c:tickLblPos val="nextTo"/>
        <c:crossAx val="1163841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64597550306212"/>
          <c:y val="4.147455526392535E-2"/>
          <c:w val="0.1455485564304462"/>
          <c:h val="0.10708571479695987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502996500437444"/>
          <c:y val="5.0925925925925923E-2"/>
          <c:w val="0.69094356955380576"/>
          <c:h val="0.89814814814814814"/>
        </c:manualLayout>
      </c:layout>
      <c:bar3DChart>
        <c:barDir val="bar"/>
        <c:grouping val="percentStacked"/>
        <c:varyColors val="0"/>
        <c:ser>
          <c:idx val="0"/>
          <c:order val="0"/>
          <c:tx>
            <c:strRef>
              <c:f>'Налоговое доходы'!$B$1</c:f>
              <c:strCache>
                <c:ptCount val="1"/>
                <c:pt idx="0">
                  <c:v>2020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2"/>
              <c:delete val="1"/>
            </c:dLbl>
            <c:dLbl>
              <c:idx val="5"/>
              <c:layout>
                <c:manualLayout>
                  <c:x val="2.2222222222222223E-2"/>
                  <c:y val="1.866728792968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tx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'Налоговое доходы'!$A$2:$A$11</c:f>
              <c:strCache>
                <c:ptCount val="9"/>
                <c:pt idx="0">
                  <c:v>Налог  на  доходы    физических 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Налог, взимаемый в связи  применением упрощенной системы налогообложения</c:v>
                </c:pt>
                <c:pt idx="3">
                  <c:v>Единый налог на вмененный доход для отдельных видов деятельности</c:v>
                </c:pt>
                <c:pt idx="4">
                  <c:v>Единый сельскохозяйственный налог</c:v>
                </c:pt>
                <c:pt idx="5">
                  <c:v>Налог, взимаемый в связи с применением патентной системы налогообложения, зачисляемый в бюджеты городских округов</c:v>
                </c:pt>
                <c:pt idx="6">
                  <c:v>Налог на имущество физических лиц</c:v>
                </c:pt>
                <c:pt idx="7">
                  <c:v>Земельный налог</c:v>
                </c:pt>
                <c:pt idx="8">
                  <c:v>Государственная пошлина</c:v>
                </c:pt>
              </c:strCache>
            </c:strRef>
          </c:cat>
          <c:val>
            <c:numRef>
              <c:f>'Налоговое доходы'!$B$2:$B$11</c:f>
              <c:numCache>
                <c:formatCode>#,##0.00</c:formatCode>
                <c:ptCount val="9"/>
                <c:pt idx="0">
                  <c:v>1453996.59</c:v>
                </c:pt>
                <c:pt idx="1">
                  <c:v>27405.05</c:v>
                </c:pt>
                <c:pt idx="2">
                  <c:v>0</c:v>
                </c:pt>
                <c:pt idx="3">
                  <c:v>112606.35</c:v>
                </c:pt>
                <c:pt idx="4">
                  <c:v>17312.099999999999</c:v>
                </c:pt>
                <c:pt idx="5">
                  <c:v>3971.32</c:v>
                </c:pt>
                <c:pt idx="6">
                  <c:v>65652.460000000006</c:v>
                </c:pt>
                <c:pt idx="7">
                  <c:v>279037.83</c:v>
                </c:pt>
                <c:pt idx="8">
                  <c:v>25845.08</c:v>
                </c:pt>
              </c:numCache>
            </c:numRef>
          </c:val>
        </c:ser>
        <c:ser>
          <c:idx val="1"/>
          <c:order val="1"/>
          <c:tx>
            <c:strRef>
              <c:f>'Налоговое доходы'!$C$1</c:f>
              <c:strCache>
                <c:ptCount val="1"/>
                <c:pt idx="0">
                  <c:v>Ожидаемое исполнение за 2021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2"/>
              <c:layout>
                <c:manualLayout>
                  <c:x val="3.154440069991251E-2"/>
                  <c:y val="1.5851516178193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'Налоговое доходы'!$A$2:$A$11</c:f>
              <c:strCache>
                <c:ptCount val="9"/>
                <c:pt idx="0">
                  <c:v>Налог  на  доходы    физических 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Налог, взимаемый в связи  применением упрощенной системы налогообложения</c:v>
                </c:pt>
                <c:pt idx="3">
                  <c:v>Единый налог на вмененный доход для отдельных видов деятельности</c:v>
                </c:pt>
                <c:pt idx="4">
                  <c:v>Единый сельскохозяйственный налог</c:v>
                </c:pt>
                <c:pt idx="5">
                  <c:v>Налог, взимаемый в связи с применением патентной системы налогообложения, зачисляемый в бюджеты городских округов</c:v>
                </c:pt>
                <c:pt idx="6">
                  <c:v>Налог на имущество физических лиц</c:v>
                </c:pt>
                <c:pt idx="7">
                  <c:v>Земельный налог</c:v>
                </c:pt>
                <c:pt idx="8">
                  <c:v>Государственная пошлина</c:v>
                </c:pt>
              </c:strCache>
            </c:strRef>
          </c:cat>
          <c:val>
            <c:numRef>
              <c:f>'Налоговое доходы'!$C$2:$C$11</c:f>
              <c:numCache>
                <c:formatCode>#,##0.00</c:formatCode>
                <c:ptCount val="9"/>
                <c:pt idx="0">
                  <c:v>1345799</c:v>
                </c:pt>
                <c:pt idx="1">
                  <c:v>29203</c:v>
                </c:pt>
                <c:pt idx="2">
                  <c:v>12117</c:v>
                </c:pt>
                <c:pt idx="3">
                  <c:v>31290</c:v>
                </c:pt>
                <c:pt idx="4">
                  <c:v>4800</c:v>
                </c:pt>
                <c:pt idx="5">
                  <c:v>62626</c:v>
                </c:pt>
                <c:pt idx="6">
                  <c:v>57448</c:v>
                </c:pt>
                <c:pt idx="7">
                  <c:v>255123</c:v>
                </c:pt>
                <c:pt idx="8">
                  <c:v>25200</c:v>
                </c:pt>
              </c:numCache>
            </c:numRef>
          </c:val>
        </c:ser>
        <c:ser>
          <c:idx val="2"/>
          <c:order val="2"/>
          <c:tx>
            <c:strRef>
              <c:f>'Налоговое доходы'!$D$1</c:f>
              <c:strCache>
                <c:ptCount val="1"/>
                <c:pt idx="0">
                  <c:v>2022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3"/>
              <c:layout>
                <c:manualLayout>
                  <c:x val="1.6666666666666666E-2"/>
                  <c:y val="2.4889717239583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3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6350"/>
              </a:sp3d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'Налоговое доходы'!$A$2:$A$11</c:f>
              <c:strCache>
                <c:ptCount val="9"/>
                <c:pt idx="0">
                  <c:v>Налог  на  доходы    физических 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Налог, взимаемый в связи  применением упрощенной системы налогообложения</c:v>
                </c:pt>
                <c:pt idx="3">
                  <c:v>Единый налог на вмененный доход для отдельных видов деятельности</c:v>
                </c:pt>
                <c:pt idx="4">
                  <c:v>Единый сельскохозяйственный налог</c:v>
                </c:pt>
                <c:pt idx="5">
                  <c:v>Налог, взимаемый в связи с применением патентной системы налогообложения, зачисляемый в бюджеты городских округов</c:v>
                </c:pt>
                <c:pt idx="6">
                  <c:v>Налог на имущество физических лиц</c:v>
                </c:pt>
                <c:pt idx="7">
                  <c:v>Земельный налог</c:v>
                </c:pt>
                <c:pt idx="8">
                  <c:v>Государственная пошлина</c:v>
                </c:pt>
              </c:strCache>
            </c:strRef>
          </c:cat>
          <c:val>
            <c:numRef>
              <c:f>'Налоговое доходы'!$D$2:$D$11</c:f>
              <c:numCache>
                <c:formatCode>#,##0.00</c:formatCode>
                <c:ptCount val="9"/>
                <c:pt idx="0">
                  <c:v>1406615</c:v>
                </c:pt>
                <c:pt idx="1">
                  <c:v>30470</c:v>
                </c:pt>
                <c:pt idx="2">
                  <c:v>194750</c:v>
                </c:pt>
                <c:pt idx="3">
                  <c:v>3456</c:v>
                </c:pt>
                <c:pt idx="4">
                  <c:v>11805</c:v>
                </c:pt>
                <c:pt idx="5">
                  <c:v>71056</c:v>
                </c:pt>
                <c:pt idx="6">
                  <c:v>58500</c:v>
                </c:pt>
                <c:pt idx="7">
                  <c:v>256508</c:v>
                </c:pt>
                <c:pt idx="8">
                  <c:v>25700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9840640"/>
        <c:axId val="149842176"/>
        <c:axId val="0"/>
      </c:bar3DChart>
      <c:catAx>
        <c:axId val="14984064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80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49842176"/>
        <c:crosses val="autoZero"/>
        <c:auto val="1"/>
        <c:lblAlgn val="ctr"/>
        <c:lblOffset val="100"/>
        <c:noMultiLvlLbl val="0"/>
      </c:catAx>
      <c:valAx>
        <c:axId val="149842176"/>
        <c:scaling>
          <c:orientation val="minMax"/>
        </c:scaling>
        <c:delete val="1"/>
        <c:axPos val="b"/>
        <c:majorGridlines/>
        <c:numFmt formatCode="0%" sourceLinked="1"/>
        <c:majorTickMark val="out"/>
        <c:minorTickMark val="none"/>
        <c:tickLblPos val="nextTo"/>
        <c:crossAx val="1498406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4819575678040245"/>
          <c:y val="0.92534995625546812"/>
          <c:w val="0.72958202099737535"/>
          <c:h val="7.0596019247594038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9381553367061336"/>
          <c:y val="5.4563492063492064E-2"/>
          <c:w val="0.7061844663293867"/>
          <c:h val="0.89087301587301593"/>
        </c:manualLayout>
      </c:layout>
      <c:bar3DChart>
        <c:barDir val="bar"/>
        <c:grouping val="percentStacked"/>
        <c:varyColors val="0"/>
        <c:ser>
          <c:idx val="0"/>
          <c:order val="0"/>
          <c:tx>
            <c:strRef>
              <c:f>'Неналоговые доходы'!$B$1</c:f>
              <c:strCache>
                <c:ptCount val="1"/>
                <c:pt idx="0">
                  <c:v>2020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spPr>
              <a:solidFill>
                <a:schemeClr val="tx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'Неналоговые доходы'!$A$2:$A$7</c:f>
              <c:strCache>
                <c:ptCount val="6"/>
                <c:pt idx="0">
                  <c:v>Доходы от использования имущества, находящегося  в государственной и муниципальной собственности</c:v>
                </c:pt>
                <c:pt idx="1">
                  <c:v>Платежи при пользовании природными ресурсами</c:v>
                </c:pt>
                <c:pt idx="2">
                  <c:v>Доходы от оказания платных услуг(работ)  и компенсации затрат государства</c:v>
                </c:pt>
                <c:pt idx="3">
                  <c:v>Доходы от продажи материальных и нематериальных активов</c:v>
                </c:pt>
                <c:pt idx="4">
                  <c:v>Штрафы, санкции, возмещение ущерба</c:v>
                </c:pt>
                <c:pt idx="5">
                  <c:v>Прочие  неналоговые  доходы</c:v>
                </c:pt>
              </c:strCache>
            </c:strRef>
          </c:cat>
          <c:val>
            <c:numRef>
              <c:f>'Неналоговые доходы'!$B$2:$B$7</c:f>
              <c:numCache>
                <c:formatCode>#,##0.00</c:formatCode>
                <c:ptCount val="6"/>
                <c:pt idx="0">
                  <c:v>247382.32</c:v>
                </c:pt>
                <c:pt idx="1">
                  <c:v>12678.81</c:v>
                </c:pt>
                <c:pt idx="2">
                  <c:v>6723.25</c:v>
                </c:pt>
                <c:pt idx="3">
                  <c:v>264603.2</c:v>
                </c:pt>
                <c:pt idx="4">
                  <c:v>9355.68</c:v>
                </c:pt>
                <c:pt idx="5">
                  <c:v>32898.660000000003</c:v>
                </c:pt>
              </c:numCache>
            </c:numRef>
          </c:val>
        </c:ser>
        <c:ser>
          <c:idx val="1"/>
          <c:order val="1"/>
          <c:tx>
            <c:strRef>
              <c:f>'Неналоговые доходы'!$C$1</c:f>
              <c:strCache>
                <c:ptCount val="1"/>
                <c:pt idx="0">
                  <c:v>Ожидаемое исполнение за 2021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'Неналоговые доходы'!$A$2:$A$7</c:f>
              <c:strCache>
                <c:ptCount val="6"/>
                <c:pt idx="0">
                  <c:v>Доходы от использования имущества, находящегося  в государственной и муниципальной собственности</c:v>
                </c:pt>
                <c:pt idx="1">
                  <c:v>Платежи при пользовании природными ресурсами</c:v>
                </c:pt>
                <c:pt idx="2">
                  <c:v>Доходы от оказания платных услуг(работ)  и компенсации затрат государства</c:v>
                </c:pt>
                <c:pt idx="3">
                  <c:v>Доходы от продажи материальных и нематериальных активов</c:v>
                </c:pt>
                <c:pt idx="4">
                  <c:v>Штрафы, санкции, возмещение ущерба</c:v>
                </c:pt>
                <c:pt idx="5">
                  <c:v>Прочие  неналоговые  доходы</c:v>
                </c:pt>
              </c:strCache>
            </c:strRef>
          </c:cat>
          <c:val>
            <c:numRef>
              <c:f>'Неналоговые доходы'!$C$2:$C$7</c:f>
              <c:numCache>
                <c:formatCode>#,##0.00</c:formatCode>
                <c:ptCount val="6"/>
                <c:pt idx="0">
                  <c:v>227578</c:v>
                </c:pt>
                <c:pt idx="1">
                  <c:v>27568</c:v>
                </c:pt>
                <c:pt idx="2">
                  <c:v>6445</c:v>
                </c:pt>
                <c:pt idx="3">
                  <c:v>50504</c:v>
                </c:pt>
                <c:pt idx="4">
                  <c:v>5000</c:v>
                </c:pt>
                <c:pt idx="5">
                  <c:v>25368</c:v>
                </c:pt>
              </c:numCache>
            </c:numRef>
          </c:val>
        </c:ser>
        <c:ser>
          <c:idx val="2"/>
          <c:order val="2"/>
          <c:tx>
            <c:strRef>
              <c:f>'Неналоговые доходы'!$D$1</c:f>
              <c:strCache>
                <c:ptCount val="1"/>
                <c:pt idx="0">
                  <c:v>2022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3"/>
              <c:layout>
                <c:manualLayout>
                  <c:x val="2.6539368618191974E-2"/>
                  <c:y val="3.1167418611317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3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'Неналоговые доходы'!$A$2:$A$7</c:f>
              <c:strCache>
                <c:ptCount val="6"/>
                <c:pt idx="0">
                  <c:v>Доходы от использования имущества, находящегося  в государственной и муниципальной собственности</c:v>
                </c:pt>
                <c:pt idx="1">
                  <c:v>Платежи при пользовании природными ресурсами</c:v>
                </c:pt>
                <c:pt idx="2">
                  <c:v>Доходы от оказания платных услуг(работ)  и компенсации затрат государства</c:v>
                </c:pt>
                <c:pt idx="3">
                  <c:v>Доходы от продажи материальных и нематериальных активов</c:v>
                </c:pt>
                <c:pt idx="4">
                  <c:v>Штрафы, санкции, возмещение ущерба</c:v>
                </c:pt>
                <c:pt idx="5">
                  <c:v>Прочие  неналоговые  доходы</c:v>
                </c:pt>
              </c:strCache>
            </c:strRef>
          </c:cat>
          <c:val>
            <c:numRef>
              <c:f>'Неналоговые доходы'!$D$2:$D$7</c:f>
              <c:numCache>
                <c:formatCode>#,##0.00</c:formatCode>
                <c:ptCount val="6"/>
                <c:pt idx="0">
                  <c:v>228465</c:v>
                </c:pt>
                <c:pt idx="1">
                  <c:v>27600</c:v>
                </c:pt>
                <c:pt idx="2">
                  <c:v>6703</c:v>
                </c:pt>
                <c:pt idx="3">
                  <c:v>50500</c:v>
                </c:pt>
                <c:pt idx="4">
                  <c:v>4000</c:v>
                </c:pt>
                <c:pt idx="5">
                  <c:v>33048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9981824"/>
        <c:axId val="149987712"/>
        <c:axId val="0"/>
      </c:bar3DChart>
      <c:catAx>
        <c:axId val="14998182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49987712"/>
        <c:crosses val="autoZero"/>
        <c:auto val="1"/>
        <c:lblAlgn val="ctr"/>
        <c:lblOffset val="100"/>
        <c:noMultiLvlLbl val="0"/>
      </c:catAx>
      <c:valAx>
        <c:axId val="149987712"/>
        <c:scaling>
          <c:orientation val="minMax"/>
        </c:scaling>
        <c:delete val="1"/>
        <c:axPos val="b"/>
        <c:majorGridlines/>
        <c:numFmt formatCode="0%" sourceLinked="1"/>
        <c:majorTickMark val="out"/>
        <c:minorTickMark val="none"/>
        <c:tickLblPos val="nextTo"/>
        <c:crossAx val="14998182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27220447728030217"/>
          <c:y val="0.89620828646419193"/>
          <c:w val="0.70783031683348319"/>
          <c:h val="0.1004401793525809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95C76E-682D-42D1-8A1F-D0753E8A27E8}" type="doc">
      <dgm:prSet loTypeId="urn:microsoft.com/office/officeart/2005/8/layout/process3" loCatId="process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289B03B-0A0E-46AE-9980-BDD68F0EBD5F}">
      <dgm:prSet phldrT="[Текст]" custT="1"/>
      <dgm:spPr/>
      <dgm:t>
        <a:bodyPr/>
        <a:lstStyle/>
        <a:p>
          <a:r>
            <a: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этап    </a:t>
          </a:r>
          <a:r>
            <a: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55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позднее </a:t>
          </a:r>
        </a:p>
        <a:p>
          <a:r>
            <a:rPr lang="ru-RU" sz="155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 октября)</a:t>
          </a:r>
          <a:endParaRPr lang="ru-RU" sz="155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438D12-9960-4515-AD46-E22F51F1D5FD}" type="parTrans" cxnId="{D7BC1D8C-C26B-433F-8CB2-E0C3F2866178}">
      <dgm:prSet/>
      <dgm:spPr/>
      <dgm:t>
        <a:bodyPr/>
        <a:lstStyle/>
        <a:p>
          <a:endParaRPr lang="ru-RU"/>
        </a:p>
      </dgm:t>
    </dgm:pt>
    <dgm:pt modelId="{31851599-7A71-4ACC-A83A-279323AF7E4C}" type="sibTrans" cxnId="{D7BC1D8C-C26B-433F-8CB2-E0C3F2866178}">
      <dgm:prSet/>
      <dgm:spPr/>
      <dgm:t>
        <a:bodyPr/>
        <a:lstStyle/>
        <a:p>
          <a:endParaRPr lang="ru-RU"/>
        </a:p>
      </dgm:t>
    </dgm:pt>
    <dgm:pt modelId="{CE9A85F3-0924-4C61-8A55-B80F304BF6D8}">
      <dgm:prSet phldrT="[Текст]" custT="1"/>
      <dgm:spPr/>
      <dgm:t>
        <a:bodyPr lIns="0" rIns="0"/>
        <a:lstStyle/>
        <a:p>
          <a:pPr algn="l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Составление проекта бюджета на 2022 год и плановый период  2023-2024 годы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4CFC74-8713-4489-807B-7A989D230E2F}" type="parTrans" cxnId="{3CAE8D68-26A9-419B-A757-A37EB58AE696}">
      <dgm:prSet/>
      <dgm:spPr/>
      <dgm:t>
        <a:bodyPr/>
        <a:lstStyle/>
        <a:p>
          <a:endParaRPr lang="ru-RU"/>
        </a:p>
      </dgm:t>
    </dgm:pt>
    <dgm:pt modelId="{A93AB846-2CF7-4090-A416-89395F1C9262}" type="sibTrans" cxnId="{3CAE8D68-26A9-419B-A757-A37EB58AE696}">
      <dgm:prSet/>
      <dgm:spPr/>
      <dgm:t>
        <a:bodyPr/>
        <a:lstStyle/>
        <a:p>
          <a:endParaRPr lang="ru-RU"/>
        </a:p>
      </dgm:t>
    </dgm:pt>
    <dgm:pt modelId="{FB92F23D-86E8-426E-A8DA-F7C5CA901637}">
      <dgm:prSet phldrT="[Текст]" custT="1"/>
      <dgm:spPr/>
      <dgm:t>
        <a:bodyPr/>
        <a:lstStyle/>
        <a:p>
          <a:r>
            <a: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 этап  </a:t>
          </a:r>
          <a:r>
            <a: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(не позднее 01 апреля текущего года)</a:t>
          </a:r>
          <a:endParaRPr lang="ru-RU" sz="16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EFF21B-B854-43C8-9C4E-BDE713CD74C8}" type="parTrans" cxnId="{B975BDF0-93CA-4DFA-933E-71822C98EF47}">
      <dgm:prSet/>
      <dgm:spPr/>
      <dgm:t>
        <a:bodyPr/>
        <a:lstStyle/>
        <a:p>
          <a:endParaRPr lang="ru-RU"/>
        </a:p>
      </dgm:t>
    </dgm:pt>
    <dgm:pt modelId="{6304FCF4-100A-45D3-B1F6-E304C65EBB5A}" type="sibTrans" cxnId="{B975BDF0-93CA-4DFA-933E-71822C98EF47}">
      <dgm:prSet/>
      <dgm:spPr/>
      <dgm:t>
        <a:bodyPr/>
        <a:lstStyle/>
        <a:p>
          <a:endParaRPr lang="ru-RU"/>
        </a:p>
      </dgm:t>
    </dgm:pt>
    <dgm:pt modelId="{B4E81A03-3120-486F-9236-9B17E93BAD89}">
      <dgm:prSet phldrT="[Текст]" custT="1"/>
      <dgm:spPr/>
      <dgm:t>
        <a:bodyPr lIns="0" rIns="0"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Подготовка отчета об исполнении бюджета за 2021 год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BB0EDE-B2B7-48F5-BEA7-DB94B30D4EB6}" type="parTrans" cxnId="{B83A625C-2CA8-48CB-9748-C262F107B8E3}">
      <dgm:prSet/>
      <dgm:spPr/>
      <dgm:t>
        <a:bodyPr/>
        <a:lstStyle/>
        <a:p>
          <a:endParaRPr lang="ru-RU"/>
        </a:p>
      </dgm:t>
    </dgm:pt>
    <dgm:pt modelId="{B9866BBA-57B7-4EBC-BB6B-2FAFF39C71CB}" type="sibTrans" cxnId="{B83A625C-2CA8-48CB-9748-C262F107B8E3}">
      <dgm:prSet/>
      <dgm:spPr/>
      <dgm:t>
        <a:bodyPr/>
        <a:lstStyle/>
        <a:p>
          <a:endParaRPr lang="ru-RU"/>
        </a:p>
      </dgm:t>
    </dgm:pt>
    <dgm:pt modelId="{3F5F30D7-64CA-429E-8A34-9EC08192C473}">
      <dgm:prSet phldrT="[Текст]" custT="1"/>
      <dgm:spPr/>
      <dgm:t>
        <a:bodyPr/>
        <a:lstStyle/>
        <a:p>
          <a:r>
            <a:rPr lang="ru-RU" sz="1800" b="1" i="1" u="none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 этап    </a:t>
          </a:r>
          <a:r>
            <a:rPr lang="ru-RU" sz="1600" b="1" i="1" u="none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(не позднее 01 мая текущего года)</a:t>
          </a:r>
          <a:endParaRPr lang="ru-RU" sz="1600" b="1" i="1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6898A4-D882-4C23-B63D-8F7FFFEE755C}" type="parTrans" cxnId="{7123AFD7-2D31-4E7D-B3F1-3D3E7BBA6456}">
      <dgm:prSet/>
      <dgm:spPr/>
      <dgm:t>
        <a:bodyPr/>
        <a:lstStyle/>
        <a:p>
          <a:endParaRPr lang="ru-RU"/>
        </a:p>
      </dgm:t>
    </dgm:pt>
    <dgm:pt modelId="{115FA21D-AEED-43DA-8E73-0E5C1A871733}" type="sibTrans" cxnId="{7123AFD7-2D31-4E7D-B3F1-3D3E7BBA6456}">
      <dgm:prSet/>
      <dgm:spPr/>
      <dgm:t>
        <a:bodyPr/>
        <a:lstStyle/>
        <a:p>
          <a:endParaRPr lang="ru-RU"/>
        </a:p>
      </dgm:t>
    </dgm:pt>
    <dgm:pt modelId="{B1D7CE23-E961-41C6-AE49-CD3E551E1047}">
      <dgm:prSet phldrT="[Текст]" custT="1"/>
      <dgm:spPr/>
      <dgm:t>
        <a:bodyPr lIns="0" rIns="0"/>
        <a:lstStyle/>
        <a:p>
          <a:r>
            <a:rPr lang="ru-RU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утверждение отчета об исполнении бюджета за 2021 год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C9006A-BA36-4180-AAC3-35AF5900ABF5}" type="parTrans" cxnId="{3D175528-4EF3-40E1-8DC4-52BAC104774B}">
      <dgm:prSet/>
      <dgm:spPr/>
      <dgm:t>
        <a:bodyPr/>
        <a:lstStyle/>
        <a:p>
          <a:endParaRPr lang="ru-RU"/>
        </a:p>
      </dgm:t>
    </dgm:pt>
    <dgm:pt modelId="{FC40E01C-FE0B-42AE-883D-2E1A49B5ADFC}" type="sibTrans" cxnId="{3D175528-4EF3-40E1-8DC4-52BAC104774B}">
      <dgm:prSet/>
      <dgm:spPr/>
      <dgm:t>
        <a:bodyPr/>
        <a:lstStyle/>
        <a:p>
          <a:endParaRPr lang="ru-RU"/>
        </a:p>
      </dgm:t>
    </dgm:pt>
    <dgm:pt modelId="{DFD2CA34-D4CB-4B0E-880C-9F868045AAFE}">
      <dgm:prSet custT="1"/>
      <dgm:spPr/>
      <dgm:t>
        <a:bodyPr/>
        <a:lstStyle/>
        <a:p>
          <a:r>
            <a: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этап </a:t>
          </a:r>
          <a:r>
            <a: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(январь-декабрь)</a:t>
          </a:r>
          <a:endParaRPr lang="ru-RU" sz="16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CB8ECF-1DE9-40B9-AA54-0C28241E2A74}" type="parTrans" cxnId="{C00A83F4-E4AF-4B6C-862A-0CF98575C0C9}">
      <dgm:prSet/>
      <dgm:spPr/>
      <dgm:t>
        <a:bodyPr/>
        <a:lstStyle/>
        <a:p>
          <a:endParaRPr lang="ru-RU"/>
        </a:p>
      </dgm:t>
    </dgm:pt>
    <dgm:pt modelId="{C9141196-89E1-43CA-A915-24C260022089}" type="sibTrans" cxnId="{C00A83F4-E4AF-4B6C-862A-0CF98575C0C9}">
      <dgm:prSet/>
      <dgm:spPr/>
      <dgm:t>
        <a:bodyPr/>
        <a:lstStyle/>
        <a:p>
          <a:endParaRPr lang="ru-RU"/>
        </a:p>
      </dgm:t>
    </dgm:pt>
    <dgm:pt modelId="{19E148F4-D107-47F3-A18E-F547C02E5F24}">
      <dgm:prSet custT="1"/>
      <dgm:spPr/>
      <dgm:t>
        <a:bodyPr/>
        <a:lstStyle/>
        <a:p>
          <a:r>
            <a: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этап   </a:t>
          </a:r>
          <a:r>
            <a: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(не позднее </a:t>
          </a:r>
        </a:p>
        <a:p>
          <a:r>
            <a: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15 ноября)</a:t>
          </a:r>
          <a:endParaRPr lang="ru-RU" sz="16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65768C-E346-4967-9DBC-FA598933A898}" type="parTrans" cxnId="{672D3ADD-8D96-4FA8-9635-E1F55B66941D}">
      <dgm:prSet/>
      <dgm:spPr/>
      <dgm:t>
        <a:bodyPr/>
        <a:lstStyle/>
        <a:p>
          <a:endParaRPr lang="ru-RU"/>
        </a:p>
      </dgm:t>
    </dgm:pt>
    <dgm:pt modelId="{F73460F9-F861-4C4D-AB35-E89074FA9895}" type="sibTrans" cxnId="{672D3ADD-8D96-4FA8-9635-E1F55B66941D}">
      <dgm:prSet/>
      <dgm:spPr/>
      <dgm:t>
        <a:bodyPr/>
        <a:lstStyle/>
        <a:p>
          <a:endParaRPr lang="ru-RU"/>
        </a:p>
      </dgm:t>
    </dgm:pt>
    <dgm:pt modelId="{92A404C1-AF44-4FFB-B484-00DA6208B1AB}">
      <dgm:prSet custT="1"/>
      <dgm:spPr/>
      <dgm:t>
        <a:bodyPr lIns="0" rIns="0"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и утверждение проекта бюджета на 2022 год и плановый период 2023-2024 годов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AF0248-A48B-4152-BA46-9BC4AC8D8647}" type="parTrans" cxnId="{1F8050A4-AE38-436C-989B-47134BC60AD0}">
      <dgm:prSet/>
      <dgm:spPr/>
      <dgm:t>
        <a:bodyPr/>
        <a:lstStyle/>
        <a:p>
          <a:endParaRPr lang="ru-RU"/>
        </a:p>
      </dgm:t>
    </dgm:pt>
    <dgm:pt modelId="{86D929CD-6BCC-41D1-82C7-C329FE1DC2C9}" type="sibTrans" cxnId="{1F8050A4-AE38-436C-989B-47134BC60AD0}">
      <dgm:prSet/>
      <dgm:spPr/>
      <dgm:t>
        <a:bodyPr/>
        <a:lstStyle/>
        <a:p>
          <a:endParaRPr lang="ru-RU"/>
        </a:p>
      </dgm:t>
    </dgm:pt>
    <dgm:pt modelId="{F0B28549-9B6D-4563-A8CC-E26E9733966F}">
      <dgm:prSet custT="1"/>
      <dgm:spPr/>
      <dgm:t>
        <a:bodyPr lIns="0" rIns="0"/>
        <a:lstStyle/>
        <a:p>
          <a:r>
            <a:rPr lang="ru-RU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бюджета 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2022 году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80EB34-B67F-4C8A-8006-C63A50105EB2}" type="parTrans" cxnId="{6B06C114-2C14-4F7D-BAE3-6109DFD5D035}">
      <dgm:prSet/>
      <dgm:spPr/>
      <dgm:t>
        <a:bodyPr/>
        <a:lstStyle/>
        <a:p>
          <a:endParaRPr lang="ru-RU"/>
        </a:p>
      </dgm:t>
    </dgm:pt>
    <dgm:pt modelId="{205AC665-9FCF-439D-8054-F596EB5D0588}" type="sibTrans" cxnId="{6B06C114-2C14-4F7D-BAE3-6109DFD5D035}">
      <dgm:prSet/>
      <dgm:spPr/>
      <dgm:t>
        <a:bodyPr/>
        <a:lstStyle/>
        <a:p>
          <a:endParaRPr lang="ru-RU"/>
        </a:p>
      </dgm:t>
    </dgm:pt>
    <dgm:pt modelId="{64062044-98F7-48B1-800D-09AB05051B89}" type="pres">
      <dgm:prSet presAssocID="{4795C76E-682D-42D1-8A1F-D0753E8A27E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3F0D4A-EAF0-47A2-B245-ABB3B4DF3FA0}" type="pres">
      <dgm:prSet presAssocID="{8289B03B-0A0E-46AE-9980-BDD68F0EBD5F}" presName="composite" presStyleCnt="0"/>
      <dgm:spPr/>
      <dgm:t>
        <a:bodyPr/>
        <a:lstStyle/>
        <a:p>
          <a:endParaRPr lang="ru-RU"/>
        </a:p>
      </dgm:t>
    </dgm:pt>
    <dgm:pt modelId="{5EF9FB0C-9B83-461B-9A52-A2C32B72ED44}" type="pres">
      <dgm:prSet presAssocID="{8289B03B-0A0E-46AE-9980-BDD68F0EBD5F}" presName="par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03E116-AAB6-4F86-9854-ABF9C4C91BE7}" type="pres">
      <dgm:prSet presAssocID="{8289B03B-0A0E-46AE-9980-BDD68F0EBD5F}" presName="parSh" presStyleLbl="node1" presStyleIdx="0" presStyleCnt="5" custScaleX="150019" custLinFactNeighborX="14554" custLinFactNeighborY="-26248"/>
      <dgm:spPr/>
      <dgm:t>
        <a:bodyPr/>
        <a:lstStyle/>
        <a:p>
          <a:endParaRPr lang="ru-RU"/>
        </a:p>
      </dgm:t>
    </dgm:pt>
    <dgm:pt modelId="{4A4B0BE6-3A2D-4E9F-8EDA-1F895BCB9A69}" type="pres">
      <dgm:prSet presAssocID="{8289B03B-0A0E-46AE-9980-BDD68F0EBD5F}" presName="desTx" presStyleLbl="fgAcc1" presStyleIdx="0" presStyleCnt="5" custScaleX="150182" custScaleY="65321" custLinFactNeighborX="22188" custLinFactNeighborY="-99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65AC2E-9124-40EB-AA64-AB4C2C019394}" type="pres">
      <dgm:prSet presAssocID="{31851599-7A71-4ACC-A83A-279323AF7E4C}" presName="sibTrans" presStyleLbl="sibTrans2D1" presStyleIdx="0" presStyleCnt="4"/>
      <dgm:spPr/>
      <dgm:t>
        <a:bodyPr/>
        <a:lstStyle/>
        <a:p>
          <a:endParaRPr lang="ru-RU"/>
        </a:p>
      </dgm:t>
    </dgm:pt>
    <dgm:pt modelId="{C6386130-9634-4F5D-9D01-3C9474455BA5}" type="pres">
      <dgm:prSet presAssocID="{31851599-7A71-4ACC-A83A-279323AF7E4C}" presName="connTx" presStyleLbl="sibTrans2D1" presStyleIdx="0" presStyleCnt="4"/>
      <dgm:spPr/>
      <dgm:t>
        <a:bodyPr/>
        <a:lstStyle/>
        <a:p>
          <a:endParaRPr lang="ru-RU"/>
        </a:p>
      </dgm:t>
    </dgm:pt>
    <dgm:pt modelId="{403B3947-4D8A-4230-8037-551970D75AF9}" type="pres">
      <dgm:prSet presAssocID="{19E148F4-D107-47F3-A18E-F547C02E5F24}" presName="composite" presStyleCnt="0"/>
      <dgm:spPr/>
      <dgm:t>
        <a:bodyPr/>
        <a:lstStyle/>
        <a:p>
          <a:endParaRPr lang="ru-RU"/>
        </a:p>
      </dgm:t>
    </dgm:pt>
    <dgm:pt modelId="{DB154F43-646B-4C77-9A5D-755CF64B0CD7}" type="pres">
      <dgm:prSet presAssocID="{19E148F4-D107-47F3-A18E-F547C02E5F24}" presName="par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783935-E9AF-4810-A0B8-727196A24DFB}" type="pres">
      <dgm:prSet presAssocID="{19E148F4-D107-47F3-A18E-F547C02E5F24}" presName="parSh" presStyleLbl="node1" presStyleIdx="1" presStyleCnt="5" custScaleX="146873" custLinFactNeighborX="4311" custLinFactNeighborY="-26248"/>
      <dgm:spPr/>
      <dgm:t>
        <a:bodyPr/>
        <a:lstStyle/>
        <a:p>
          <a:endParaRPr lang="ru-RU"/>
        </a:p>
      </dgm:t>
    </dgm:pt>
    <dgm:pt modelId="{EE69FC06-86A5-4956-A14D-BA59D8C3F9FF}" type="pres">
      <dgm:prSet presAssocID="{19E148F4-D107-47F3-A18E-F547C02E5F24}" presName="desTx" presStyleLbl="fgAcc1" presStyleIdx="1" presStyleCnt="5" custScaleX="139236" custScaleY="62476" custLinFactNeighborX="9758" custLinFactNeighborY="-109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B1AE9B-D50A-4D4D-83A8-BC2DBFE17E54}" type="pres">
      <dgm:prSet presAssocID="{F73460F9-F861-4C4D-AB35-E89074FA9895}" presName="sibTrans" presStyleLbl="sibTrans2D1" presStyleIdx="1" presStyleCnt="4"/>
      <dgm:spPr/>
      <dgm:t>
        <a:bodyPr/>
        <a:lstStyle/>
        <a:p>
          <a:endParaRPr lang="ru-RU"/>
        </a:p>
      </dgm:t>
    </dgm:pt>
    <dgm:pt modelId="{2671A48F-5F25-4E5B-BFA4-9FF41753DCDC}" type="pres">
      <dgm:prSet presAssocID="{F73460F9-F861-4C4D-AB35-E89074FA9895}" presName="connTx" presStyleLbl="sibTrans2D1" presStyleIdx="1" presStyleCnt="4"/>
      <dgm:spPr/>
      <dgm:t>
        <a:bodyPr/>
        <a:lstStyle/>
        <a:p>
          <a:endParaRPr lang="ru-RU"/>
        </a:p>
      </dgm:t>
    </dgm:pt>
    <dgm:pt modelId="{C279526F-C645-4CBF-9A65-D3CDAB87D19E}" type="pres">
      <dgm:prSet presAssocID="{DFD2CA34-D4CB-4B0E-880C-9F868045AAFE}" presName="composite" presStyleCnt="0"/>
      <dgm:spPr/>
      <dgm:t>
        <a:bodyPr/>
        <a:lstStyle/>
        <a:p>
          <a:endParaRPr lang="ru-RU"/>
        </a:p>
      </dgm:t>
    </dgm:pt>
    <dgm:pt modelId="{2731DEA9-5908-47B2-A661-689B966537AB}" type="pres">
      <dgm:prSet presAssocID="{DFD2CA34-D4CB-4B0E-880C-9F868045AAFE}" presName="par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91BEF3-4D34-46EE-8C87-35662D661F4D}" type="pres">
      <dgm:prSet presAssocID="{DFD2CA34-D4CB-4B0E-880C-9F868045AAFE}" presName="parSh" presStyleLbl="node1" presStyleIdx="2" presStyleCnt="5" custScaleX="149015" custLinFactNeighborX="-5933" custLinFactNeighborY="-26248"/>
      <dgm:spPr/>
      <dgm:t>
        <a:bodyPr/>
        <a:lstStyle/>
        <a:p>
          <a:endParaRPr lang="ru-RU"/>
        </a:p>
      </dgm:t>
    </dgm:pt>
    <dgm:pt modelId="{4AC99747-FD26-4B6A-84CD-8DC88AA4DDE7}" type="pres">
      <dgm:prSet presAssocID="{DFD2CA34-D4CB-4B0E-880C-9F868045AAFE}" presName="desTx" presStyleLbl="fgAcc1" presStyleIdx="2" presStyleCnt="5" custScaleX="138864" custScaleY="65269" custLinFactNeighborX="4899" custLinFactNeighborY="-7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2FC58-C657-456C-BE21-D2B970409DE3}" type="pres">
      <dgm:prSet presAssocID="{C9141196-89E1-43CA-A915-24C260022089}" presName="sibTrans" presStyleLbl="sibTrans2D1" presStyleIdx="2" presStyleCnt="4"/>
      <dgm:spPr/>
      <dgm:t>
        <a:bodyPr/>
        <a:lstStyle/>
        <a:p>
          <a:endParaRPr lang="ru-RU"/>
        </a:p>
      </dgm:t>
    </dgm:pt>
    <dgm:pt modelId="{FB74B2FA-CCDB-46E8-AFD8-0E178F1131E7}" type="pres">
      <dgm:prSet presAssocID="{C9141196-89E1-43CA-A915-24C260022089}" presName="connTx" presStyleLbl="sibTrans2D1" presStyleIdx="2" presStyleCnt="4"/>
      <dgm:spPr/>
      <dgm:t>
        <a:bodyPr/>
        <a:lstStyle/>
        <a:p>
          <a:endParaRPr lang="ru-RU"/>
        </a:p>
      </dgm:t>
    </dgm:pt>
    <dgm:pt modelId="{5C96A242-1A1A-4393-ADCE-B3375A912118}" type="pres">
      <dgm:prSet presAssocID="{FB92F23D-86E8-426E-A8DA-F7C5CA901637}" presName="composite" presStyleCnt="0"/>
      <dgm:spPr/>
      <dgm:t>
        <a:bodyPr/>
        <a:lstStyle/>
        <a:p>
          <a:endParaRPr lang="ru-RU"/>
        </a:p>
      </dgm:t>
    </dgm:pt>
    <dgm:pt modelId="{6D97AED8-6D65-4B05-8896-AD63E034785E}" type="pres">
      <dgm:prSet presAssocID="{FB92F23D-86E8-426E-A8DA-F7C5CA901637}" presName="par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410D59-0E8B-44E6-B734-AB49ABBB73CD}" type="pres">
      <dgm:prSet presAssocID="{FB92F23D-86E8-426E-A8DA-F7C5CA901637}" presName="parSh" presStyleLbl="node1" presStyleIdx="3" presStyleCnt="5" custScaleX="137673" custLinFactNeighborX="-10160" custLinFactNeighborY="-26248"/>
      <dgm:spPr/>
      <dgm:t>
        <a:bodyPr/>
        <a:lstStyle/>
        <a:p>
          <a:endParaRPr lang="ru-RU"/>
        </a:p>
      </dgm:t>
    </dgm:pt>
    <dgm:pt modelId="{5D03E78B-651C-4256-86BD-97CFAA0E06D8}" type="pres">
      <dgm:prSet presAssocID="{FB92F23D-86E8-426E-A8DA-F7C5CA901637}" presName="desTx" presStyleLbl="fgAcc1" presStyleIdx="3" presStyleCnt="5" custScaleX="141309" custScaleY="64594" custLinFactNeighborX="884" custLinFactNeighborY="-8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4E56CB-25D7-48D0-AE70-C12970ED1BB1}" type="pres">
      <dgm:prSet presAssocID="{6304FCF4-100A-45D3-B1F6-E304C65EBB5A}" presName="sibTrans" presStyleLbl="sibTrans2D1" presStyleIdx="3" presStyleCnt="4"/>
      <dgm:spPr/>
      <dgm:t>
        <a:bodyPr/>
        <a:lstStyle/>
        <a:p>
          <a:endParaRPr lang="ru-RU"/>
        </a:p>
      </dgm:t>
    </dgm:pt>
    <dgm:pt modelId="{903B6206-10E8-46EB-891A-A6A37909D501}" type="pres">
      <dgm:prSet presAssocID="{6304FCF4-100A-45D3-B1F6-E304C65EBB5A}" presName="connTx" presStyleLbl="sibTrans2D1" presStyleIdx="3" presStyleCnt="4"/>
      <dgm:spPr/>
      <dgm:t>
        <a:bodyPr/>
        <a:lstStyle/>
        <a:p>
          <a:endParaRPr lang="ru-RU"/>
        </a:p>
      </dgm:t>
    </dgm:pt>
    <dgm:pt modelId="{762D9B01-0C46-449D-8D57-B0BF24D530D6}" type="pres">
      <dgm:prSet presAssocID="{3F5F30D7-64CA-429E-8A34-9EC08192C473}" presName="composite" presStyleCnt="0"/>
      <dgm:spPr/>
      <dgm:t>
        <a:bodyPr/>
        <a:lstStyle/>
        <a:p>
          <a:endParaRPr lang="ru-RU"/>
        </a:p>
      </dgm:t>
    </dgm:pt>
    <dgm:pt modelId="{7736A73F-3367-4550-AB81-68FD6168D54C}" type="pres">
      <dgm:prSet presAssocID="{3F5F30D7-64CA-429E-8A34-9EC08192C473}" presName="par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83EDF4-0ADA-4ED2-A7C0-615061F5CC10}" type="pres">
      <dgm:prSet presAssocID="{3F5F30D7-64CA-429E-8A34-9EC08192C473}" presName="parSh" presStyleLbl="node1" presStyleIdx="4" presStyleCnt="5" custScaleX="148803" custLinFactNeighborX="-9904" custLinFactNeighborY="-26811"/>
      <dgm:spPr/>
      <dgm:t>
        <a:bodyPr/>
        <a:lstStyle/>
        <a:p>
          <a:endParaRPr lang="ru-RU"/>
        </a:p>
      </dgm:t>
    </dgm:pt>
    <dgm:pt modelId="{F5355342-1343-4BA1-AE5B-9BF8D11F9028}" type="pres">
      <dgm:prSet presAssocID="{3F5F30D7-64CA-429E-8A34-9EC08192C473}" presName="desTx" presStyleLbl="fgAcc1" presStyleIdx="4" presStyleCnt="5" custScaleX="141912" custScaleY="62980" custLinFactNeighborX="-10250" custLinFactNeighborY="-10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F933CE-E8AE-40E6-888E-AA5798869B32}" type="presOf" srcId="{DFD2CA34-D4CB-4B0E-880C-9F868045AAFE}" destId="{3491BEF3-4D34-46EE-8C87-35662D661F4D}" srcOrd="1" destOrd="0" presId="urn:microsoft.com/office/officeart/2005/8/layout/process3"/>
    <dgm:cxn modelId="{C00A83F4-E4AF-4B6C-862A-0CF98575C0C9}" srcId="{4795C76E-682D-42D1-8A1F-D0753E8A27E8}" destId="{DFD2CA34-D4CB-4B0E-880C-9F868045AAFE}" srcOrd="2" destOrd="0" parTransId="{BDCB8ECF-1DE9-40B9-AA54-0C28241E2A74}" sibTransId="{C9141196-89E1-43CA-A915-24C260022089}"/>
    <dgm:cxn modelId="{40DAF057-1549-4BCE-BC9B-10C86E0A86CD}" type="presOf" srcId="{3F5F30D7-64CA-429E-8A34-9EC08192C473}" destId="{7736A73F-3367-4550-AB81-68FD6168D54C}" srcOrd="0" destOrd="0" presId="urn:microsoft.com/office/officeart/2005/8/layout/process3"/>
    <dgm:cxn modelId="{89A658CA-C611-46EF-9FF3-1079DF058AC9}" type="presOf" srcId="{92A404C1-AF44-4FFB-B484-00DA6208B1AB}" destId="{EE69FC06-86A5-4956-A14D-BA59D8C3F9FF}" srcOrd="0" destOrd="0" presId="urn:microsoft.com/office/officeart/2005/8/layout/process3"/>
    <dgm:cxn modelId="{B33C89EF-14E9-4910-B677-CB3F3BB66D9D}" type="presOf" srcId="{8289B03B-0A0E-46AE-9980-BDD68F0EBD5F}" destId="{E203E116-AAB6-4F86-9854-ABF9C4C91BE7}" srcOrd="1" destOrd="0" presId="urn:microsoft.com/office/officeart/2005/8/layout/process3"/>
    <dgm:cxn modelId="{84B9A2A7-1D82-4A5B-9F59-0AB8460380CC}" type="presOf" srcId="{FB92F23D-86E8-426E-A8DA-F7C5CA901637}" destId="{6D97AED8-6D65-4B05-8896-AD63E034785E}" srcOrd="0" destOrd="0" presId="urn:microsoft.com/office/officeart/2005/8/layout/process3"/>
    <dgm:cxn modelId="{D7BC1D8C-C26B-433F-8CB2-E0C3F2866178}" srcId="{4795C76E-682D-42D1-8A1F-D0753E8A27E8}" destId="{8289B03B-0A0E-46AE-9980-BDD68F0EBD5F}" srcOrd="0" destOrd="0" parTransId="{4C438D12-9960-4515-AD46-E22F51F1D5FD}" sibTransId="{31851599-7A71-4ACC-A83A-279323AF7E4C}"/>
    <dgm:cxn modelId="{68987586-5210-47D0-9DC7-6CE55D848506}" type="presOf" srcId="{B1D7CE23-E961-41C6-AE49-CD3E551E1047}" destId="{F5355342-1343-4BA1-AE5B-9BF8D11F9028}" srcOrd="0" destOrd="0" presId="urn:microsoft.com/office/officeart/2005/8/layout/process3"/>
    <dgm:cxn modelId="{D540C550-9417-459C-9C34-14B78956DE35}" type="presOf" srcId="{6304FCF4-100A-45D3-B1F6-E304C65EBB5A}" destId="{903B6206-10E8-46EB-891A-A6A37909D501}" srcOrd="1" destOrd="0" presId="urn:microsoft.com/office/officeart/2005/8/layout/process3"/>
    <dgm:cxn modelId="{52C3BC4E-52A8-4ACB-B978-A183D6906FBD}" type="presOf" srcId="{FB92F23D-86E8-426E-A8DA-F7C5CA901637}" destId="{59410D59-0E8B-44E6-B734-AB49ABBB73CD}" srcOrd="1" destOrd="0" presId="urn:microsoft.com/office/officeart/2005/8/layout/process3"/>
    <dgm:cxn modelId="{46419549-52B8-4019-8331-4C4437F930D9}" type="presOf" srcId="{B4E81A03-3120-486F-9236-9B17E93BAD89}" destId="{5D03E78B-651C-4256-86BD-97CFAA0E06D8}" srcOrd="0" destOrd="0" presId="urn:microsoft.com/office/officeart/2005/8/layout/process3"/>
    <dgm:cxn modelId="{3CAE8D68-26A9-419B-A757-A37EB58AE696}" srcId="{8289B03B-0A0E-46AE-9980-BDD68F0EBD5F}" destId="{CE9A85F3-0924-4C61-8A55-B80F304BF6D8}" srcOrd="0" destOrd="0" parTransId="{4D4CFC74-8713-4489-807B-7A989D230E2F}" sibTransId="{A93AB846-2CF7-4090-A416-89395F1C9262}"/>
    <dgm:cxn modelId="{FCACA8F1-2A59-4946-9B09-AB22B6654744}" type="presOf" srcId="{F0B28549-9B6D-4563-A8CC-E26E9733966F}" destId="{4AC99747-FD26-4B6A-84CD-8DC88AA4DDE7}" srcOrd="0" destOrd="0" presId="urn:microsoft.com/office/officeart/2005/8/layout/process3"/>
    <dgm:cxn modelId="{672D3ADD-8D96-4FA8-9635-E1F55B66941D}" srcId="{4795C76E-682D-42D1-8A1F-D0753E8A27E8}" destId="{19E148F4-D107-47F3-A18E-F547C02E5F24}" srcOrd="1" destOrd="0" parTransId="{8965768C-E346-4967-9DBC-FA598933A898}" sibTransId="{F73460F9-F861-4C4D-AB35-E89074FA9895}"/>
    <dgm:cxn modelId="{721B061B-896C-4AB9-BAC7-5C3418BBEBB6}" type="presOf" srcId="{C9141196-89E1-43CA-A915-24C260022089}" destId="{FB74B2FA-CCDB-46E8-AFD8-0E178F1131E7}" srcOrd="1" destOrd="0" presId="urn:microsoft.com/office/officeart/2005/8/layout/process3"/>
    <dgm:cxn modelId="{B5CF3D7F-AC6B-4F95-B703-C0F758CA474A}" type="presOf" srcId="{F73460F9-F861-4C4D-AB35-E89074FA9895}" destId="{F9B1AE9B-D50A-4D4D-83A8-BC2DBFE17E54}" srcOrd="0" destOrd="0" presId="urn:microsoft.com/office/officeart/2005/8/layout/process3"/>
    <dgm:cxn modelId="{1BB6ACF7-1DAD-459C-A761-535FF7988663}" type="presOf" srcId="{19E148F4-D107-47F3-A18E-F547C02E5F24}" destId="{64783935-E9AF-4810-A0B8-727196A24DFB}" srcOrd="1" destOrd="0" presId="urn:microsoft.com/office/officeart/2005/8/layout/process3"/>
    <dgm:cxn modelId="{B83A625C-2CA8-48CB-9748-C262F107B8E3}" srcId="{FB92F23D-86E8-426E-A8DA-F7C5CA901637}" destId="{B4E81A03-3120-486F-9236-9B17E93BAD89}" srcOrd="0" destOrd="0" parTransId="{62BB0EDE-B2B7-48F5-BEA7-DB94B30D4EB6}" sibTransId="{B9866BBA-57B7-4EBC-BB6B-2FAFF39C71CB}"/>
    <dgm:cxn modelId="{36656397-D776-40BE-B8C7-B7FB0EFECCE0}" type="presOf" srcId="{3F5F30D7-64CA-429E-8A34-9EC08192C473}" destId="{D783EDF4-0ADA-4ED2-A7C0-615061F5CC10}" srcOrd="1" destOrd="0" presId="urn:microsoft.com/office/officeart/2005/8/layout/process3"/>
    <dgm:cxn modelId="{1F8050A4-AE38-436C-989B-47134BC60AD0}" srcId="{19E148F4-D107-47F3-A18E-F547C02E5F24}" destId="{92A404C1-AF44-4FFB-B484-00DA6208B1AB}" srcOrd="0" destOrd="0" parTransId="{DDAF0248-A48B-4152-BA46-9BC4AC8D8647}" sibTransId="{86D929CD-6BCC-41D1-82C7-C329FE1DC2C9}"/>
    <dgm:cxn modelId="{8D110AFC-72F3-4AD3-8B6F-735F9116660A}" type="presOf" srcId="{CE9A85F3-0924-4C61-8A55-B80F304BF6D8}" destId="{4A4B0BE6-3A2D-4E9F-8EDA-1F895BCB9A69}" srcOrd="0" destOrd="0" presId="urn:microsoft.com/office/officeart/2005/8/layout/process3"/>
    <dgm:cxn modelId="{1394A6A2-D872-4B20-9067-70D3276DD34D}" type="presOf" srcId="{31851599-7A71-4ACC-A83A-279323AF7E4C}" destId="{C6386130-9634-4F5D-9D01-3C9474455BA5}" srcOrd="1" destOrd="0" presId="urn:microsoft.com/office/officeart/2005/8/layout/process3"/>
    <dgm:cxn modelId="{C4C1CEFF-D3D5-4B03-885C-2466BBBC9C5B}" type="presOf" srcId="{6304FCF4-100A-45D3-B1F6-E304C65EBB5A}" destId="{954E56CB-25D7-48D0-AE70-C12970ED1BB1}" srcOrd="0" destOrd="0" presId="urn:microsoft.com/office/officeart/2005/8/layout/process3"/>
    <dgm:cxn modelId="{B14A5331-9630-4A94-95DF-4D17B6E01907}" type="presOf" srcId="{C9141196-89E1-43CA-A915-24C260022089}" destId="{7662FC58-C657-456C-BE21-D2B970409DE3}" srcOrd="0" destOrd="0" presId="urn:microsoft.com/office/officeart/2005/8/layout/process3"/>
    <dgm:cxn modelId="{B62C8413-3A87-4C11-BE64-DE0790790DB7}" type="presOf" srcId="{DFD2CA34-D4CB-4B0E-880C-9F868045AAFE}" destId="{2731DEA9-5908-47B2-A661-689B966537AB}" srcOrd="0" destOrd="0" presId="urn:microsoft.com/office/officeart/2005/8/layout/process3"/>
    <dgm:cxn modelId="{7123AFD7-2D31-4E7D-B3F1-3D3E7BBA6456}" srcId="{4795C76E-682D-42D1-8A1F-D0753E8A27E8}" destId="{3F5F30D7-64CA-429E-8A34-9EC08192C473}" srcOrd="4" destOrd="0" parTransId="{A16898A4-D882-4C23-B63D-8F7FFFEE755C}" sibTransId="{115FA21D-AEED-43DA-8E73-0E5C1A871733}"/>
    <dgm:cxn modelId="{0D6028CE-E2A7-468D-99A5-5CF4F186707D}" type="presOf" srcId="{F73460F9-F861-4C4D-AB35-E89074FA9895}" destId="{2671A48F-5F25-4E5B-BFA4-9FF41753DCDC}" srcOrd="1" destOrd="0" presId="urn:microsoft.com/office/officeart/2005/8/layout/process3"/>
    <dgm:cxn modelId="{574770CF-AFCF-4D4C-B525-3ADEC12C9C48}" type="presOf" srcId="{31851599-7A71-4ACC-A83A-279323AF7E4C}" destId="{AE65AC2E-9124-40EB-AA64-AB4C2C019394}" srcOrd="0" destOrd="0" presId="urn:microsoft.com/office/officeart/2005/8/layout/process3"/>
    <dgm:cxn modelId="{6B06C114-2C14-4F7D-BAE3-6109DFD5D035}" srcId="{DFD2CA34-D4CB-4B0E-880C-9F868045AAFE}" destId="{F0B28549-9B6D-4563-A8CC-E26E9733966F}" srcOrd="0" destOrd="0" parTransId="{2780EB34-B67F-4C8A-8006-C63A50105EB2}" sibTransId="{205AC665-9FCF-439D-8054-F596EB5D0588}"/>
    <dgm:cxn modelId="{3D175528-4EF3-40E1-8DC4-52BAC104774B}" srcId="{3F5F30D7-64CA-429E-8A34-9EC08192C473}" destId="{B1D7CE23-E961-41C6-AE49-CD3E551E1047}" srcOrd="0" destOrd="0" parTransId="{EDC9006A-BA36-4180-AAC3-35AF5900ABF5}" sibTransId="{FC40E01C-FE0B-42AE-883D-2E1A49B5ADFC}"/>
    <dgm:cxn modelId="{E7BCCBA1-746E-4806-A8BB-B90BFBD25744}" type="presOf" srcId="{19E148F4-D107-47F3-A18E-F547C02E5F24}" destId="{DB154F43-646B-4C77-9A5D-755CF64B0CD7}" srcOrd="0" destOrd="0" presId="urn:microsoft.com/office/officeart/2005/8/layout/process3"/>
    <dgm:cxn modelId="{2A33DD29-CBEE-4DEB-85BC-C9DF77A2D0DB}" type="presOf" srcId="{8289B03B-0A0E-46AE-9980-BDD68F0EBD5F}" destId="{5EF9FB0C-9B83-461B-9A52-A2C32B72ED44}" srcOrd="0" destOrd="0" presId="urn:microsoft.com/office/officeart/2005/8/layout/process3"/>
    <dgm:cxn modelId="{14D2B6F7-49FA-4797-BF8C-B76CC23723AF}" type="presOf" srcId="{4795C76E-682D-42D1-8A1F-D0753E8A27E8}" destId="{64062044-98F7-48B1-800D-09AB05051B89}" srcOrd="0" destOrd="0" presId="urn:microsoft.com/office/officeart/2005/8/layout/process3"/>
    <dgm:cxn modelId="{B975BDF0-93CA-4DFA-933E-71822C98EF47}" srcId="{4795C76E-682D-42D1-8A1F-D0753E8A27E8}" destId="{FB92F23D-86E8-426E-A8DA-F7C5CA901637}" srcOrd="3" destOrd="0" parTransId="{F7EFF21B-B854-43C8-9C4E-BDE713CD74C8}" sibTransId="{6304FCF4-100A-45D3-B1F6-E304C65EBB5A}"/>
    <dgm:cxn modelId="{774B7821-2520-4689-AF45-C063C68A25C5}" type="presParOf" srcId="{64062044-98F7-48B1-800D-09AB05051B89}" destId="{493F0D4A-EAF0-47A2-B245-ABB3B4DF3FA0}" srcOrd="0" destOrd="0" presId="urn:microsoft.com/office/officeart/2005/8/layout/process3"/>
    <dgm:cxn modelId="{10124861-6AA0-4F35-AF9E-6A259BF2AD5C}" type="presParOf" srcId="{493F0D4A-EAF0-47A2-B245-ABB3B4DF3FA0}" destId="{5EF9FB0C-9B83-461B-9A52-A2C32B72ED44}" srcOrd="0" destOrd="0" presId="urn:microsoft.com/office/officeart/2005/8/layout/process3"/>
    <dgm:cxn modelId="{60537727-7EFC-4478-BD9C-E52AFE1A3593}" type="presParOf" srcId="{493F0D4A-EAF0-47A2-B245-ABB3B4DF3FA0}" destId="{E203E116-AAB6-4F86-9854-ABF9C4C91BE7}" srcOrd="1" destOrd="0" presId="urn:microsoft.com/office/officeart/2005/8/layout/process3"/>
    <dgm:cxn modelId="{D40949DE-CB41-467D-87B8-943975BA9F57}" type="presParOf" srcId="{493F0D4A-EAF0-47A2-B245-ABB3B4DF3FA0}" destId="{4A4B0BE6-3A2D-4E9F-8EDA-1F895BCB9A69}" srcOrd="2" destOrd="0" presId="urn:microsoft.com/office/officeart/2005/8/layout/process3"/>
    <dgm:cxn modelId="{15CF88DA-3B6B-4664-93AA-96234083C95E}" type="presParOf" srcId="{64062044-98F7-48B1-800D-09AB05051B89}" destId="{AE65AC2E-9124-40EB-AA64-AB4C2C019394}" srcOrd="1" destOrd="0" presId="urn:microsoft.com/office/officeart/2005/8/layout/process3"/>
    <dgm:cxn modelId="{FDE795AE-8DBB-4ECB-A2E8-09414C996A32}" type="presParOf" srcId="{AE65AC2E-9124-40EB-AA64-AB4C2C019394}" destId="{C6386130-9634-4F5D-9D01-3C9474455BA5}" srcOrd="0" destOrd="0" presId="urn:microsoft.com/office/officeart/2005/8/layout/process3"/>
    <dgm:cxn modelId="{19A6E020-49A7-4A06-8D6F-14CAF272D09B}" type="presParOf" srcId="{64062044-98F7-48B1-800D-09AB05051B89}" destId="{403B3947-4D8A-4230-8037-551970D75AF9}" srcOrd="2" destOrd="0" presId="urn:microsoft.com/office/officeart/2005/8/layout/process3"/>
    <dgm:cxn modelId="{4B8EBABE-71E8-432C-997E-EC2157D03869}" type="presParOf" srcId="{403B3947-4D8A-4230-8037-551970D75AF9}" destId="{DB154F43-646B-4C77-9A5D-755CF64B0CD7}" srcOrd="0" destOrd="0" presId="urn:microsoft.com/office/officeart/2005/8/layout/process3"/>
    <dgm:cxn modelId="{220B367E-C76C-4D4F-B6FE-8796D460B99E}" type="presParOf" srcId="{403B3947-4D8A-4230-8037-551970D75AF9}" destId="{64783935-E9AF-4810-A0B8-727196A24DFB}" srcOrd="1" destOrd="0" presId="urn:microsoft.com/office/officeart/2005/8/layout/process3"/>
    <dgm:cxn modelId="{FAC26DE7-908C-4270-9DF4-EC8151FE4B0B}" type="presParOf" srcId="{403B3947-4D8A-4230-8037-551970D75AF9}" destId="{EE69FC06-86A5-4956-A14D-BA59D8C3F9FF}" srcOrd="2" destOrd="0" presId="urn:microsoft.com/office/officeart/2005/8/layout/process3"/>
    <dgm:cxn modelId="{5A09DF40-95A1-4B02-95ED-D9EDE574E78E}" type="presParOf" srcId="{64062044-98F7-48B1-800D-09AB05051B89}" destId="{F9B1AE9B-D50A-4D4D-83A8-BC2DBFE17E54}" srcOrd="3" destOrd="0" presId="urn:microsoft.com/office/officeart/2005/8/layout/process3"/>
    <dgm:cxn modelId="{45705705-E8AC-4066-8220-98D71E6B7A0B}" type="presParOf" srcId="{F9B1AE9B-D50A-4D4D-83A8-BC2DBFE17E54}" destId="{2671A48F-5F25-4E5B-BFA4-9FF41753DCDC}" srcOrd="0" destOrd="0" presId="urn:microsoft.com/office/officeart/2005/8/layout/process3"/>
    <dgm:cxn modelId="{DE46BDEC-6ECB-404A-92C7-AB3C8FA673A7}" type="presParOf" srcId="{64062044-98F7-48B1-800D-09AB05051B89}" destId="{C279526F-C645-4CBF-9A65-D3CDAB87D19E}" srcOrd="4" destOrd="0" presId="urn:microsoft.com/office/officeart/2005/8/layout/process3"/>
    <dgm:cxn modelId="{1BCA6B55-0FFD-4F4A-A372-3BE8BD214C00}" type="presParOf" srcId="{C279526F-C645-4CBF-9A65-D3CDAB87D19E}" destId="{2731DEA9-5908-47B2-A661-689B966537AB}" srcOrd="0" destOrd="0" presId="urn:microsoft.com/office/officeart/2005/8/layout/process3"/>
    <dgm:cxn modelId="{A9924E03-9207-4377-A877-D5879777DC06}" type="presParOf" srcId="{C279526F-C645-4CBF-9A65-D3CDAB87D19E}" destId="{3491BEF3-4D34-46EE-8C87-35662D661F4D}" srcOrd="1" destOrd="0" presId="urn:microsoft.com/office/officeart/2005/8/layout/process3"/>
    <dgm:cxn modelId="{905E1043-77A4-404B-9A69-E73B018EC639}" type="presParOf" srcId="{C279526F-C645-4CBF-9A65-D3CDAB87D19E}" destId="{4AC99747-FD26-4B6A-84CD-8DC88AA4DDE7}" srcOrd="2" destOrd="0" presId="urn:microsoft.com/office/officeart/2005/8/layout/process3"/>
    <dgm:cxn modelId="{BC8FD5A9-0EBE-49FD-96D3-58CB0EF86BC5}" type="presParOf" srcId="{64062044-98F7-48B1-800D-09AB05051B89}" destId="{7662FC58-C657-456C-BE21-D2B970409DE3}" srcOrd="5" destOrd="0" presId="urn:microsoft.com/office/officeart/2005/8/layout/process3"/>
    <dgm:cxn modelId="{E709F58D-8170-4D9E-BCE8-47C29F5A4422}" type="presParOf" srcId="{7662FC58-C657-456C-BE21-D2B970409DE3}" destId="{FB74B2FA-CCDB-46E8-AFD8-0E178F1131E7}" srcOrd="0" destOrd="0" presId="urn:microsoft.com/office/officeart/2005/8/layout/process3"/>
    <dgm:cxn modelId="{6F71D00E-CD43-4467-92CF-7CAF167CAAE6}" type="presParOf" srcId="{64062044-98F7-48B1-800D-09AB05051B89}" destId="{5C96A242-1A1A-4393-ADCE-B3375A912118}" srcOrd="6" destOrd="0" presId="urn:microsoft.com/office/officeart/2005/8/layout/process3"/>
    <dgm:cxn modelId="{CE9CE550-5AA4-4C14-9726-567BB30D2190}" type="presParOf" srcId="{5C96A242-1A1A-4393-ADCE-B3375A912118}" destId="{6D97AED8-6D65-4B05-8896-AD63E034785E}" srcOrd="0" destOrd="0" presId="urn:microsoft.com/office/officeart/2005/8/layout/process3"/>
    <dgm:cxn modelId="{419CE9D2-2F14-4013-94C5-3086C504A78B}" type="presParOf" srcId="{5C96A242-1A1A-4393-ADCE-B3375A912118}" destId="{59410D59-0E8B-44E6-B734-AB49ABBB73CD}" srcOrd="1" destOrd="0" presId="urn:microsoft.com/office/officeart/2005/8/layout/process3"/>
    <dgm:cxn modelId="{473017F8-76F3-474F-9EE7-4BA2D669C60B}" type="presParOf" srcId="{5C96A242-1A1A-4393-ADCE-B3375A912118}" destId="{5D03E78B-651C-4256-86BD-97CFAA0E06D8}" srcOrd="2" destOrd="0" presId="urn:microsoft.com/office/officeart/2005/8/layout/process3"/>
    <dgm:cxn modelId="{72F97F24-D208-4EE5-B9A5-87C5789C7D26}" type="presParOf" srcId="{64062044-98F7-48B1-800D-09AB05051B89}" destId="{954E56CB-25D7-48D0-AE70-C12970ED1BB1}" srcOrd="7" destOrd="0" presId="urn:microsoft.com/office/officeart/2005/8/layout/process3"/>
    <dgm:cxn modelId="{ED48E13A-E0DC-4F77-93F8-EC85915BCC48}" type="presParOf" srcId="{954E56CB-25D7-48D0-AE70-C12970ED1BB1}" destId="{903B6206-10E8-46EB-891A-A6A37909D501}" srcOrd="0" destOrd="0" presId="urn:microsoft.com/office/officeart/2005/8/layout/process3"/>
    <dgm:cxn modelId="{EA23A29E-54FD-4A8F-9EBC-40D9F5A59E36}" type="presParOf" srcId="{64062044-98F7-48B1-800D-09AB05051B89}" destId="{762D9B01-0C46-449D-8D57-B0BF24D530D6}" srcOrd="8" destOrd="0" presId="urn:microsoft.com/office/officeart/2005/8/layout/process3"/>
    <dgm:cxn modelId="{FAABB1AB-201B-4738-A6F1-A87937234011}" type="presParOf" srcId="{762D9B01-0C46-449D-8D57-B0BF24D530D6}" destId="{7736A73F-3367-4550-AB81-68FD6168D54C}" srcOrd="0" destOrd="0" presId="urn:microsoft.com/office/officeart/2005/8/layout/process3"/>
    <dgm:cxn modelId="{3EB56289-2A69-4F7D-A00B-3418344EDDC4}" type="presParOf" srcId="{762D9B01-0C46-449D-8D57-B0BF24D530D6}" destId="{D783EDF4-0ADA-4ED2-A7C0-615061F5CC10}" srcOrd="1" destOrd="0" presId="urn:microsoft.com/office/officeart/2005/8/layout/process3"/>
    <dgm:cxn modelId="{3BB38B8E-AAFC-472F-82FE-E255B99F683D}" type="presParOf" srcId="{762D9B01-0C46-449D-8D57-B0BF24D530D6}" destId="{F5355342-1343-4BA1-AE5B-9BF8D11F9028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4E2E69-2087-41EE-9644-ACD04CB0B7AE}" type="doc">
      <dgm:prSet loTypeId="urn:microsoft.com/office/officeart/2005/8/layout/hList6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8387094B-0821-40A7-9087-18DC9B0AF99B}">
      <dgm:prSet phldrT="[Текст]"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600" b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  <a:endParaRPr lang="ru-RU" sz="1600" b="1" u="sng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B0B59D-3759-44C4-A70C-CFDA592D9C65}" type="parTrans" cxnId="{35383ED9-AE29-4657-A360-52704B730053}">
      <dgm:prSet/>
      <dgm:spPr/>
      <dgm:t>
        <a:bodyPr/>
        <a:lstStyle/>
        <a:p>
          <a:endParaRPr lang="ru-RU"/>
        </a:p>
      </dgm:t>
    </dgm:pt>
    <dgm:pt modelId="{7A713802-CDC0-4C7A-BFEC-B790BDE55FF3}" type="sibTrans" cxnId="{35383ED9-AE29-4657-A360-52704B730053}">
      <dgm:prSet/>
      <dgm:spPr/>
      <dgm:t>
        <a:bodyPr/>
        <a:lstStyle/>
        <a:p>
          <a:endParaRPr lang="ru-RU"/>
        </a:p>
      </dgm:t>
    </dgm:pt>
    <dgm:pt modelId="{B8B378AD-38B6-46CF-A974-E8F611FB6A27}">
      <dgm:prSet phldrT="[Текст]"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3AA843-1EDD-4BE7-B2CD-BDE3687744AD}" type="parTrans" cxnId="{ADA47B78-E1E9-4901-8636-A0CAEDF225E0}">
      <dgm:prSet/>
      <dgm:spPr/>
      <dgm:t>
        <a:bodyPr/>
        <a:lstStyle/>
        <a:p>
          <a:endParaRPr lang="ru-RU"/>
        </a:p>
      </dgm:t>
    </dgm:pt>
    <dgm:pt modelId="{7DE2BD7B-3428-4DB0-8E3A-C2F99FF235A6}" type="sibTrans" cxnId="{ADA47B78-E1E9-4901-8636-A0CAEDF225E0}">
      <dgm:prSet/>
      <dgm:spPr/>
      <dgm:t>
        <a:bodyPr/>
        <a:lstStyle/>
        <a:p>
          <a:endParaRPr lang="ru-RU"/>
        </a:p>
      </dgm:t>
    </dgm:pt>
    <dgm:pt modelId="{34B41CA4-CBD1-473D-80EF-A97892770987}">
      <dgm:prSet phldrT="[Текст]"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600" b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  <a:endParaRPr lang="ru-RU" sz="1600" b="1" u="sng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EB08792-8298-4C9F-9BB8-9EFD7EBB790A}" type="parTrans" cxnId="{98E72AF1-BF82-4BA7-8C7E-1813D43E2B85}">
      <dgm:prSet/>
      <dgm:spPr/>
      <dgm:t>
        <a:bodyPr/>
        <a:lstStyle/>
        <a:p>
          <a:endParaRPr lang="ru-RU"/>
        </a:p>
      </dgm:t>
    </dgm:pt>
    <dgm:pt modelId="{3D78D9C9-8147-4164-966B-7AAFCB4D4BA8}" type="sibTrans" cxnId="{98E72AF1-BF82-4BA7-8C7E-1813D43E2B85}">
      <dgm:prSet/>
      <dgm:spPr/>
      <dgm:t>
        <a:bodyPr/>
        <a:lstStyle/>
        <a:p>
          <a:endParaRPr lang="ru-RU"/>
        </a:p>
      </dgm:t>
    </dgm:pt>
    <dgm:pt modelId="{38C29F7A-2CBA-4A56-B507-F64FB2C51BF9}">
      <dgm:prSet phldrT="[Текст]"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имущества, находящегося в государственной и муниципальной собственности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AAB713-6387-4956-9FC5-3BDC616550FC}" type="parTrans" cxnId="{9C876E45-D04F-4110-B9AD-0D03E29C60A0}">
      <dgm:prSet/>
      <dgm:spPr/>
      <dgm:t>
        <a:bodyPr/>
        <a:lstStyle/>
        <a:p>
          <a:endParaRPr lang="ru-RU"/>
        </a:p>
      </dgm:t>
    </dgm:pt>
    <dgm:pt modelId="{28B6F34D-63AC-4B14-A140-BBCCCC3E9EEE}" type="sibTrans" cxnId="{9C876E45-D04F-4110-B9AD-0D03E29C60A0}">
      <dgm:prSet/>
      <dgm:spPr/>
      <dgm:t>
        <a:bodyPr/>
        <a:lstStyle/>
        <a:p>
          <a:endParaRPr lang="ru-RU"/>
        </a:p>
      </dgm:t>
    </dgm:pt>
    <dgm:pt modelId="{D4D26846-B448-4201-95D3-6595007E692E}">
      <dgm:prSet phldrT="[Текст]"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600" b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  <a:endParaRPr lang="ru-RU" sz="1600" b="1" u="sng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641001-9FE1-47C6-95A5-F9C075E218AB}" type="parTrans" cxnId="{1B9EB122-4AD8-4523-B5EE-684FDA2FB2CA}">
      <dgm:prSet/>
      <dgm:spPr/>
      <dgm:t>
        <a:bodyPr/>
        <a:lstStyle/>
        <a:p>
          <a:endParaRPr lang="ru-RU"/>
        </a:p>
      </dgm:t>
    </dgm:pt>
    <dgm:pt modelId="{B6923140-E95A-4E07-966B-45739BDC7EF9}" type="sibTrans" cxnId="{1B9EB122-4AD8-4523-B5EE-684FDA2FB2CA}">
      <dgm:prSet/>
      <dgm:spPr/>
      <dgm:t>
        <a:bodyPr/>
        <a:lstStyle/>
        <a:p>
          <a:endParaRPr lang="ru-RU"/>
        </a:p>
      </dgm:t>
    </dgm:pt>
    <dgm:pt modelId="{36CBC6CF-4868-4019-B74B-9BB41F0F3F58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Налоги на совокупный доход</a:t>
          </a:r>
          <a:endParaRPr lang="ru-RU" sz="14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1844784-654A-43D8-8D8A-10E6E9EE386B}" type="parTrans" cxnId="{28886D98-4ABC-477A-A191-E6B46A82F9D5}">
      <dgm:prSet/>
      <dgm:spPr/>
      <dgm:t>
        <a:bodyPr/>
        <a:lstStyle/>
        <a:p>
          <a:endParaRPr lang="ru-RU"/>
        </a:p>
      </dgm:t>
    </dgm:pt>
    <dgm:pt modelId="{53E62FC0-16E0-4E5A-85B0-90FB558B3AD5}" type="sibTrans" cxnId="{28886D98-4ABC-477A-A191-E6B46A82F9D5}">
      <dgm:prSet/>
      <dgm:spPr/>
      <dgm:t>
        <a:bodyPr/>
        <a:lstStyle/>
        <a:p>
          <a:endParaRPr lang="ru-RU"/>
        </a:p>
      </dgm:t>
    </dgm:pt>
    <dgm:pt modelId="{70D3DA62-05C0-4842-B91A-8C160FCB9AFD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 Единый налог на вменный доход для отдельных видов деятельности, единый сельскохозяйственный налог,  патентная система налогообложения, налог взимаемый в связи с применением упрощенной системы налогообложения)</a:t>
          </a:r>
          <a:endParaRPr lang="ru-RU" sz="1400" b="1" i="1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FCF2ED-9C5E-4A66-89F3-1C296E596AC6}" type="parTrans" cxnId="{6C6A53C4-67D0-4FBC-AA6C-2FA0C8ED7470}">
      <dgm:prSet/>
      <dgm:spPr/>
      <dgm:t>
        <a:bodyPr/>
        <a:lstStyle/>
        <a:p>
          <a:endParaRPr lang="ru-RU"/>
        </a:p>
      </dgm:t>
    </dgm:pt>
    <dgm:pt modelId="{ACD669E4-F32B-4837-A823-B9AB946CD396}" type="sibTrans" cxnId="{6C6A53C4-67D0-4FBC-AA6C-2FA0C8ED7470}">
      <dgm:prSet/>
      <dgm:spPr/>
      <dgm:t>
        <a:bodyPr/>
        <a:lstStyle/>
        <a:p>
          <a:endParaRPr lang="ru-RU"/>
        </a:p>
      </dgm:t>
    </dgm:pt>
    <dgm:pt modelId="{14011C8A-29BA-49C9-B645-E7CBEF68C059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Земельный налог</a:t>
          </a:r>
          <a:endParaRPr lang="ru-RU" sz="1400" b="1" i="1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2DAE5CC-20A3-49C2-92C9-FB678B555D23}" type="parTrans" cxnId="{8F08BB10-3455-4DBB-B6F2-A5212E4BE9F9}">
      <dgm:prSet/>
      <dgm:spPr/>
      <dgm:t>
        <a:bodyPr/>
        <a:lstStyle/>
        <a:p>
          <a:endParaRPr lang="ru-RU"/>
        </a:p>
      </dgm:t>
    </dgm:pt>
    <dgm:pt modelId="{67577377-FB0A-4C33-B72A-5DA39204B9C6}" type="sibTrans" cxnId="{8F08BB10-3455-4DBB-B6F2-A5212E4BE9F9}">
      <dgm:prSet/>
      <dgm:spPr/>
      <dgm:t>
        <a:bodyPr/>
        <a:lstStyle/>
        <a:p>
          <a:endParaRPr lang="ru-RU"/>
        </a:p>
      </dgm:t>
    </dgm:pt>
    <dgm:pt modelId="{C7427FE1-8889-40F2-BCBE-F1FB3E5EC0D0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 на имущество физических лиц</a:t>
          </a:r>
          <a:endParaRPr lang="ru-RU" sz="1400" b="1" i="1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CEB534-84D5-4AAA-ADCB-9929BC2D5F50}" type="parTrans" cxnId="{D9953916-B1C1-4C3F-BAFD-49A77EABA6C2}">
      <dgm:prSet/>
      <dgm:spPr/>
      <dgm:t>
        <a:bodyPr/>
        <a:lstStyle/>
        <a:p>
          <a:endParaRPr lang="ru-RU"/>
        </a:p>
      </dgm:t>
    </dgm:pt>
    <dgm:pt modelId="{534E3C71-ACC2-48DC-AF22-829572947835}" type="sibTrans" cxnId="{D9953916-B1C1-4C3F-BAFD-49A77EABA6C2}">
      <dgm:prSet/>
      <dgm:spPr/>
      <dgm:t>
        <a:bodyPr/>
        <a:lstStyle/>
        <a:p>
          <a:endParaRPr lang="ru-RU"/>
        </a:p>
      </dgm:t>
    </dgm:pt>
    <dgm:pt modelId="{2B82A297-A790-433F-8253-9883C8515D3F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Государственная пошлина</a:t>
          </a:r>
          <a:endParaRPr lang="ru-RU" sz="1400" b="1" i="1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ADB950C-04F0-40D2-86C5-01B862D1C7B5}" type="parTrans" cxnId="{024B795A-03A9-45D9-BB69-13F697D249AA}">
      <dgm:prSet/>
      <dgm:spPr/>
      <dgm:t>
        <a:bodyPr/>
        <a:lstStyle/>
        <a:p>
          <a:endParaRPr lang="ru-RU"/>
        </a:p>
      </dgm:t>
    </dgm:pt>
    <dgm:pt modelId="{8B3635C9-9AF6-4FCB-9A74-BED254621D77}" type="sibTrans" cxnId="{024B795A-03A9-45D9-BB69-13F697D249AA}">
      <dgm:prSet/>
      <dgm:spPr/>
      <dgm:t>
        <a:bodyPr/>
        <a:lstStyle/>
        <a:p>
          <a:endParaRPr lang="ru-RU"/>
        </a:p>
      </dgm:t>
    </dgm:pt>
    <dgm:pt modelId="{EEA1FDFE-82E6-4756-BE11-272A3243CDF4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Акцизы по подакцизным товарам</a:t>
          </a:r>
          <a:endParaRPr lang="ru-RU" sz="1400" b="1" i="1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A6DA935-E8F2-4D36-AEA9-67243771235F}" type="parTrans" cxnId="{B0D0A6C2-353B-405A-8886-B17281D3D8DA}">
      <dgm:prSet/>
      <dgm:spPr/>
      <dgm:t>
        <a:bodyPr/>
        <a:lstStyle/>
        <a:p>
          <a:endParaRPr lang="ru-RU"/>
        </a:p>
      </dgm:t>
    </dgm:pt>
    <dgm:pt modelId="{CE268E1E-D28D-4701-A5A4-50938ED4FB29}" type="sibTrans" cxnId="{B0D0A6C2-353B-405A-8886-B17281D3D8DA}">
      <dgm:prSet/>
      <dgm:spPr/>
      <dgm:t>
        <a:bodyPr/>
        <a:lstStyle/>
        <a:p>
          <a:endParaRPr lang="ru-RU"/>
        </a:p>
      </dgm:t>
    </dgm:pt>
    <dgm:pt modelId="{09443E86-DB93-48CF-988D-3152FCD80DCD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Плата за негативное воздействие на окружающую среду</a:t>
          </a:r>
          <a:endParaRPr lang="ru-RU" sz="1400" b="1" i="1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03A8A02-E82F-44B4-B3CF-B4E516F1A98B}" type="parTrans" cxnId="{FCF7D3D6-2B67-4030-A11D-64EB24687350}">
      <dgm:prSet/>
      <dgm:spPr/>
      <dgm:t>
        <a:bodyPr/>
        <a:lstStyle/>
        <a:p>
          <a:endParaRPr lang="ru-RU"/>
        </a:p>
      </dgm:t>
    </dgm:pt>
    <dgm:pt modelId="{705DF914-2631-4F99-961B-9B4313F19EBD}" type="sibTrans" cxnId="{FCF7D3D6-2B67-4030-A11D-64EB24687350}">
      <dgm:prSet/>
      <dgm:spPr/>
      <dgm:t>
        <a:bodyPr/>
        <a:lstStyle/>
        <a:p>
          <a:endParaRPr lang="ru-RU"/>
        </a:p>
      </dgm:t>
    </dgm:pt>
    <dgm:pt modelId="{F6CB2418-E9D4-4CA9-ADF2-619BF649B63A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продажи муниципального имущества и земельных участков</a:t>
          </a:r>
          <a:endParaRPr lang="ru-RU" sz="1400" b="1" i="1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DD6D47D-91DE-4E48-95A2-4D2939F1FCAE}" type="parTrans" cxnId="{FC2D2C33-ED6F-4620-B417-73C906702E44}">
      <dgm:prSet/>
      <dgm:spPr/>
      <dgm:t>
        <a:bodyPr/>
        <a:lstStyle/>
        <a:p>
          <a:endParaRPr lang="ru-RU"/>
        </a:p>
      </dgm:t>
    </dgm:pt>
    <dgm:pt modelId="{B7E18E38-8C07-46EB-A80F-1AE6B9877327}" type="sibTrans" cxnId="{FC2D2C33-ED6F-4620-B417-73C906702E44}">
      <dgm:prSet/>
      <dgm:spPr/>
      <dgm:t>
        <a:bodyPr/>
        <a:lstStyle/>
        <a:p>
          <a:endParaRPr lang="ru-RU"/>
        </a:p>
      </dgm:t>
    </dgm:pt>
    <dgm:pt modelId="{5556386C-FAA8-4FFC-8773-186436681780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оказания платных услуг</a:t>
          </a:r>
          <a:endParaRPr lang="ru-RU" sz="1400" b="1" i="1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D5EB5FD-33B6-4C47-ABDC-6E1AE6ADE0EA}" type="parTrans" cxnId="{22DE6612-94AD-47C6-93BE-1F4BFB05CE79}">
      <dgm:prSet/>
      <dgm:spPr/>
      <dgm:t>
        <a:bodyPr/>
        <a:lstStyle/>
        <a:p>
          <a:endParaRPr lang="ru-RU"/>
        </a:p>
      </dgm:t>
    </dgm:pt>
    <dgm:pt modelId="{56EE8B55-8EF9-4FE4-A5BA-1B67AFEF2945}" type="sibTrans" cxnId="{22DE6612-94AD-47C6-93BE-1F4BFB05CE79}">
      <dgm:prSet/>
      <dgm:spPr/>
      <dgm:t>
        <a:bodyPr/>
        <a:lstStyle/>
        <a:p>
          <a:endParaRPr lang="ru-RU"/>
        </a:p>
      </dgm:t>
    </dgm:pt>
    <dgm:pt modelId="{AE6BD96A-4C07-4991-A07C-BDC428EF7339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Штрафы, санкции, возмещение ущерба</a:t>
          </a:r>
          <a:endParaRPr lang="ru-RU" sz="1400" b="1" i="1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7230C9F-1C34-4603-B45A-1EF0A11F1327}" type="parTrans" cxnId="{4933E477-47FF-45C2-9F84-3F5535438A98}">
      <dgm:prSet/>
      <dgm:spPr/>
      <dgm:t>
        <a:bodyPr/>
        <a:lstStyle/>
        <a:p>
          <a:endParaRPr lang="ru-RU"/>
        </a:p>
      </dgm:t>
    </dgm:pt>
    <dgm:pt modelId="{AE0DBB91-0BE5-4618-9BEA-9EF9C623807E}" type="sibTrans" cxnId="{4933E477-47FF-45C2-9F84-3F5535438A98}">
      <dgm:prSet/>
      <dgm:spPr/>
      <dgm:t>
        <a:bodyPr/>
        <a:lstStyle/>
        <a:p>
          <a:endParaRPr lang="ru-RU"/>
        </a:p>
      </dgm:t>
    </dgm:pt>
    <dgm:pt modelId="{0EF301D7-0116-4EA1-8ACD-D0FC6E3F7578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Прочие неналоговые доходы</a:t>
          </a:r>
          <a:endParaRPr lang="ru-RU" sz="1400" b="1" i="1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42CE7E6-4C4A-4DB7-95BB-9CA414740D0E}" type="parTrans" cxnId="{686703D8-572C-4D71-8B46-579EF3E061BC}">
      <dgm:prSet/>
      <dgm:spPr/>
      <dgm:t>
        <a:bodyPr/>
        <a:lstStyle/>
        <a:p>
          <a:endParaRPr lang="ru-RU"/>
        </a:p>
      </dgm:t>
    </dgm:pt>
    <dgm:pt modelId="{E29D8984-9454-4382-839A-4C9997F994CB}" type="sibTrans" cxnId="{686703D8-572C-4D71-8B46-579EF3E061BC}">
      <dgm:prSet/>
      <dgm:spPr/>
      <dgm:t>
        <a:bodyPr/>
        <a:lstStyle/>
        <a:p>
          <a:endParaRPr lang="ru-RU"/>
        </a:p>
      </dgm:t>
    </dgm:pt>
    <dgm:pt modelId="{0CAE1521-17B8-47D4-9F41-089F53192698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Субсидии на исполнение собственных полномочий города</a:t>
          </a:r>
          <a:endParaRPr lang="ru-RU" sz="14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BD7C49B-5883-4E86-9525-85FF0AFB4897}" type="parTrans" cxnId="{5513457B-13DA-4318-B45B-58D806983A16}">
      <dgm:prSet/>
      <dgm:spPr/>
      <dgm:t>
        <a:bodyPr/>
        <a:lstStyle/>
        <a:p>
          <a:endParaRPr lang="ru-RU"/>
        </a:p>
      </dgm:t>
    </dgm:pt>
    <dgm:pt modelId="{3C2C35AC-AC23-4CDA-82C7-10D4DF032CCF}" type="sibTrans" cxnId="{5513457B-13DA-4318-B45B-58D806983A16}">
      <dgm:prSet/>
      <dgm:spPr/>
      <dgm:t>
        <a:bodyPr/>
        <a:lstStyle/>
        <a:p>
          <a:endParaRPr lang="ru-RU"/>
        </a:p>
      </dgm:t>
    </dgm:pt>
    <dgm:pt modelId="{A751C338-2CC5-4256-BB4E-703CDDB87C64}">
      <dgm:prSet custT="1"/>
      <dgm:spPr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</dgm:spPr>
      <dgm:t>
        <a:bodyPr/>
        <a:lstStyle/>
        <a:p>
          <a:r>
            <a:rPr lang="ru-RU" sz="14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Субвенции на исполнение государственных полномочий</a:t>
          </a:r>
          <a:endParaRPr lang="ru-RU" sz="1400" b="1" i="1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88E19F-3D07-4B69-B3E2-0B477F28A6DC}" type="parTrans" cxnId="{B26B1B21-066C-49BF-AB4F-92840FEF3DE3}">
      <dgm:prSet/>
      <dgm:spPr/>
      <dgm:t>
        <a:bodyPr/>
        <a:lstStyle/>
        <a:p>
          <a:endParaRPr lang="ru-RU"/>
        </a:p>
      </dgm:t>
    </dgm:pt>
    <dgm:pt modelId="{DE79E35F-A6BD-4545-9BD1-47E94262E9A1}" type="sibTrans" cxnId="{B26B1B21-066C-49BF-AB4F-92840FEF3DE3}">
      <dgm:prSet/>
      <dgm:spPr/>
      <dgm:t>
        <a:bodyPr/>
        <a:lstStyle/>
        <a:p>
          <a:endParaRPr lang="ru-RU"/>
        </a:p>
      </dgm:t>
    </dgm:pt>
    <dgm:pt modelId="{914D2294-6D43-498E-9F7B-8563AA39FD90}" type="pres">
      <dgm:prSet presAssocID="{184E2E69-2087-41EE-9644-ACD04CB0B7A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747E72-6043-420F-8CC2-CEB32AC48458}" type="pres">
      <dgm:prSet presAssocID="{8387094B-0821-40A7-9087-18DC9B0AF99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C7D1F-E35B-4D72-B81D-259936C9EA40}" type="pres">
      <dgm:prSet presAssocID="{7A713802-CDC0-4C7A-BFEC-B790BDE55FF3}" presName="sibTrans" presStyleCnt="0"/>
      <dgm:spPr/>
      <dgm:t>
        <a:bodyPr/>
        <a:lstStyle/>
        <a:p>
          <a:endParaRPr lang="ru-RU"/>
        </a:p>
      </dgm:t>
    </dgm:pt>
    <dgm:pt modelId="{542FD7B4-338F-470A-996A-D8E6DB27ABF1}" type="pres">
      <dgm:prSet presAssocID="{34B41CA4-CBD1-473D-80EF-A9789277098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B0748-622B-4D10-996E-BF150BFA12B4}" type="pres">
      <dgm:prSet presAssocID="{3D78D9C9-8147-4164-966B-7AAFCB4D4BA8}" presName="sibTrans" presStyleCnt="0"/>
      <dgm:spPr/>
      <dgm:t>
        <a:bodyPr/>
        <a:lstStyle/>
        <a:p>
          <a:endParaRPr lang="ru-RU"/>
        </a:p>
      </dgm:t>
    </dgm:pt>
    <dgm:pt modelId="{D9E13F5B-C638-470C-AE60-D5ECF8BB28B0}" type="pres">
      <dgm:prSet presAssocID="{D4D26846-B448-4201-95D3-6595007E692E}" presName="node" presStyleLbl="node1" presStyleIdx="2" presStyleCnt="3" custScaleX="94164" custScaleY="955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16B872-C650-4AA0-86BC-343879DF5318}" type="presOf" srcId="{36CBC6CF-4868-4019-B74B-9BB41F0F3F58}" destId="{6E747E72-6043-420F-8CC2-CEB32AC48458}" srcOrd="0" destOrd="2" presId="urn:microsoft.com/office/officeart/2005/8/layout/hList6"/>
    <dgm:cxn modelId="{C479E099-7DCB-4B2F-83DD-85EB19AC12FA}" type="presOf" srcId="{2B82A297-A790-433F-8253-9883C8515D3F}" destId="{6E747E72-6043-420F-8CC2-CEB32AC48458}" srcOrd="0" destOrd="6" presId="urn:microsoft.com/office/officeart/2005/8/layout/hList6"/>
    <dgm:cxn modelId="{62E63F62-5C3E-42E4-A310-0DDD7C7B0975}" type="presOf" srcId="{38C29F7A-2CBA-4A56-B507-F64FB2C51BF9}" destId="{542FD7B4-338F-470A-996A-D8E6DB27ABF1}" srcOrd="0" destOrd="1" presId="urn:microsoft.com/office/officeart/2005/8/layout/hList6"/>
    <dgm:cxn modelId="{0B6991B7-BF74-4735-A799-001085FE3AEE}" type="presOf" srcId="{70D3DA62-05C0-4842-B91A-8C160FCB9AFD}" destId="{6E747E72-6043-420F-8CC2-CEB32AC48458}" srcOrd="0" destOrd="3" presId="urn:microsoft.com/office/officeart/2005/8/layout/hList6"/>
    <dgm:cxn modelId="{3C62DB66-7011-437A-BC78-9F6D034F0912}" type="presOf" srcId="{184E2E69-2087-41EE-9644-ACD04CB0B7AE}" destId="{914D2294-6D43-498E-9F7B-8563AA39FD90}" srcOrd="0" destOrd="0" presId="urn:microsoft.com/office/officeart/2005/8/layout/hList6"/>
    <dgm:cxn modelId="{35383ED9-AE29-4657-A360-52704B730053}" srcId="{184E2E69-2087-41EE-9644-ACD04CB0B7AE}" destId="{8387094B-0821-40A7-9087-18DC9B0AF99B}" srcOrd="0" destOrd="0" parTransId="{37B0B59D-3759-44C4-A70C-CFDA592D9C65}" sibTransId="{7A713802-CDC0-4C7A-BFEC-B790BDE55FF3}"/>
    <dgm:cxn modelId="{6915EC54-8C60-4BB6-8A18-474253E15CFC}" type="presOf" srcId="{AE6BD96A-4C07-4991-A07C-BDC428EF7339}" destId="{542FD7B4-338F-470A-996A-D8E6DB27ABF1}" srcOrd="0" destOrd="5" presId="urn:microsoft.com/office/officeart/2005/8/layout/hList6"/>
    <dgm:cxn modelId="{22DE6612-94AD-47C6-93BE-1F4BFB05CE79}" srcId="{34B41CA4-CBD1-473D-80EF-A97892770987}" destId="{5556386C-FAA8-4FFC-8773-186436681780}" srcOrd="3" destOrd="0" parTransId="{AD5EB5FD-33B6-4C47-ABDC-6E1AE6ADE0EA}" sibTransId="{56EE8B55-8EF9-4FE4-A5BA-1B67AFEF2945}"/>
    <dgm:cxn modelId="{FC2D2C33-ED6F-4620-B417-73C906702E44}" srcId="{34B41CA4-CBD1-473D-80EF-A97892770987}" destId="{F6CB2418-E9D4-4CA9-ADF2-619BF649B63A}" srcOrd="2" destOrd="0" parTransId="{9DD6D47D-91DE-4E48-95A2-4D2939F1FCAE}" sibTransId="{B7E18E38-8C07-46EB-A80F-1AE6B9877327}"/>
    <dgm:cxn modelId="{F5E32031-1154-457C-90A0-813A3C961A6E}" type="presOf" srcId="{5556386C-FAA8-4FFC-8773-186436681780}" destId="{542FD7B4-338F-470A-996A-D8E6DB27ABF1}" srcOrd="0" destOrd="4" presId="urn:microsoft.com/office/officeart/2005/8/layout/hList6"/>
    <dgm:cxn modelId="{1B9EB122-4AD8-4523-B5EE-684FDA2FB2CA}" srcId="{184E2E69-2087-41EE-9644-ACD04CB0B7AE}" destId="{D4D26846-B448-4201-95D3-6595007E692E}" srcOrd="2" destOrd="0" parTransId="{01641001-9FE1-47C6-95A5-F9C075E218AB}" sibTransId="{B6923140-E95A-4E07-966B-45739BDC7EF9}"/>
    <dgm:cxn modelId="{7D243870-F03E-4A52-A12F-B34B5E356786}" type="presOf" srcId="{34B41CA4-CBD1-473D-80EF-A97892770987}" destId="{542FD7B4-338F-470A-996A-D8E6DB27ABF1}" srcOrd="0" destOrd="0" presId="urn:microsoft.com/office/officeart/2005/8/layout/hList6"/>
    <dgm:cxn modelId="{CAAD76AB-4177-4104-85F4-6D72FB045033}" type="presOf" srcId="{F6CB2418-E9D4-4CA9-ADF2-619BF649B63A}" destId="{542FD7B4-338F-470A-996A-D8E6DB27ABF1}" srcOrd="0" destOrd="3" presId="urn:microsoft.com/office/officeart/2005/8/layout/hList6"/>
    <dgm:cxn modelId="{B26B1B21-066C-49BF-AB4F-92840FEF3DE3}" srcId="{D4D26846-B448-4201-95D3-6595007E692E}" destId="{A751C338-2CC5-4256-BB4E-703CDDB87C64}" srcOrd="1" destOrd="0" parTransId="{E988E19F-3D07-4B69-B3E2-0B477F28A6DC}" sibTransId="{DE79E35F-A6BD-4545-9BD1-47E94262E9A1}"/>
    <dgm:cxn modelId="{B8A6FBF0-5B48-4428-9B8F-7B7FC71576FF}" type="presOf" srcId="{EEA1FDFE-82E6-4756-BE11-272A3243CDF4}" destId="{6E747E72-6043-420F-8CC2-CEB32AC48458}" srcOrd="0" destOrd="7" presId="urn:microsoft.com/office/officeart/2005/8/layout/hList6"/>
    <dgm:cxn modelId="{8F08BB10-3455-4DBB-B6F2-A5212E4BE9F9}" srcId="{8387094B-0821-40A7-9087-18DC9B0AF99B}" destId="{14011C8A-29BA-49C9-B645-E7CBEF68C059}" srcOrd="3" destOrd="0" parTransId="{A2DAE5CC-20A3-49C2-92C9-FB678B555D23}" sibTransId="{67577377-FB0A-4C33-B72A-5DA39204B9C6}"/>
    <dgm:cxn modelId="{19F4469F-7BCA-49EB-8951-8D046C1A7184}" type="presOf" srcId="{C7427FE1-8889-40F2-BCBE-F1FB3E5EC0D0}" destId="{6E747E72-6043-420F-8CC2-CEB32AC48458}" srcOrd="0" destOrd="5" presId="urn:microsoft.com/office/officeart/2005/8/layout/hList6"/>
    <dgm:cxn modelId="{D9953916-B1C1-4C3F-BAFD-49A77EABA6C2}" srcId="{8387094B-0821-40A7-9087-18DC9B0AF99B}" destId="{C7427FE1-8889-40F2-BCBE-F1FB3E5EC0D0}" srcOrd="4" destOrd="0" parTransId="{44CEB534-84D5-4AAA-ADCB-9929BC2D5F50}" sibTransId="{534E3C71-ACC2-48DC-AF22-829572947835}"/>
    <dgm:cxn modelId="{30B9AAD2-C1DD-4571-A3FE-8D88C7E99E7C}" type="presOf" srcId="{0CAE1521-17B8-47D4-9F41-089F53192698}" destId="{D9E13F5B-C638-470C-AE60-D5ECF8BB28B0}" srcOrd="0" destOrd="1" presId="urn:microsoft.com/office/officeart/2005/8/layout/hList6"/>
    <dgm:cxn modelId="{F925A04E-4CA2-410C-A4F9-55CE58B5706F}" type="presOf" srcId="{0EF301D7-0116-4EA1-8ACD-D0FC6E3F7578}" destId="{542FD7B4-338F-470A-996A-D8E6DB27ABF1}" srcOrd="0" destOrd="6" presId="urn:microsoft.com/office/officeart/2005/8/layout/hList6"/>
    <dgm:cxn modelId="{4933E477-47FF-45C2-9F84-3F5535438A98}" srcId="{34B41CA4-CBD1-473D-80EF-A97892770987}" destId="{AE6BD96A-4C07-4991-A07C-BDC428EF7339}" srcOrd="4" destOrd="0" parTransId="{B7230C9F-1C34-4603-B45A-1EF0A11F1327}" sibTransId="{AE0DBB91-0BE5-4618-9BEA-9EF9C623807E}"/>
    <dgm:cxn modelId="{340B66E3-A0AB-45D6-8706-1FAFB2ADA523}" type="presOf" srcId="{B8B378AD-38B6-46CF-A974-E8F611FB6A27}" destId="{6E747E72-6043-420F-8CC2-CEB32AC48458}" srcOrd="0" destOrd="1" presId="urn:microsoft.com/office/officeart/2005/8/layout/hList6"/>
    <dgm:cxn modelId="{2F95EE36-A19A-46DF-851F-85113E55A91B}" type="presOf" srcId="{09443E86-DB93-48CF-988D-3152FCD80DCD}" destId="{542FD7B4-338F-470A-996A-D8E6DB27ABF1}" srcOrd="0" destOrd="2" presId="urn:microsoft.com/office/officeart/2005/8/layout/hList6"/>
    <dgm:cxn modelId="{FCF7D3D6-2B67-4030-A11D-64EB24687350}" srcId="{34B41CA4-CBD1-473D-80EF-A97892770987}" destId="{09443E86-DB93-48CF-988D-3152FCD80DCD}" srcOrd="1" destOrd="0" parTransId="{903A8A02-E82F-44B4-B3CF-B4E516F1A98B}" sibTransId="{705DF914-2631-4F99-961B-9B4313F19EBD}"/>
    <dgm:cxn modelId="{28886D98-4ABC-477A-A191-E6B46A82F9D5}" srcId="{8387094B-0821-40A7-9087-18DC9B0AF99B}" destId="{36CBC6CF-4868-4019-B74B-9BB41F0F3F58}" srcOrd="1" destOrd="0" parTransId="{61844784-654A-43D8-8D8A-10E6E9EE386B}" sibTransId="{53E62FC0-16E0-4E5A-85B0-90FB558B3AD5}"/>
    <dgm:cxn modelId="{2625C62C-F16A-4235-9F8E-DAF541F6B2F0}" type="presOf" srcId="{14011C8A-29BA-49C9-B645-E7CBEF68C059}" destId="{6E747E72-6043-420F-8CC2-CEB32AC48458}" srcOrd="0" destOrd="4" presId="urn:microsoft.com/office/officeart/2005/8/layout/hList6"/>
    <dgm:cxn modelId="{A4455C5F-7935-4E1B-B98A-7793B4E85213}" type="presOf" srcId="{D4D26846-B448-4201-95D3-6595007E692E}" destId="{D9E13F5B-C638-470C-AE60-D5ECF8BB28B0}" srcOrd="0" destOrd="0" presId="urn:microsoft.com/office/officeart/2005/8/layout/hList6"/>
    <dgm:cxn modelId="{BB0432BF-ACB5-4355-94F0-38BB566C0384}" type="presOf" srcId="{8387094B-0821-40A7-9087-18DC9B0AF99B}" destId="{6E747E72-6043-420F-8CC2-CEB32AC48458}" srcOrd="0" destOrd="0" presId="urn:microsoft.com/office/officeart/2005/8/layout/hList6"/>
    <dgm:cxn modelId="{9C876E45-D04F-4110-B9AD-0D03E29C60A0}" srcId="{34B41CA4-CBD1-473D-80EF-A97892770987}" destId="{38C29F7A-2CBA-4A56-B507-F64FB2C51BF9}" srcOrd="0" destOrd="0" parTransId="{4BAAB713-6387-4956-9FC5-3BDC616550FC}" sibTransId="{28B6F34D-63AC-4B14-A140-BBCCCC3E9EEE}"/>
    <dgm:cxn modelId="{024B795A-03A9-45D9-BB69-13F697D249AA}" srcId="{8387094B-0821-40A7-9087-18DC9B0AF99B}" destId="{2B82A297-A790-433F-8253-9883C8515D3F}" srcOrd="5" destOrd="0" parTransId="{0ADB950C-04F0-40D2-86C5-01B862D1C7B5}" sibTransId="{8B3635C9-9AF6-4FCB-9A74-BED254621D77}"/>
    <dgm:cxn modelId="{B0D0A6C2-353B-405A-8886-B17281D3D8DA}" srcId="{8387094B-0821-40A7-9087-18DC9B0AF99B}" destId="{EEA1FDFE-82E6-4756-BE11-272A3243CDF4}" srcOrd="6" destOrd="0" parTransId="{BA6DA935-E8F2-4D36-AEA9-67243771235F}" sibTransId="{CE268E1E-D28D-4701-A5A4-50938ED4FB29}"/>
    <dgm:cxn modelId="{6C6A53C4-67D0-4FBC-AA6C-2FA0C8ED7470}" srcId="{8387094B-0821-40A7-9087-18DC9B0AF99B}" destId="{70D3DA62-05C0-4842-B91A-8C160FCB9AFD}" srcOrd="2" destOrd="0" parTransId="{54FCF2ED-9C5E-4A66-89F3-1C296E596AC6}" sibTransId="{ACD669E4-F32B-4837-A823-B9AB946CD396}"/>
    <dgm:cxn modelId="{686703D8-572C-4D71-8B46-579EF3E061BC}" srcId="{34B41CA4-CBD1-473D-80EF-A97892770987}" destId="{0EF301D7-0116-4EA1-8ACD-D0FC6E3F7578}" srcOrd="5" destOrd="0" parTransId="{942CE7E6-4C4A-4DB7-95BB-9CA414740D0E}" sibTransId="{E29D8984-9454-4382-839A-4C9997F994CB}"/>
    <dgm:cxn modelId="{98E72AF1-BF82-4BA7-8C7E-1813D43E2B85}" srcId="{184E2E69-2087-41EE-9644-ACD04CB0B7AE}" destId="{34B41CA4-CBD1-473D-80EF-A97892770987}" srcOrd="1" destOrd="0" parTransId="{AEB08792-8298-4C9F-9BB8-9EFD7EBB790A}" sibTransId="{3D78D9C9-8147-4164-966B-7AAFCB4D4BA8}"/>
    <dgm:cxn modelId="{ADA47B78-E1E9-4901-8636-A0CAEDF225E0}" srcId="{8387094B-0821-40A7-9087-18DC9B0AF99B}" destId="{B8B378AD-38B6-46CF-A974-E8F611FB6A27}" srcOrd="0" destOrd="0" parTransId="{B93AA843-1EDD-4BE7-B2CD-BDE3687744AD}" sibTransId="{7DE2BD7B-3428-4DB0-8E3A-C2F99FF235A6}"/>
    <dgm:cxn modelId="{02550C4B-74AF-499F-8947-9E3A3E8FBDE5}" type="presOf" srcId="{A751C338-2CC5-4256-BB4E-703CDDB87C64}" destId="{D9E13F5B-C638-470C-AE60-D5ECF8BB28B0}" srcOrd="0" destOrd="2" presId="urn:microsoft.com/office/officeart/2005/8/layout/hList6"/>
    <dgm:cxn modelId="{5513457B-13DA-4318-B45B-58D806983A16}" srcId="{D4D26846-B448-4201-95D3-6595007E692E}" destId="{0CAE1521-17B8-47D4-9F41-089F53192698}" srcOrd="0" destOrd="0" parTransId="{5BD7C49B-5883-4E86-9525-85FF0AFB4897}" sibTransId="{3C2C35AC-AC23-4CDA-82C7-10D4DF032CCF}"/>
    <dgm:cxn modelId="{D82E2A70-B424-4CCF-B1E6-69BB35FA4BD5}" type="presParOf" srcId="{914D2294-6D43-498E-9F7B-8563AA39FD90}" destId="{6E747E72-6043-420F-8CC2-CEB32AC48458}" srcOrd="0" destOrd="0" presId="urn:microsoft.com/office/officeart/2005/8/layout/hList6"/>
    <dgm:cxn modelId="{E80C6F7B-4F72-4172-896A-34C3721DD1B9}" type="presParOf" srcId="{914D2294-6D43-498E-9F7B-8563AA39FD90}" destId="{C8AC7D1F-E35B-4D72-B81D-259936C9EA40}" srcOrd="1" destOrd="0" presId="urn:microsoft.com/office/officeart/2005/8/layout/hList6"/>
    <dgm:cxn modelId="{743F2B0E-600A-48B5-82A9-EACDB32B76F5}" type="presParOf" srcId="{914D2294-6D43-498E-9F7B-8563AA39FD90}" destId="{542FD7B4-338F-470A-996A-D8E6DB27ABF1}" srcOrd="2" destOrd="0" presId="urn:microsoft.com/office/officeart/2005/8/layout/hList6"/>
    <dgm:cxn modelId="{8804EF3C-1CB1-48F1-92F3-8A723637AF62}" type="presParOf" srcId="{914D2294-6D43-498E-9F7B-8563AA39FD90}" destId="{8B9B0748-622B-4D10-996E-BF150BFA12B4}" srcOrd="3" destOrd="0" presId="urn:microsoft.com/office/officeart/2005/8/layout/hList6"/>
    <dgm:cxn modelId="{B09EFE31-09FB-4DD0-9258-C87A595781FB}" type="presParOf" srcId="{914D2294-6D43-498E-9F7B-8563AA39FD90}" destId="{D9E13F5B-C638-470C-AE60-D5ECF8BB28B0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03E116-AAB6-4F86-9854-ABF9C4C91BE7}">
      <dsp:nvSpPr>
        <dsp:cNvPr id="0" name=""/>
        <dsp:cNvSpPr/>
      </dsp:nvSpPr>
      <dsp:spPr>
        <a:xfrm>
          <a:off x="135285" y="395658"/>
          <a:ext cx="1392638" cy="276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этап    </a:t>
          </a:r>
          <a:r>
            <a:rPr lang="ru-RU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55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позднее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5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 октября)</a:t>
          </a:r>
          <a:endParaRPr lang="ru-RU" sz="155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5285" y="395658"/>
        <a:ext cx="1392638" cy="371323"/>
      </dsp:txXfrm>
    </dsp:sp>
    <dsp:sp modelId="{4A4B0BE6-3A2D-4E9F-8EDA-1F895BCB9A69}">
      <dsp:nvSpPr>
        <dsp:cNvPr id="0" name=""/>
        <dsp:cNvSpPr/>
      </dsp:nvSpPr>
      <dsp:spPr>
        <a:xfrm>
          <a:off x="395531" y="1764208"/>
          <a:ext cx="1394151" cy="24079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Составление проекта бюджета на 2022 год и плановый период  2023-2024 годы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6364" y="1805041"/>
        <a:ext cx="1312485" cy="2326327"/>
      </dsp:txXfrm>
    </dsp:sp>
    <dsp:sp modelId="{AE65AC2E-9124-40EB-AA64-AB4C2C019394}">
      <dsp:nvSpPr>
        <dsp:cNvPr id="0" name=""/>
        <dsp:cNvSpPr/>
      </dsp:nvSpPr>
      <dsp:spPr>
        <a:xfrm rot="48808">
          <a:off x="1645057" y="479072"/>
          <a:ext cx="248373" cy="2311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1645060" y="524804"/>
        <a:ext cx="179037" cy="138673"/>
      </dsp:txXfrm>
    </dsp:sp>
    <dsp:sp modelId="{64783935-E9AF-4810-A0B8-727196A24DFB}">
      <dsp:nvSpPr>
        <dsp:cNvPr id="0" name=""/>
        <dsp:cNvSpPr/>
      </dsp:nvSpPr>
      <dsp:spPr>
        <a:xfrm>
          <a:off x="1996506" y="421878"/>
          <a:ext cx="1363433" cy="276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tint val="50000"/>
                <a:satMod val="300000"/>
              </a:schemeClr>
            </a:gs>
            <a:gs pos="35000">
              <a:schemeClr val="accent4">
                <a:hueOff val="-1116192"/>
                <a:satOff val="6725"/>
                <a:lumOff val="539"/>
                <a:alphaOff val="0"/>
                <a:tint val="37000"/>
                <a:satMod val="30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этап   </a:t>
          </a:r>
          <a:r>
            <a:rPr lang="ru-RU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(не позднее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15 ноября)</a:t>
          </a:r>
          <a:endParaRPr lang="ru-RU" sz="16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96506" y="421878"/>
        <a:ext cx="1363433" cy="371323"/>
      </dsp:txXfrm>
    </dsp:sp>
    <dsp:sp modelId="{EE69FC06-86A5-4956-A14D-BA59D8C3F9FF}">
      <dsp:nvSpPr>
        <dsp:cNvPr id="0" name=""/>
        <dsp:cNvSpPr/>
      </dsp:nvSpPr>
      <dsp:spPr>
        <a:xfrm>
          <a:off x="2272654" y="1805929"/>
          <a:ext cx="1292538" cy="23031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116192"/>
              <a:satOff val="6725"/>
              <a:lumOff val="53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и утверждение проекта бюджета на 2022 год и плановый период 2023-2024 годов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10511" y="1843786"/>
        <a:ext cx="1216824" cy="2227401"/>
      </dsp:txXfrm>
    </dsp:sp>
    <dsp:sp modelId="{F9B1AE9B-D50A-4D4D-83A8-BC2DBFE17E54}">
      <dsp:nvSpPr>
        <dsp:cNvPr id="0" name=""/>
        <dsp:cNvSpPr/>
      </dsp:nvSpPr>
      <dsp:spPr>
        <a:xfrm rot="21550999">
          <a:off x="3468021" y="479087"/>
          <a:ext cx="229178" cy="2311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tint val="50000"/>
                <a:satMod val="300000"/>
              </a:schemeClr>
            </a:gs>
            <a:gs pos="35000">
              <a:schemeClr val="accent4">
                <a:hueOff val="-1488257"/>
                <a:satOff val="8966"/>
                <a:lumOff val="719"/>
                <a:alphaOff val="0"/>
                <a:tint val="37000"/>
                <a:satMod val="30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3468024" y="525801"/>
        <a:ext cx="160425" cy="138673"/>
      </dsp:txXfrm>
    </dsp:sp>
    <dsp:sp modelId="{3491BEF3-4D34-46EE-8C87-35662D661F4D}">
      <dsp:nvSpPr>
        <dsp:cNvPr id="0" name=""/>
        <dsp:cNvSpPr/>
      </dsp:nvSpPr>
      <dsp:spPr>
        <a:xfrm>
          <a:off x="3792309" y="396138"/>
          <a:ext cx="1383318" cy="276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tint val="50000"/>
                <a:satMod val="300000"/>
              </a:schemeClr>
            </a:gs>
            <a:gs pos="35000">
              <a:schemeClr val="accent4">
                <a:hueOff val="-2232385"/>
                <a:satOff val="13449"/>
                <a:lumOff val="1078"/>
                <a:alphaOff val="0"/>
                <a:tint val="37000"/>
                <a:satMod val="30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этап </a:t>
          </a:r>
          <a:r>
            <a:rPr lang="ru-RU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(январь-декабрь)</a:t>
          </a:r>
          <a:endParaRPr lang="ru-RU" sz="16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92309" y="396138"/>
        <a:ext cx="1383318" cy="371323"/>
      </dsp:txXfrm>
    </dsp:sp>
    <dsp:sp modelId="{4AC99747-FD26-4B6A-84CD-8DC88AA4DDE7}">
      <dsp:nvSpPr>
        <dsp:cNvPr id="0" name=""/>
        <dsp:cNvSpPr/>
      </dsp:nvSpPr>
      <dsp:spPr>
        <a:xfrm>
          <a:off x="4130115" y="1844424"/>
          <a:ext cx="1289085" cy="24060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бюджета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2022 году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67871" y="1882180"/>
        <a:ext cx="1213573" cy="2330564"/>
      </dsp:txXfrm>
    </dsp:sp>
    <dsp:sp modelId="{7662FC58-C657-456C-BE21-D2B970409DE3}">
      <dsp:nvSpPr>
        <dsp:cNvPr id="0" name=""/>
        <dsp:cNvSpPr/>
      </dsp:nvSpPr>
      <dsp:spPr>
        <a:xfrm rot="11833">
          <a:off x="5294766" y="469464"/>
          <a:ext cx="252576" cy="2311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tint val="50000"/>
                <a:satMod val="300000"/>
              </a:schemeClr>
            </a:gs>
            <a:gs pos="35000">
              <a:schemeClr val="accent4">
                <a:hueOff val="-2976513"/>
                <a:satOff val="17933"/>
                <a:lumOff val="1437"/>
                <a:alphaOff val="0"/>
                <a:tint val="37000"/>
                <a:satMod val="30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5294766" y="515569"/>
        <a:ext cx="183240" cy="138673"/>
      </dsp:txXfrm>
    </dsp:sp>
    <dsp:sp modelId="{59410D59-0E8B-44E6-B734-AB49ABBB73CD}">
      <dsp:nvSpPr>
        <dsp:cNvPr id="0" name=""/>
        <dsp:cNvSpPr/>
      </dsp:nvSpPr>
      <dsp:spPr>
        <a:xfrm>
          <a:off x="5652184" y="402358"/>
          <a:ext cx="1278029" cy="276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tint val="50000"/>
                <a:satMod val="300000"/>
              </a:schemeClr>
            </a:gs>
            <a:gs pos="35000">
              <a:schemeClr val="accent4">
                <a:hueOff val="-3348577"/>
                <a:satOff val="20174"/>
                <a:lumOff val="1617"/>
                <a:alphaOff val="0"/>
                <a:tint val="37000"/>
                <a:satMod val="30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 этап  </a:t>
          </a:r>
          <a:r>
            <a:rPr lang="ru-RU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(не позднее 01 апреля текущего года)</a:t>
          </a:r>
          <a:endParaRPr lang="ru-RU" sz="16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52184" y="402358"/>
        <a:ext cx="1278029" cy="371323"/>
      </dsp:txXfrm>
    </dsp:sp>
    <dsp:sp modelId="{5D03E78B-651C-4256-86BD-97CFAA0E06D8}">
      <dsp:nvSpPr>
        <dsp:cNvPr id="0" name=""/>
        <dsp:cNvSpPr/>
      </dsp:nvSpPr>
      <dsp:spPr>
        <a:xfrm>
          <a:off x="5927965" y="1838498"/>
          <a:ext cx="1311782" cy="23811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3348577"/>
              <a:satOff val="20174"/>
              <a:lumOff val="161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Подготовка отчета об исполнении бюджета за 2021 год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66386" y="1876919"/>
        <a:ext cx="1234940" cy="2304351"/>
      </dsp:txXfrm>
    </dsp:sp>
    <dsp:sp modelId="{954E56CB-25D7-48D0-AE70-C12970ED1BB1}">
      <dsp:nvSpPr>
        <dsp:cNvPr id="0" name=""/>
        <dsp:cNvSpPr/>
      </dsp:nvSpPr>
      <dsp:spPr>
        <a:xfrm rot="21598757">
          <a:off x="7075755" y="472120"/>
          <a:ext cx="308547" cy="2311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7075755" y="518357"/>
        <a:ext cx="239211" cy="138673"/>
      </dsp:txXfrm>
    </dsp:sp>
    <dsp:sp modelId="{D783EDF4-0ADA-4ED2-A7C0-615061F5CC10}">
      <dsp:nvSpPr>
        <dsp:cNvPr id="0" name=""/>
        <dsp:cNvSpPr/>
      </dsp:nvSpPr>
      <dsp:spPr>
        <a:xfrm>
          <a:off x="7512379" y="401667"/>
          <a:ext cx="1381350" cy="276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u="none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 этап    </a:t>
          </a:r>
          <a:r>
            <a:rPr lang="ru-RU" sz="1600" b="1" i="1" u="none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(не позднее 01 мая текущего года)</a:t>
          </a:r>
          <a:endParaRPr lang="ru-RU" sz="1600" b="1" i="1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512379" y="401667"/>
        <a:ext cx="1381350" cy="371323"/>
      </dsp:txXfrm>
    </dsp:sp>
    <dsp:sp modelId="{F5355342-1343-4BA1-AE5B-9BF8D11F9028}">
      <dsp:nvSpPr>
        <dsp:cNvPr id="0" name=""/>
        <dsp:cNvSpPr/>
      </dsp:nvSpPr>
      <dsp:spPr>
        <a:xfrm>
          <a:off x="7731288" y="1795681"/>
          <a:ext cx="1317380" cy="23216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утверждение отчета об исполнении бюджета за 2021 год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69873" y="1834266"/>
        <a:ext cx="1240210" cy="22445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747E72-6043-420F-8CC2-CEB32AC48458}">
      <dsp:nvSpPr>
        <dsp:cNvPr id="0" name=""/>
        <dsp:cNvSpPr/>
      </dsp:nvSpPr>
      <dsp:spPr>
        <a:xfrm rot="16200000">
          <a:off x="-1153312" y="1156291"/>
          <a:ext cx="5268309" cy="2955726"/>
        </a:xfrm>
        <a:prstGeom prst="flowChartManualOperation">
          <a:avLst/>
        </a:prstGeom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  <a:endParaRPr lang="ru-RU" sz="1600" b="1" u="sng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Налоги на совокупный доход</a:t>
          </a:r>
          <a:endParaRPr lang="ru-RU" sz="14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 Единый налог на вменный доход для отдельных видов деятельности, единый сельскохозяйственный налог,  патентная система налогообложения, налог взимаемый в связи с применением упрощенной системы налогообложения)</a:t>
          </a:r>
          <a:endParaRPr lang="ru-RU" sz="1400" b="1" i="1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Земельный налог</a:t>
          </a:r>
          <a:endParaRPr lang="ru-RU" sz="1400" b="1" i="1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 на имущество физических лиц</a:t>
          </a:r>
          <a:endParaRPr lang="ru-RU" sz="1400" b="1" i="1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Государственная пошлина</a:t>
          </a:r>
          <a:endParaRPr lang="ru-RU" sz="1400" b="1" i="1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Акцизы по подакцизным товарам</a:t>
          </a:r>
          <a:endParaRPr lang="ru-RU" sz="1400" b="1" i="1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2979" y="1053662"/>
        <a:ext cx="2955726" cy="3160985"/>
      </dsp:txXfrm>
    </dsp:sp>
    <dsp:sp modelId="{542FD7B4-338F-470A-996A-D8E6DB27ABF1}">
      <dsp:nvSpPr>
        <dsp:cNvPr id="0" name=""/>
        <dsp:cNvSpPr/>
      </dsp:nvSpPr>
      <dsp:spPr>
        <a:xfrm rot="16200000">
          <a:off x="2024093" y="1156291"/>
          <a:ext cx="5268309" cy="2955726"/>
        </a:xfrm>
        <a:prstGeom prst="flowChartManualOperation">
          <a:avLst/>
        </a:prstGeom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  <a:endParaRPr lang="ru-RU" sz="1600" b="1" u="sng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имущества, находящегося в государственной и муниципальной собственности 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Плата за негативное воздействие на окружающую среду</a:t>
          </a:r>
          <a:endParaRPr lang="ru-RU" sz="1400" b="1" i="1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продажи муниципального имущества и земельных участков</a:t>
          </a:r>
          <a:endParaRPr lang="ru-RU" sz="1400" b="1" i="1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оказания платных услуг</a:t>
          </a:r>
          <a:endParaRPr lang="ru-RU" sz="1400" b="1" i="1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Штрафы, санкции, возмещение ущерба</a:t>
          </a:r>
          <a:endParaRPr lang="ru-RU" sz="1400" b="1" i="1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Прочие неналоговые доходы</a:t>
          </a:r>
          <a:endParaRPr lang="ru-RU" sz="1400" b="1" i="1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3180384" y="1053662"/>
        <a:ext cx="2955726" cy="3160985"/>
      </dsp:txXfrm>
    </dsp:sp>
    <dsp:sp modelId="{D9E13F5B-C638-470C-AE60-D5ECF8BB28B0}">
      <dsp:nvSpPr>
        <dsp:cNvPr id="0" name=""/>
        <dsp:cNvSpPr/>
      </dsp:nvSpPr>
      <dsp:spPr>
        <a:xfrm rot="16200000">
          <a:off x="5231891" y="1242539"/>
          <a:ext cx="5035029" cy="2783230"/>
        </a:xfrm>
        <a:prstGeom prst="flowChartManualOperation">
          <a:avLst/>
        </a:prstGeom>
        <a:gradFill rotWithShape="0">
          <a:gsLst>
            <a:gs pos="0">
              <a:srgbClr val="3399FF">
                <a:alpha val="71000"/>
              </a:srgbClr>
            </a:gs>
            <a:gs pos="100000">
              <a:srgbClr val="D190D8"/>
            </a:gs>
          </a:gsLst>
          <a:lin ang="2400000" scaled="0"/>
        </a:gra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  <a:endParaRPr lang="ru-RU" sz="1600" b="1" u="sng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Субсидии на исполнение собственных полномочий города</a:t>
          </a:r>
          <a:endParaRPr lang="ru-RU" sz="14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Субвенции на исполнение государственных полномочий</a:t>
          </a:r>
          <a:endParaRPr lang="ru-RU" sz="1400" b="1" i="1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6357790" y="1123646"/>
        <a:ext cx="2783230" cy="30210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0.3337</cdr:x>
      <cdr:y>0.0125</cdr:y>
    </cdr:from>
    <cdr:to>
      <cdr:x>0.63701</cdr:x>
      <cdr:y>0.07127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1584176" y="72008"/>
          <a:ext cx="1439881" cy="338554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20000"/>
            <a:lumOff val="80000"/>
          </a:schemeClr>
        </a:solidFill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Доля налогов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B5DC0-3DDD-49D0-9FF7-4FF8ED5448EC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49CB00-F6C0-4D2A-80B6-BA26EA10A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667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213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5910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979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865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6106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7739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6535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076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852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961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95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458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655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18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377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165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9CB00-F6C0-4D2A-80B6-BA26EA10A26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812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528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216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2708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Рисунок 20">
            <a:extLst>
              <a:ext uri="{FF2B5EF4-FFF2-40B4-BE49-F238E27FC236}">
                <a16:creationId xmlns:a16="http://schemas.microsoft.com/office/drawing/2014/main" xmlns="" id="{EC59B24C-C09E-ED43-A00C-EDC2EE3E87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96355" y="2105999"/>
            <a:ext cx="1996103" cy="3810626"/>
          </a:xfrm>
          <a:custGeom>
            <a:avLst/>
            <a:gdLst>
              <a:gd name="connsiteX0" fmla="*/ 158358 w 2661471"/>
              <a:gd name="connsiteY0" fmla="*/ 0 h 3810626"/>
              <a:gd name="connsiteX1" fmla="*/ 2503113 w 2661471"/>
              <a:gd name="connsiteY1" fmla="*/ 0 h 3810626"/>
              <a:gd name="connsiteX2" fmla="*/ 2661471 w 2661471"/>
              <a:gd name="connsiteY2" fmla="*/ 158358 h 3810626"/>
              <a:gd name="connsiteX3" fmla="*/ 2661471 w 2661471"/>
              <a:gd name="connsiteY3" fmla="*/ 3652268 h 3810626"/>
              <a:gd name="connsiteX4" fmla="*/ 2503113 w 2661471"/>
              <a:gd name="connsiteY4" fmla="*/ 3810626 h 3810626"/>
              <a:gd name="connsiteX5" fmla="*/ 158358 w 2661471"/>
              <a:gd name="connsiteY5" fmla="*/ 3810626 h 3810626"/>
              <a:gd name="connsiteX6" fmla="*/ 0 w 2661471"/>
              <a:gd name="connsiteY6" fmla="*/ 3652268 h 3810626"/>
              <a:gd name="connsiteX7" fmla="*/ 0 w 2661471"/>
              <a:gd name="connsiteY7" fmla="*/ 158358 h 3810626"/>
              <a:gd name="connsiteX8" fmla="*/ 158358 w 2661471"/>
              <a:gd name="connsiteY8" fmla="*/ 0 h 381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1471" h="3810626">
                <a:moveTo>
                  <a:pt x="158358" y="0"/>
                </a:moveTo>
                <a:lnTo>
                  <a:pt x="2503113" y="0"/>
                </a:lnTo>
                <a:cubicBezTo>
                  <a:pt x="2590572" y="0"/>
                  <a:pt x="2661471" y="70899"/>
                  <a:pt x="2661471" y="158358"/>
                </a:cubicBezTo>
                <a:lnTo>
                  <a:pt x="2661471" y="3652268"/>
                </a:lnTo>
                <a:cubicBezTo>
                  <a:pt x="2661471" y="3739727"/>
                  <a:pt x="2590572" y="3810626"/>
                  <a:pt x="2503113" y="3810626"/>
                </a:cubicBezTo>
                <a:lnTo>
                  <a:pt x="158358" y="3810626"/>
                </a:lnTo>
                <a:cubicBezTo>
                  <a:pt x="70899" y="3810626"/>
                  <a:pt x="0" y="3739727"/>
                  <a:pt x="0" y="3652268"/>
                </a:cubicBezTo>
                <a:lnTo>
                  <a:pt x="0" y="158358"/>
                </a:lnTo>
                <a:cubicBezTo>
                  <a:pt x="0" y="70899"/>
                  <a:pt x="70899" y="0"/>
                  <a:pt x="1583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18" name="Рисунок 17">
            <a:extLst>
              <a:ext uri="{FF2B5EF4-FFF2-40B4-BE49-F238E27FC236}">
                <a16:creationId xmlns:a16="http://schemas.microsoft.com/office/drawing/2014/main" xmlns="" id="{911D846D-0C79-3949-A2E5-E76D86CAC9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66040" y="2105999"/>
            <a:ext cx="1996103" cy="3810626"/>
          </a:xfrm>
          <a:custGeom>
            <a:avLst/>
            <a:gdLst>
              <a:gd name="connsiteX0" fmla="*/ 158358 w 2661471"/>
              <a:gd name="connsiteY0" fmla="*/ 0 h 3810626"/>
              <a:gd name="connsiteX1" fmla="*/ 2503113 w 2661471"/>
              <a:gd name="connsiteY1" fmla="*/ 0 h 3810626"/>
              <a:gd name="connsiteX2" fmla="*/ 2661471 w 2661471"/>
              <a:gd name="connsiteY2" fmla="*/ 158358 h 3810626"/>
              <a:gd name="connsiteX3" fmla="*/ 2661471 w 2661471"/>
              <a:gd name="connsiteY3" fmla="*/ 3652268 h 3810626"/>
              <a:gd name="connsiteX4" fmla="*/ 2503113 w 2661471"/>
              <a:gd name="connsiteY4" fmla="*/ 3810626 h 3810626"/>
              <a:gd name="connsiteX5" fmla="*/ 158358 w 2661471"/>
              <a:gd name="connsiteY5" fmla="*/ 3810626 h 3810626"/>
              <a:gd name="connsiteX6" fmla="*/ 0 w 2661471"/>
              <a:gd name="connsiteY6" fmla="*/ 3652268 h 3810626"/>
              <a:gd name="connsiteX7" fmla="*/ 0 w 2661471"/>
              <a:gd name="connsiteY7" fmla="*/ 158358 h 3810626"/>
              <a:gd name="connsiteX8" fmla="*/ 158358 w 2661471"/>
              <a:gd name="connsiteY8" fmla="*/ 0 h 381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1471" h="3810626">
                <a:moveTo>
                  <a:pt x="158358" y="0"/>
                </a:moveTo>
                <a:lnTo>
                  <a:pt x="2503113" y="0"/>
                </a:lnTo>
                <a:cubicBezTo>
                  <a:pt x="2590572" y="0"/>
                  <a:pt x="2661471" y="70899"/>
                  <a:pt x="2661471" y="158358"/>
                </a:cubicBezTo>
                <a:lnTo>
                  <a:pt x="2661471" y="3652268"/>
                </a:lnTo>
                <a:cubicBezTo>
                  <a:pt x="2661471" y="3739727"/>
                  <a:pt x="2590572" y="3810626"/>
                  <a:pt x="2503113" y="3810626"/>
                </a:cubicBezTo>
                <a:lnTo>
                  <a:pt x="158358" y="3810626"/>
                </a:lnTo>
                <a:cubicBezTo>
                  <a:pt x="70899" y="3810626"/>
                  <a:pt x="0" y="3739727"/>
                  <a:pt x="0" y="3652268"/>
                </a:cubicBezTo>
                <a:lnTo>
                  <a:pt x="0" y="158358"/>
                </a:lnTo>
                <a:cubicBezTo>
                  <a:pt x="0" y="70899"/>
                  <a:pt x="70899" y="0"/>
                  <a:pt x="1583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EC5446F7-9B7D-CF49-AEA6-81A13907BC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41973" y="2105999"/>
            <a:ext cx="1996103" cy="3810626"/>
          </a:xfrm>
          <a:custGeom>
            <a:avLst/>
            <a:gdLst>
              <a:gd name="connsiteX0" fmla="*/ 158358 w 2661471"/>
              <a:gd name="connsiteY0" fmla="*/ 0 h 3810626"/>
              <a:gd name="connsiteX1" fmla="*/ 2503113 w 2661471"/>
              <a:gd name="connsiteY1" fmla="*/ 0 h 3810626"/>
              <a:gd name="connsiteX2" fmla="*/ 2661471 w 2661471"/>
              <a:gd name="connsiteY2" fmla="*/ 158358 h 3810626"/>
              <a:gd name="connsiteX3" fmla="*/ 2661471 w 2661471"/>
              <a:gd name="connsiteY3" fmla="*/ 3652268 h 3810626"/>
              <a:gd name="connsiteX4" fmla="*/ 2503113 w 2661471"/>
              <a:gd name="connsiteY4" fmla="*/ 3810626 h 3810626"/>
              <a:gd name="connsiteX5" fmla="*/ 158358 w 2661471"/>
              <a:gd name="connsiteY5" fmla="*/ 3810626 h 3810626"/>
              <a:gd name="connsiteX6" fmla="*/ 0 w 2661471"/>
              <a:gd name="connsiteY6" fmla="*/ 3652268 h 3810626"/>
              <a:gd name="connsiteX7" fmla="*/ 0 w 2661471"/>
              <a:gd name="connsiteY7" fmla="*/ 158358 h 3810626"/>
              <a:gd name="connsiteX8" fmla="*/ 158358 w 2661471"/>
              <a:gd name="connsiteY8" fmla="*/ 0 h 381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1471" h="3810626">
                <a:moveTo>
                  <a:pt x="158358" y="0"/>
                </a:moveTo>
                <a:lnTo>
                  <a:pt x="2503113" y="0"/>
                </a:lnTo>
                <a:cubicBezTo>
                  <a:pt x="2590572" y="0"/>
                  <a:pt x="2661471" y="70899"/>
                  <a:pt x="2661471" y="158358"/>
                </a:cubicBezTo>
                <a:lnTo>
                  <a:pt x="2661471" y="3652268"/>
                </a:lnTo>
                <a:cubicBezTo>
                  <a:pt x="2661471" y="3739727"/>
                  <a:pt x="2590572" y="3810626"/>
                  <a:pt x="2503113" y="3810626"/>
                </a:cubicBezTo>
                <a:lnTo>
                  <a:pt x="158358" y="3810626"/>
                </a:lnTo>
                <a:cubicBezTo>
                  <a:pt x="70899" y="3810626"/>
                  <a:pt x="0" y="3739727"/>
                  <a:pt x="0" y="3652268"/>
                </a:cubicBezTo>
                <a:lnTo>
                  <a:pt x="0" y="158358"/>
                </a:lnTo>
                <a:cubicBezTo>
                  <a:pt x="0" y="70899"/>
                  <a:pt x="70899" y="0"/>
                  <a:pt x="1583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xmlns="" id="{8C77860E-B090-E142-8C31-03F02596CF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4285" y="2105999"/>
            <a:ext cx="1996103" cy="3810626"/>
          </a:xfrm>
          <a:custGeom>
            <a:avLst/>
            <a:gdLst>
              <a:gd name="connsiteX0" fmla="*/ 158358 w 2661471"/>
              <a:gd name="connsiteY0" fmla="*/ 0 h 3810626"/>
              <a:gd name="connsiteX1" fmla="*/ 2503113 w 2661471"/>
              <a:gd name="connsiteY1" fmla="*/ 0 h 3810626"/>
              <a:gd name="connsiteX2" fmla="*/ 2661471 w 2661471"/>
              <a:gd name="connsiteY2" fmla="*/ 158358 h 3810626"/>
              <a:gd name="connsiteX3" fmla="*/ 2661471 w 2661471"/>
              <a:gd name="connsiteY3" fmla="*/ 3652268 h 3810626"/>
              <a:gd name="connsiteX4" fmla="*/ 2503113 w 2661471"/>
              <a:gd name="connsiteY4" fmla="*/ 3810626 h 3810626"/>
              <a:gd name="connsiteX5" fmla="*/ 158358 w 2661471"/>
              <a:gd name="connsiteY5" fmla="*/ 3810626 h 3810626"/>
              <a:gd name="connsiteX6" fmla="*/ 0 w 2661471"/>
              <a:gd name="connsiteY6" fmla="*/ 3652268 h 3810626"/>
              <a:gd name="connsiteX7" fmla="*/ 0 w 2661471"/>
              <a:gd name="connsiteY7" fmla="*/ 158358 h 3810626"/>
              <a:gd name="connsiteX8" fmla="*/ 158358 w 2661471"/>
              <a:gd name="connsiteY8" fmla="*/ 0 h 381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1471" h="3810626">
                <a:moveTo>
                  <a:pt x="158358" y="0"/>
                </a:moveTo>
                <a:lnTo>
                  <a:pt x="2503113" y="0"/>
                </a:lnTo>
                <a:cubicBezTo>
                  <a:pt x="2590572" y="0"/>
                  <a:pt x="2661471" y="70899"/>
                  <a:pt x="2661471" y="158358"/>
                </a:cubicBezTo>
                <a:lnTo>
                  <a:pt x="2661471" y="3652268"/>
                </a:lnTo>
                <a:cubicBezTo>
                  <a:pt x="2661471" y="3739727"/>
                  <a:pt x="2590572" y="3810626"/>
                  <a:pt x="2503113" y="3810626"/>
                </a:cubicBezTo>
                <a:lnTo>
                  <a:pt x="158358" y="3810626"/>
                </a:lnTo>
                <a:cubicBezTo>
                  <a:pt x="70899" y="3810626"/>
                  <a:pt x="0" y="3739727"/>
                  <a:pt x="0" y="3652268"/>
                </a:cubicBezTo>
                <a:lnTo>
                  <a:pt x="0" y="158358"/>
                </a:lnTo>
                <a:cubicBezTo>
                  <a:pt x="0" y="70899"/>
                  <a:pt x="70899" y="0"/>
                  <a:pt x="1583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675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721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816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586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38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273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127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512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355-D4F5-4320-B2D6-985F7ECBEEC6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950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6B355-D4F5-4320-B2D6-985F7ECBEEC6}" type="datetimeFigureOut">
              <a:rPr lang="ru-RU" smtClean="0"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082F1-8A98-4A95-958A-58168BE877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291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0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B%D0%B8%D0%B2%D0%B0%D0%B4%D0%B8%D1%8F_(%D0%9D%D0%B0%D1%85%D0%BE%D0%B4%D0%BA%D0%B0)" TargetMode="External"/><Relationship Id="rId13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hyperlink" Target="https://ru.wikipedia.org/wiki/%D0%92%D1%80%D0%B0%D0%BD%D0%B3%D0%B5%D0%BB%D1%8C_(%D0%9D%D0%B0%D1%85%D0%BE%D0%B4%D0%BA%D0%B0)" TargetMode="External"/><Relationship Id="rId12" Type="http://schemas.openxmlformats.org/officeDocument/2006/relationships/hyperlink" Target="https://ru.wikipedia.org/wiki/%D0%9F%D0%B0%D1%80%D1%82%D0%B8%D0%B7%D0%B0%D0%BD%D1%81%D0%BA%D0%B8%D0%B9_%D1%80%D0%B0%D0%B9%D0%BE%D0%BD_%D0%9F%D1%80%D0%B8%D0%BC%D0%BE%D1%80%D1%81%D0%BA%D0%BE%D0%B3%D0%BE_%D0%BA%D1%80%D0%B0%D1%8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2004_%D0%B3%D0%BE%D0%B4" TargetMode="External"/><Relationship Id="rId11" Type="http://schemas.openxmlformats.org/officeDocument/2006/relationships/hyperlink" Target="https://ru.wikipedia.org/wiki/%D0%9C%D1%8B%D1%81_%D0%9F%D0%BE%D0%B2%D0%BE%D1%80%D0%BE%D1%82%D0%BD%D1%8B%D0%B9" TargetMode="External"/><Relationship Id="rId5" Type="http://schemas.openxmlformats.org/officeDocument/2006/relationships/image" Target="../media/image6.jpeg"/><Relationship Id="rId10" Type="http://schemas.openxmlformats.org/officeDocument/2006/relationships/hyperlink" Target="https://ru.wikipedia.org/wiki/%D0%9A%D0%BE%D0%B7%D1%8C%D0%BC%D0%B8%D0%BD%D0%BE_(%D0%BF%D0%BE%D1%81%D1%91%D0%BB%D0%BE%D0%BA,_%D0%9F%D1%80%D0%B8%D0%BC%D0%BE%D1%80%D1%81%D0%BA%D0%B8%D0%B9_%D0%BA%D1%80%D0%B0%D0%B9)" TargetMode="External"/><Relationship Id="rId4" Type="http://schemas.openxmlformats.org/officeDocument/2006/relationships/image" Target="../media/image5.png"/><Relationship Id="rId9" Type="http://schemas.openxmlformats.org/officeDocument/2006/relationships/hyperlink" Target="https://ru.wikipedia.org/wiki/%D0%AE%D0%B6%D0%BD%D0%BE-%D0%9C%D0%BE%D1%80%D1%81%D0%BA%D0%BE%D0%B9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mailto:findept@nakhodka-city.ru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5" r="8145"/>
          <a:stretch>
            <a:fillRect/>
          </a:stretch>
        </p:blipFill>
        <p:spPr>
          <a:xfrm>
            <a:off x="1" y="0"/>
            <a:ext cx="4139951" cy="6858000"/>
          </a:xfrm>
          <a:custGeom>
            <a:avLst/>
            <a:gdLst>
              <a:gd name="connsiteX0" fmla="*/ 0 w 4593017"/>
              <a:gd name="connsiteY0" fmla="*/ 0 h 6858000"/>
              <a:gd name="connsiteX1" fmla="*/ 1711037 w 4593017"/>
              <a:gd name="connsiteY1" fmla="*/ 0 h 6858000"/>
              <a:gd name="connsiteX2" fmla="*/ 4206217 w 4593017"/>
              <a:gd name="connsiteY2" fmla="*/ 2495180 h 6858000"/>
              <a:gd name="connsiteX3" fmla="*/ 4206217 w 4593017"/>
              <a:gd name="connsiteY3" fmla="*/ 4362820 h 6858000"/>
              <a:gd name="connsiteX4" fmla="*/ 1711037 w 4593017"/>
              <a:gd name="connsiteY4" fmla="*/ 6858000 h 6858000"/>
              <a:gd name="connsiteX5" fmla="*/ 0 w 4593017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3017" h="6858000">
                <a:moveTo>
                  <a:pt x="0" y="0"/>
                </a:moveTo>
                <a:lnTo>
                  <a:pt x="1711037" y="0"/>
                </a:lnTo>
                <a:lnTo>
                  <a:pt x="4206217" y="2495180"/>
                </a:lnTo>
                <a:cubicBezTo>
                  <a:pt x="4721951" y="3010915"/>
                  <a:pt x="4721951" y="3847085"/>
                  <a:pt x="4206217" y="4362820"/>
                </a:cubicBezTo>
                <a:lnTo>
                  <a:pt x="171103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E61B2D5E-E4B7-294A-A488-F21290B278B9}"/>
              </a:ext>
            </a:extLst>
          </p:cNvPr>
          <p:cNvSpPr/>
          <p:nvPr/>
        </p:nvSpPr>
        <p:spPr>
          <a:xfrm rot="2700000">
            <a:off x="3321312" y="2679876"/>
            <a:ext cx="1617736" cy="1645377"/>
          </a:xfrm>
          <a:prstGeom prst="roundRect">
            <a:avLst/>
          </a:prstGeom>
          <a:gradFill>
            <a:gsLst>
              <a:gs pos="0">
                <a:srgbClr val="D190D8"/>
              </a:gs>
              <a:gs pos="100000">
                <a:srgbClr val="4081D0"/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F9DA642-4D4C-5B4A-9914-1463B98E106F}"/>
              </a:ext>
            </a:extLst>
          </p:cNvPr>
          <p:cNvSpPr/>
          <p:nvPr/>
        </p:nvSpPr>
        <p:spPr>
          <a:xfrm>
            <a:off x="3179172" y="3148621"/>
            <a:ext cx="1921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Крест 7">
            <a:extLst>
              <a:ext uri="{FF2B5EF4-FFF2-40B4-BE49-F238E27FC236}">
                <a16:creationId xmlns="" xmlns:a16="http://schemas.microsoft.com/office/drawing/2014/main" id="{D360A341-C488-CB43-A34E-DAD946786CD7}"/>
              </a:ext>
            </a:extLst>
          </p:cNvPr>
          <p:cNvSpPr/>
          <p:nvPr/>
        </p:nvSpPr>
        <p:spPr>
          <a:xfrm>
            <a:off x="3870874" y="4612146"/>
            <a:ext cx="246817" cy="242057"/>
          </a:xfrm>
          <a:prstGeom prst="plus">
            <a:avLst>
              <a:gd name="adj" fmla="val 38686"/>
            </a:avLst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="" xmlns:a16="http://schemas.microsoft.com/office/drawing/2014/main" id="{835F53A1-B240-AA4E-8D6E-CD69C649F947}"/>
              </a:ext>
            </a:extLst>
          </p:cNvPr>
          <p:cNvSpPr/>
          <p:nvPr/>
        </p:nvSpPr>
        <p:spPr>
          <a:xfrm rot="8100000">
            <a:off x="3380980" y="4824445"/>
            <a:ext cx="544569" cy="544570"/>
          </a:xfrm>
          <a:prstGeom prst="roundRect">
            <a:avLst/>
          </a:prstGeom>
          <a:gradFill>
            <a:gsLst>
              <a:gs pos="0">
                <a:srgbClr val="A32BDE">
                  <a:lumMod val="40000"/>
                  <a:lumOff val="60000"/>
                </a:srgbClr>
              </a:gs>
              <a:gs pos="100000">
                <a:srgbClr val="0E6AD1">
                  <a:lumMod val="60000"/>
                  <a:lumOff val="40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9A9F8BBC-8467-EB4B-8B1D-E6867795C6AE}"/>
              </a:ext>
            </a:extLst>
          </p:cNvPr>
          <p:cNvSpPr txBox="1">
            <a:spLocks/>
          </p:cNvSpPr>
          <p:nvPr/>
        </p:nvSpPr>
        <p:spPr>
          <a:xfrm>
            <a:off x="4499992" y="1700808"/>
            <a:ext cx="4644007" cy="967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Neris Black" pitchFamily="2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52625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Находкинский городской округ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25262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5004047" y="2517648"/>
            <a:ext cx="4139952" cy="2075365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Решению Думы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Находкинского городского округа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бюджете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Находкинского городского округа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2022 год 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плановый период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15.12.2021 № 989-НПА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42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NChernova\Desktop\unnam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4" y="1488804"/>
            <a:ext cx="3875508" cy="3875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799974" y="3072750"/>
            <a:ext cx="438248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расходы бюджета превышают доходы, то бюджет формируется с ДЕФИЦИТОМ.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дефицитном бюджете растет долг и  снижаются остатки.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над расходами образует ПРОФИЦИТ.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профицитном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бюджете снижается долг и  растут остатки.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-263776" y="4416358"/>
            <a:ext cx="2749328" cy="2775776"/>
            <a:chOff x="3309948" y="2470447"/>
            <a:chExt cx="2506806" cy="2536498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29539">
              <a:off x="3309948" y="2470447"/>
              <a:ext cx="2506806" cy="2536498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7" name="TextBox 16"/>
            <p:cNvSpPr txBox="1"/>
            <p:nvPr/>
          </p:nvSpPr>
          <p:spPr>
            <a:xfrm>
              <a:off x="3642694" y="2919343"/>
              <a:ext cx="1858470" cy="337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u="sng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бюджета</a:t>
              </a:r>
              <a:endParaRPr lang="ru-RU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550456" y="3383629"/>
              <a:ext cx="201622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1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Выплачиваемые из бюджета денежные средства</a:t>
              </a:r>
            </a:p>
          </p:txBody>
        </p:sp>
      </p:grpSp>
      <p:sp>
        <p:nvSpPr>
          <p:cNvPr id="21" name="Полилиния 20">
            <a:extLst>
              <a:ext uri="{FF2B5EF4-FFF2-40B4-BE49-F238E27FC236}">
                <a16:creationId xmlns:a16="http://schemas.microsoft.com/office/drawing/2014/main" xmlns="" id="{DD4EC6F6-1BB8-3D42-825D-1964EB378092}"/>
              </a:ext>
            </a:extLst>
          </p:cNvPr>
          <p:cNvSpPr/>
          <p:nvPr/>
        </p:nvSpPr>
        <p:spPr>
          <a:xfrm rot="5895025">
            <a:off x="1011635" y="-1553089"/>
            <a:ext cx="2575129" cy="4883414"/>
          </a:xfrm>
          <a:custGeom>
            <a:avLst/>
            <a:gdLst>
              <a:gd name="connsiteX0" fmla="*/ 760675 w 2885169"/>
              <a:gd name="connsiteY0" fmla="*/ 5246016 h 5246016"/>
              <a:gd name="connsiteX1" fmla="*/ 0 w 2885169"/>
              <a:gd name="connsiteY1" fmla="*/ 0 h 5246016"/>
              <a:gd name="connsiteX2" fmla="*/ 2247114 w 2885169"/>
              <a:gd name="connsiteY2" fmla="*/ 0 h 5246016"/>
              <a:gd name="connsiteX3" fmla="*/ 2885169 w 2885169"/>
              <a:gd name="connsiteY3" fmla="*/ 638055 h 5246016"/>
              <a:gd name="connsiteX4" fmla="*/ 2885169 w 2885169"/>
              <a:gd name="connsiteY4" fmla="*/ 4769165 h 5246016"/>
              <a:gd name="connsiteX5" fmla="*/ 2872206 w 2885169"/>
              <a:gd name="connsiteY5" fmla="*/ 4897755 h 5246016"/>
              <a:gd name="connsiteX6" fmla="*/ 2858525 w 2885169"/>
              <a:gd name="connsiteY6" fmla="*/ 4941827 h 524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5169" h="5246016">
                <a:moveTo>
                  <a:pt x="760675" y="5246016"/>
                </a:moveTo>
                <a:lnTo>
                  <a:pt x="0" y="0"/>
                </a:lnTo>
                <a:lnTo>
                  <a:pt x="2247114" y="0"/>
                </a:lnTo>
                <a:cubicBezTo>
                  <a:pt x="2599502" y="0"/>
                  <a:pt x="2885169" y="285667"/>
                  <a:pt x="2885169" y="638055"/>
                </a:cubicBezTo>
                <a:lnTo>
                  <a:pt x="2885169" y="4769165"/>
                </a:lnTo>
                <a:cubicBezTo>
                  <a:pt x="2885169" y="4813213"/>
                  <a:pt x="2880706" y="4856219"/>
                  <a:pt x="2872206" y="4897755"/>
                </a:cubicBezTo>
                <a:lnTo>
                  <a:pt x="2858525" y="4941827"/>
                </a:lnTo>
                <a:close/>
              </a:path>
            </a:pathLst>
          </a:custGeom>
          <a:gradFill>
            <a:gsLst>
              <a:gs pos="0">
                <a:srgbClr val="4081D0">
                  <a:alpha val="82000"/>
                </a:srgb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83172" y="565452"/>
            <a:ext cx="42047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бюджет?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00401" y="943582"/>
            <a:ext cx="99719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950607" y="943582"/>
            <a:ext cx="3120226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план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и расходов определённого объекта (семьи, бизнеса, организации, государства и т.д.), устанавливаемый на определённый период времени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2151073" y="4416358"/>
            <a:ext cx="2749328" cy="2775776"/>
            <a:chOff x="3309948" y="2470447"/>
            <a:chExt cx="2506806" cy="2536498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29539">
              <a:off x="3309948" y="2470447"/>
              <a:ext cx="2506806" cy="2536498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8" name="TextBox 27"/>
            <p:cNvSpPr txBox="1"/>
            <p:nvPr/>
          </p:nvSpPr>
          <p:spPr>
            <a:xfrm>
              <a:off x="3642694" y="2919343"/>
              <a:ext cx="1858470" cy="337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b="1" u="sng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</a:t>
              </a:r>
              <a:r>
                <a:rPr lang="ru-RU" b="1" u="sng" dirty="0" smtClean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u="sng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бюджета</a:t>
              </a:r>
              <a:endParaRPr lang="ru-RU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553148" y="3399589"/>
              <a:ext cx="2016224" cy="4781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Поступающие в </a:t>
              </a:r>
              <a:r>
                <a:rPr lang="ru-RU" sz="1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бюджет денежные средства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913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>
            <a:extLst>
              <a:ext uri="{FF2B5EF4-FFF2-40B4-BE49-F238E27FC236}">
                <a16:creationId xmlns:a16="http://schemas.microsoft.com/office/drawing/2014/main" xmlns="" id="{102026EA-E770-BC42-B8DD-18A14275CC2C}"/>
              </a:ext>
            </a:extLst>
          </p:cNvPr>
          <p:cNvSpPr/>
          <p:nvPr/>
        </p:nvSpPr>
        <p:spPr>
          <a:xfrm rot="8100000">
            <a:off x="-1996603" y="-29118"/>
            <a:ext cx="6916234" cy="6916234"/>
          </a:xfrm>
          <a:custGeom>
            <a:avLst/>
            <a:gdLst>
              <a:gd name="connsiteX0" fmla="*/ 2066895 w 6916234"/>
              <a:gd name="connsiteY0" fmla="*/ 6916234 h 6916234"/>
              <a:gd name="connsiteX1" fmla="*/ 0 w 6916234"/>
              <a:gd name="connsiteY1" fmla="*/ 4849339 h 6916234"/>
              <a:gd name="connsiteX2" fmla="*/ 0 w 6916234"/>
              <a:gd name="connsiteY2" fmla="*/ 1166738 h 6916234"/>
              <a:gd name="connsiteX3" fmla="*/ 1166738 w 6916234"/>
              <a:gd name="connsiteY3" fmla="*/ 0 h 6916234"/>
              <a:gd name="connsiteX4" fmla="*/ 4849339 w 6916234"/>
              <a:gd name="connsiteY4" fmla="*/ 0 h 6916234"/>
              <a:gd name="connsiteX5" fmla="*/ 6916234 w 6916234"/>
              <a:gd name="connsiteY5" fmla="*/ 2066895 h 691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16234" h="6916234">
                <a:moveTo>
                  <a:pt x="2066895" y="6916234"/>
                </a:moveTo>
                <a:lnTo>
                  <a:pt x="0" y="4849339"/>
                </a:lnTo>
                <a:lnTo>
                  <a:pt x="0" y="1166738"/>
                </a:lnTo>
                <a:cubicBezTo>
                  <a:pt x="0" y="522366"/>
                  <a:pt x="522366" y="0"/>
                  <a:pt x="1166738" y="0"/>
                </a:cubicBezTo>
                <a:lnTo>
                  <a:pt x="4849339" y="0"/>
                </a:lnTo>
                <a:lnTo>
                  <a:pt x="6916234" y="2066895"/>
                </a:lnTo>
                <a:close/>
              </a:path>
            </a:pathLst>
          </a:custGeom>
          <a:gradFill>
            <a:gsLst>
              <a:gs pos="0">
                <a:srgbClr val="D190D8"/>
              </a:gs>
              <a:gs pos="100000">
                <a:srgbClr val="3399FF">
                  <a:alpha val="64000"/>
                </a:srgbClr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Рисунок 1" descr="https://openbudget.sakhminfin.ru/Content/newOB/images/BGimage/mezhbudget2.pn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" r="64546"/>
          <a:stretch/>
        </p:blipFill>
        <p:spPr bwMode="auto">
          <a:xfrm>
            <a:off x="251520" y="1018321"/>
            <a:ext cx="3230343" cy="48245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38266" y="1122265"/>
            <a:ext cx="502752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система Российской Федерации состоит из бюджетов трех уровней: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уровень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федеральный бюджет и бюджеты государственных внебюджетных фондов;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уровень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бюджеты субъектов Российской Федерации и бюджеты территориальных государственных внебюджетных фондов;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уровень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местные бюджеты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(государственный) бюджет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форма образования и расходования фонда денежных средств, предназначенных для финансового обеспечения задач и функций государства и органов местного самоуправления.</a:t>
            </a: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субъекта РФ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образования и расходования фонда денежных средств, предназначенных для финансового обеспечения задач и функций, отнесенных к предметам ведения субъекта федерации.</a:t>
            </a: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муниципальных образований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форма образования и расходования фонда денежных средств, предназначенных для финансового обеспечения задач и функций, отнесенных к предметам ведения местного самоуправления.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48064" y="232753"/>
            <a:ext cx="3838423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бюджетной системы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Отправлять">
            <a:extLst>
              <a:ext uri="{FF2B5EF4-FFF2-40B4-BE49-F238E27FC236}">
                <a16:creationId xmlns:a16="http://schemas.microsoft.com/office/drawing/2014/main" xmlns="" id="{E1CF9658-04AC-524D-A92B-01A6026994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557015" y="1628800"/>
            <a:ext cx="281251" cy="281251"/>
          </a:xfrm>
          <a:prstGeom prst="rect">
            <a:avLst/>
          </a:prstGeom>
        </p:spPr>
      </p:pic>
      <p:pic>
        <p:nvPicPr>
          <p:cNvPr id="8" name="Рисунок 7" descr="Отправлять">
            <a:extLst>
              <a:ext uri="{FF2B5EF4-FFF2-40B4-BE49-F238E27FC236}">
                <a16:creationId xmlns:a16="http://schemas.microsoft.com/office/drawing/2014/main" xmlns="" id="{E1CF9658-04AC-524D-A92B-01A6026994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571224" y="2048598"/>
            <a:ext cx="281251" cy="281251"/>
          </a:xfrm>
          <a:prstGeom prst="rect">
            <a:avLst/>
          </a:prstGeom>
        </p:spPr>
      </p:pic>
      <p:pic>
        <p:nvPicPr>
          <p:cNvPr id="9" name="Рисунок 8" descr="Отправлять">
            <a:extLst>
              <a:ext uri="{FF2B5EF4-FFF2-40B4-BE49-F238E27FC236}">
                <a16:creationId xmlns:a16="http://schemas.microsoft.com/office/drawing/2014/main" xmlns="" id="{E1CF9658-04AC-524D-A92B-01A6026994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571224" y="2609802"/>
            <a:ext cx="281251" cy="281251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8F490247-00D9-B147-A425-C727BA83FF77}"/>
              </a:ext>
            </a:extLst>
          </p:cNvPr>
          <p:cNvSpPr/>
          <p:nvPr/>
        </p:nvSpPr>
        <p:spPr>
          <a:xfrm>
            <a:off x="3676220" y="3140968"/>
            <a:ext cx="162046" cy="162046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8F490247-00D9-B147-A425-C727BA83FF77}"/>
              </a:ext>
            </a:extLst>
          </p:cNvPr>
          <p:cNvSpPr/>
          <p:nvPr/>
        </p:nvSpPr>
        <p:spPr>
          <a:xfrm>
            <a:off x="3676220" y="3933275"/>
            <a:ext cx="162046" cy="162046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8F490247-00D9-B147-A425-C727BA83FF77}"/>
              </a:ext>
            </a:extLst>
          </p:cNvPr>
          <p:cNvSpPr/>
          <p:nvPr/>
        </p:nvSpPr>
        <p:spPr>
          <a:xfrm>
            <a:off x="3676220" y="4797152"/>
            <a:ext cx="162046" cy="162046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998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Овал 16"/>
          <p:cNvSpPr/>
          <p:nvPr/>
        </p:nvSpPr>
        <p:spPr>
          <a:xfrm>
            <a:off x="317147" y="4898685"/>
            <a:ext cx="1864236" cy="1772030"/>
          </a:xfrm>
          <a:prstGeom prst="ellipse">
            <a:avLst/>
          </a:prstGeom>
          <a:gradFill>
            <a:gsLst>
              <a:gs pos="0">
                <a:srgbClr val="00B0F0">
                  <a:alpha val="5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17147" y="2892531"/>
            <a:ext cx="1864236" cy="1772030"/>
          </a:xfrm>
          <a:prstGeom prst="ellipse">
            <a:avLst/>
          </a:prstGeom>
          <a:gradFill>
            <a:gsLst>
              <a:gs pos="0">
                <a:srgbClr val="00B0F0">
                  <a:alpha val="51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17147" y="982907"/>
            <a:ext cx="1864236" cy="1772030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63588" y="116632"/>
            <a:ext cx="7632848" cy="707886"/>
          </a:xfrm>
          <a:prstGeom prst="rect">
            <a:avLst/>
          </a:prstGeom>
          <a:solidFill>
            <a:srgbClr val="D8D2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/>
                <a:ea typeface="Times New Roman"/>
              </a:rPr>
              <a:t>Основные </a:t>
            </a:r>
            <a:r>
              <a:rPr lang="ru-RU" sz="2000" b="1" dirty="0">
                <a:latin typeface="Times New Roman"/>
                <a:ea typeface="Times New Roman"/>
              </a:rPr>
              <a:t>характеристики бюджета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pPr algn="ctr"/>
            <a:r>
              <a:rPr lang="ru-RU" sz="2000" b="1" dirty="0" smtClean="0">
                <a:latin typeface="Times New Roman"/>
                <a:ea typeface="Times New Roman"/>
              </a:rPr>
              <a:t>Находкинского </a:t>
            </a:r>
            <a:r>
              <a:rPr lang="ru-RU" sz="2000" b="1" dirty="0">
                <a:latin typeface="Times New Roman"/>
                <a:ea typeface="Times New Roman"/>
              </a:rPr>
              <a:t>городского округа на 2022 </a:t>
            </a:r>
            <a:r>
              <a:rPr lang="ru-RU" sz="2000" b="1" dirty="0" smtClean="0">
                <a:latin typeface="Times New Roman"/>
                <a:ea typeface="Times New Roman"/>
              </a:rPr>
              <a:t>– 2024 годы </a:t>
            </a:r>
            <a:r>
              <a:rPr lang="ru-RU" sz="2000" b="1" dirty="0">
                <a:solidFill>
                  <a:srgbClr val="000000"/>
                </a:solidFill>
                <a:latin typeface="Times New Roman"/>
              </a:rPr>
              <a:t>(в рублях)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9168902"/>
              </p:ext>
            </p:extLst>
          </p:nvPr>
        </p:nvGraphicFramePr>
        <p:xfrm>
          <a:off x="3953689" y="980728"/>
          <a:ext cx="5148064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52906" y="1268758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4 799 489 748,38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в 2022 году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0696247"/>
              </p:ext>
            </p:extLst>
          </p:nvPr>
        </p:nvGraphicFramePr>
        <p:xfrm>
          <a:off x="4145812" y="2924944"/>
          <a:ext cx="4998188" cy="2025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83568" y="3068960"/>
            <a:ext cx="33123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4 974 489 748,38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2022 году</a:t>
            </a: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9438241"/>
              </p:ext>
            </p:extLst>
          </p:nvPr>
        </p:nvGraphicFramePr>
        <p:xfrm>
          <a:off x="4211960" y="4931805"/>
          <a:ext cx="4932040" cy="1926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46940" y="5085184"/>
            <a:ext cx="33123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175 000 000,00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2022 году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5409532" y="-703010"/>
            <a:ext cx="45720" cy="723680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5409531" y="1309402"/>
            <a:ext cx="45720" cy="723680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791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26071"/>
            <a:ext cx="703519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 Находкинского городского округа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966" y="4041844"/>
            <a:ext cx="9036495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 января 2022 года вступают в силу изменения налогового и бюджетного законодательства, в том числе:</a:t>
            </a:r>
          </a:p>
          <a:p>
            <a:pPr lvl="0" algn="just"/>
            <a:r>
              <a:rPr 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проекте законе Приморского края «О краевом бюджете на 2022 год и плановый период 2023 и 2024 годов» снижен дополнительный норматив отчислений налога на доходы физических лиц за налоговый период менее 5 миллионов рублей или равно 5 миллионам рублей на 2,1 </a:t>
            </a:r>
            <a:r>
              <a:rPr 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процента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составит </a:t>
            </a:r>
            <a:r>
              <a:rPr 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9,44 процентов,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дополнительный по налогу на доходы физических лиц от доходов за налоговый период, превышающей </a:t>
            </a:r>
            <a:r>
              <a:rPr 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миллионов рублей, на 2,1 </a:t>
            </a:r>
            <a:r>
              <a:rPr 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процента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составит </a:t>
            </a:r>
            <a:r>
              <a:rPr 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8,21 процентов; </a:t>
            </a:r>
            <a:endParaRPr lang="ru-RU" sz="15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проектом закона Приморского края закреплен дифференцированный норматив отчислений в бюджет городского округа от налога, взимаемого в связи с применением упрощенной системы налогообложения, </a:t>
            </a:r>
            <a:r>
              <a:rPr 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размере 27,29 процентов, сумма дополнительных доходов составит </a:t>
            </a:r>
            <a:r>
              <a:rPr lang="ru-RU" sz="1500" dirty="0">
                <a:solidFill>
                  <a:prstClr val="black"/>
                </a:solidFill>
                <a:latin typeface="Times New Roman"/>
                <a:ea typeface="Times New Roman"/>
              </a:rPr>
              <a:t>181 454 000,00 </a:t>
            </a:r>
            <a:r>
              <a:rPr 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5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81020"/>
              </p:ext>
            </p:extLst>
          </p:nvPr>
        </p:nvGraphicFramePr>
        <p:xfrm>
          <a:off x="0" y="620688"/>
          <a:ext cx="9143999" cy="34289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9766"/>
                <a:gridCol w="1672452"/>
                <a:gridCol w="1673357"/>
                <a:gridCol w="1035067"/>
                <a:gridCol w="1673357"/>
              </a:tblGrid>
              <a:tr h="8781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(руб.)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бюджета на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(руб.)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(снижение)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 (%)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  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(снижение)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к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8D2FC"/>
                    </a:solidFill>
                  </a:tcPr>
                </a:tc>
              </a:tr>
              <a:tr h="253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5=4/3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2532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– ВСЕГО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4 380 586 775,03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4 799 489 748,38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109,56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+418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902 973,35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</a:tr>
              <a:tr h="2352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2532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собственные доходы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2 197 021 000,00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2 409 176 000,00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109,66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+212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155 000,00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</a:tr>
              <a:tr h="2532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из них: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2532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1 824 528 000,00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2 058 860 000,00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112,84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+234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332 000,00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</a:tr>
              <a:tr h="2532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372 493 000,00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350 316 000,00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94,05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-22 177 000,00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2532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2 183 565 775,03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2 390 313 748,38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109,47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+206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747 973,35</a:t>
                      </a: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</a:tr>
              <a:tr h="2532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– ВСЕГО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4 775 461 875,66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4 974 489 748,38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104,17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+199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027 872,72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2532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ДЕФИЦИТ(-),  ПРОФИЦИТ (+)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-394 875 100,63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-175 000 000,00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44,32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+219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875 100,63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503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94446"/>
            <a:ext cx="5011069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«доходы бюджета»?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972616" y="664183"/>
            <a:ext cx="9217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денежные средства, за исключением </a:t>
            </a:r>
          </a:p>
          <a:p>
            <a:pPr lvl="3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являющихся в соответствии с Бюджетным кодексом РФ источников </a:t>
            </a:r>
          </a:p>
          <a:p>
            <a:pPr lvl="3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дефицита бюджета.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281380612"/>
              </p:ext>
            </p:extLst>
          </p:nvPr>
        </p:nvGraphicFramePr>
        <p:xfrm>
          <a:off x="0" y="1589690"/>
          <a:ext cx="9144000" cy="5268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8815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7415428" cy="400110"/>
          </a:xfrm>
          <a:prstGeom prst="rect">
            <a:avLst/>
          </a:prstGeom>
          <a:solidFill>
            <a:srgbClr val="D8D2FC"/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бюджета Находкинского городского округа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530238"/>
            <a:ext cx="903649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налоговых доходов бюджета Находкинского городского округа в общей сумме налоговых и неналоговых доходов оценивается в размере 85,4 процента и в абсолютной величине составляет         2 058 860 000,00 руб. </a:t>
            </a:r>
            <a:r>
              <a:rPr lang="ru-RU" sz="16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доходов в сравнении с 2021 годом (с бюджетом в редакции решения Думы Находкинского городского округа от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30.09.2021 №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918-НПА «О внесении изменения в решение Думы Находкинского городского округа от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18.12.2019 №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514-НПА «О бюджете Находкинского городского округа на 2021 год и плановый период 2022 - 2023 годов») планируется в сумме  234 332 000,00 руб.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416974" y="2406661"/>
            <a:ext cx="441755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доходов (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6057698"/>
              </p:ext>
            </p:extLst>
          </p:nvPr>
        </p:nvGraphicFramePr>
        <p:xfrm>
          <a:off x="0" y="2775993"/>
          <a:ext cx="9144000" cy="4082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311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869" y="101564"/>
            <a:ext cx="7676717" cy="400110"/>
          </a:xfrm>
          <a:prstGeom prst="rect">
            <a:avLst/>
          </a:prstGeom>
          <a:solidFill>
            <a:srgbClr val="D8D2FC"/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 бюджета Находкинского городского округа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869" y="566573"/>
            <a:ext cx="89968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неналоговых доходов, предусмотренных в проекте доходной части местного бюджета на 2022 год, оценивается в общей сумме 350 316 000,00 руб.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прогнозируемых поступлений произведен согласно «Методике прогнозирования поступлений неналоговых доходов в бюджет Находкинского городского округа», утвержденной приказом финансового управления администрации Находкинского городского округа от 02.08.2016 № 116.</a:t>
            </a:r>
          </a:p>
          <a:p>
            <a:endParaRPr lang="ru-RU" dirty="0"/>
          </a:p>
        </p:txBody>
      </p:sp>
      <p:sp>
        <p:nvSpPr>
          <p:cNvPr id="6" name="TextBox 1"/>
          <p:cNvSpPr txBox="1"/>
          <p:nvPr/>
        </p:nvSpPr>
        <p:spPr>
          <a:xfrm>
            <a:off x="2352033" y="2387308"/>
            <a:ext cx="4464496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неналоговых доходов  (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7139373"/>
              </p:ext>
            </p:extLst>
          </p:nvPr>
        </p:nvGraphicFramePr>
        <p:xfrm>
          <a:off x="51846" y="2747349"/>
          <a:ext cx="9092153" cy="4074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775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NChernova\Desktop\EOQBRoDX0AEQqO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306" y="612624"/>
            <a:ext cx="3563888" cy="259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NChernova\Desktop\46caa0f01c8c-u..product_42_42131_600d8785b06a1.fit.max.w.1000_xgxgxgx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559718"/>
            <a:ext cx="4608512" cy="307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54626" y="91156"/>
            <a:ext cx="4320480" cy="338554"/>
          </a:xfrm>
          <a:prstGeom prst="rect">
            <a:avLst/>
          </a:prstGeom>
          <a:solidFill>
            <a:srgbClr val="D8D2FC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2256744" y="3178025"/>
            <a:ext cx="443401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безвозмездных поступлений  (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с двумя скругленными соседними углами 11">
            <a:extLst>
              <a:ext uri="{FF2B5EF4-FFF2-40B4-BE49-F238E27FC236}">
                <a16:creationId xmlns="" xmlns:a16="http://schemas.microsoft.com/office/drawing/2014/main" id="{412A383E-2C41-074D-8FF7-D917C81A251E}"/>
              </a:ext>
            </a:extLst>
          </p:cNvPr>
          <p:cNvSpPr/>
          <p:nvPr/>
        </p:nvSpPr>
        <p:spPr>
          <a:xfrm>
            <a:off x="197136" y="673513"/>
            <a:ext cx="1998600" cy="559244"/>
          </a:xfrm>
          <a:prstGeom prst="round2SameRect">
            <a:avLst/>
          </a:prstGeom>
          <a:gradFill flip="none" rotWithShape="1">
            <a:gsLst>
              <a:gs pos="0">
                <a:srgbClr val="536FFB">
                  <a:tint val="66000"/>
                  <a:satMod val="160000"/>
                </a:srgbClr>
              </a:gs>
              <a:gs pos="50000">
                <a:srgbClr val="536FFB">
                  <a:tint val="44500"/>
                  <a:satMod val="160000"/>
                </a:srgbClr>
              </a:gs>
              <a:gs pos="100000">
                <a:srgbClr val="536FFB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Федерация</a:t>
            </a:r>
          </a:p>
        </p:txBody>
      </p:sp>
      <p:sp>
        <p:nvSpPr>
          <p:cNvPr id="16" name="Прямоугольник с двумя скругленными соседними углами 15">
            <a:extLst>
              <a:ext uri="{FF2B5EF4-FFF2-40B4-BE49-F238E27FC236}">
                <a16:creationId xmlns="" xmlns:a16="http://schemas.microsoft.com/office/drawing/2014/main" id="{412A383E-2C41-074D-8FF7-D917C81A251E}"/>
              </a:ext>
            </a:extLst>
          </p:cNvPr>
          <p:cNvSpPr/>
          <p:nvPr/>
        </p:nvSpPr>
        <p:spPr>
          <a:xfrm>
            <a:off x="197136" y="1523683"/>
            <a:ext cx="1998600" cy="511029"/>
          </a:xfrm>
          <a:prstGeom prst="round2SameRect">
            <a:avLst/>
          </a:prstGeom>
          <a:gradFill flip="none" rotWithShape="1">
            <a:gsLst>
              <a:gs pos="0">
                <a:srgbClr val="536FFB">
                  <a:tint val="66000"/>
                  <a:satMod val="160000"/>
                </a:srgbClr>
              </a:gs>
              <a:gs pos="50000">
                <a:srgbClr val="536FFB">
                  <a:tint val="44500"/>
                  <a:satMod val="160000"/>
                </a:srgbClr>
              </a:gs>
              <a:gs pos="100000">
                <a:srgbClr val="536FFB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ru-RU" sz="1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Приморский край</a:t>
            </a:r>
            <a:endPara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с двумя скругленными соседними углами 16">
            <a:extLst>
              <a:ext uri="{FF2B5EF4-FFF2-40B4-BE49-F238E27FC236}">
                <a16:creationId xmlns="" xmlns:a16="http://schemas.microsoft.com/office/drawing/2014/main" id="{412A383E-2C41-074D-8FF7-D917C81A251E}"/>
              </a:ext>
            </a:extLst>
          </p:cNvPr>
          <p:cNvSpPr/>
          <p:nvPr/>
        </p:nvSpPr>
        <p:spPr>
          <a:xfrm>
            <a:off x="211516" y="2347463"/>
            <a:ext cx="1984220" cy="601968"/>
          </a:xfrm>
          <a:prstGeom prst="round2SameRect">
            <a:avLst/>
          </a:prstGeom>
          <a:gradFill flip="none" rotWithShape="1">
            <a:gsLst>
              <a:gs pos="0">
                <a:srgbClr val="536FFB">
                  <a:tint val="66000"/>
                  <a:satMod val="160000"/>
                </a:srgbClr>
              </a:gs>
              <a:gs pos="50000">
                <a:srgbClr val="536FFB">
                  <a:tint val="44500"/>
                  <a:satMod val="160000"/>
                </a:srgbClr>
              </a:gs>
              <a:gs pos="100000">
                <a:srgbClr val="536FFB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ru-RU" sz="1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Находкинский городской округ</a:t>
            </a:r>
            <a:endPara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059857" y="1232756"/>
            <a:ext cx="216024" cy="29092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1083688" y="2034711"/>
            <a:ext cx="216024" cy="29092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ашивка 5"/>
          <p:cNvSpPr/>
          <p:nvPr/>
        </p:nvSpPr>
        <p:spPr>
          <a:xfrm>
            <a:off x="2367113" y="797297"/>
            <a:ext cx="360040" cy="360040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Нашивка 18"/>
          <p:cNvSpPr/>
          <p:nvPr/>
        </p:nvSpPr>
        <p:spPr>
          <a:xfrm>
            <a:off x="2363034" y="1593685"/>
            <a:ext cx="360040" cy="360040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Нашивка 19"/>
          <p:cNvSpPr/>
          <p:nvPr/>
        </p:nvSpPr>
        <p:spPr>
          <a:xfrm>
            <a:off x="2403350" y="2437256"/>
            <a:ext cx="360040" cy="360040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24630" y="650988"/>
            <a:ext cx="3131276" cy="581769"/>
          </a:xfrm>
          <a:prstGeom prst="flowChartAlternateProcess">
            <a:avLst/>
          </a:prstGeom>
          <a:gradFill flip="none" rotWithShape="1">
            <a:gsLst>
              <a:gs pos="0">
                <a:srgbClr val="C458DA">
                  <a:tint val="66000"/>
                  <a:satMod val="160000"/>
                </a:srgbClr>
              </a:gs>
              <a:gs pos="50000">
                <a:srgbClr val="C458DA">
                  <a:tint val="44500"/>
                  <a:satMod val="160000"/>
                </a:srgbClr>
              </a:gs>
              <a:gs pos="100000">
                <a:srgbClr val="C458DA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ДОТАЦИИ-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без определения конкретных целей их использования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836019" y="1381860"/>
            <a:ext cx="3108498" cy="811717"/>
          </a:xfrm>
          <a:prstGeom prst="flowChartAlternateProcess">
            <a:avLst/>
          </a:prstGeom>
          <a:gradFill flip="none" rotWithShape="1">
            <a:gsLst>
              <a:gs pos="0">
                <a:srgbClr val="C458DA">
                  <a:tint val="66000"/>
                  <a:satMod val="160000"/>
                </a:srgbClr>
              </a:gs>
              <a:gs pos="50000">
                <a:srgbClr val="C458DA">
                  <a:tint val="44500"/>
                  <a:satMod val="160000"/>
                </a:srgbClr>
              </a:gs>
              <a:gs pos="100000">
                <a:srgbClr val="C458DA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-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средства, предоставляются на финансирование полномочий, переданных другому уровню власти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2854970" y="2349169"/>
            <a:ext cx="3089548" cy="726992"/>
          </a:xfrm>
          <a:prstGeom prst="flowChartAlternateProcess">
            <a:avLst/>
          </a:prstGeom>
          <a:gradFill flip="none" rotWithShape="1">
            <a:gsLst>
              <a:gs pos="0">
                <a:srgbClr val="C458DA">
                  <a:tint val="66000"/>
                  <a:satMod val="160000"/>
                </a:srgbClr>
              </a:gs>
              <a:gs pos="50000">
                <a:srgbClr val="C458DA">
                  <a:tint val="44500"/>
                  <a:satMod val="160000"/>
                </a:srgbClr>
              </a:gs>
              <a:gs pos="100000">
                <a:srgbClr val="C458DA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-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средства, предоставляются на условиях долевого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расходов других бюджетов</a:t>
            </a:r>
            <a:endParaRPr lang="ru-RU" sz="1200" dirty="0">
              <a:solidFill>
                <a:schemeClr val="tx1"/>
              </a:solidFill>
            </a:endParaRPr>
          </a:p>
        </p:txBody>
      </p:sp>
      <p:graphicFrame>
        <p:nvGraphicFramePr>
          <p:cNvPr id="26" name="Диаграмма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235286"/>
              </p:ext>
            </p:extLst>
          </p:nvPr>
        </p:nvGraphicFramePr>
        <p:xfrm>
          <a:off x="2915816" y="3272812"/>
          <a:ext cx="6222800" cy="3743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0239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39752" y="75982"/>
            <a:ext cx="5089535" cy="338554"/>
          </a:xfrm>
          <a:prstGeom prst="rect">
            <a:avLst/>
          </a:prstGeom>
          <a:solidFill>
            <a:srgbClr val="D8D2FC"/>
          </a:solidFill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 распределения доходов в местный бюджет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01248"/>
              </p:ext>
            </p:extLst>
          </p:nvPr>
        </p:nvGraphicFramePr>
        <p:xfrm>
          <a:off x="0" y="620686"/>
          <a:ext cx="4644009" cy="62373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63535"/>
                <a:gridCol w="616807"/>
                <a:gridCol w="763667"/>
              </a:tblGrid>
              <a:tr h="17560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норматива распределения установлен: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1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Бюджетным Кодексом РФ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Законами Приморского края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50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9,4362016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04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8,2094954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939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0,46932% от 10%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lnT w="127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66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27,295231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bg1"/>
                    </a:solidFill>
                  </a:tcPr>
                </a:tc>
              </a:tr>
              <a:tr h="4081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39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взимаемый с применением патентной системы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3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97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95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8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имуществ, в части реализации материальных запасов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-х участков государственная собственность на которые не разграничена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3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-х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участков,находящихся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собственности городских округов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86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увеличение площади земельных участков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97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Продажа имущества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негативное воздействие на окружающую природную среду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доходы от платных услуг и компенсации затрат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06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Штрафы,санкции,возмещение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ущерба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97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50" marR="4450" marT="445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0693756"/>
              </p:ext>
            </p:extLst>
          </p:nvPr>
        </p:nvGraphicFramePr>
        <p:xfrm>
          <a:off x="4355976" y="552879"/>
          <a:ext cx="5328592" cy="6309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0710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>
            <a:extLst>
              <a:ext uri="{FF2B5EF4-FFF2-40B4-BE49-F238E27FC236}">
                <a16:creationId xmlns="" xmlns:a16="http://schemas.microsoft.com/office/drawing/2014/main" id="{AE5AFC2F-7678-1D47-9A59-A38009AC2C85}"/>
              </a:ext>
            </a:extLst>
          </p:cNvPr>
          <p:cNvSpPr/>
          <p:nvPr/>
        </p:nvSpPr>
        <p:spPr>
          <a:xfrm rot="18900000">
            <a:off x="4399854" y="1588977"/>
            <a:ext cx="5427139" cy="5427139"/>
          </a:xfrm>
          <a:custGeom>
            <a:avLst/>
            <a:gdLst>
              <a:gd name="connsiteX0" fmla="*/ 5162205 w 5427139"/>
              <a:gd name="connsiteY0" fmla="*/ 264934 h 5427139"/>
              <a:gd name="connsiteX1" fmla="*/ 5427139 w 5427139"/>
              <a:gd name="connsiteY1" fmla="*/ 904541 h 5427139"/>
              <a:gd name="connsiteX2" fmla="*/ 5427139 w 5427139"/>
              <a:gd name="connsiteY2" fmla="*/ 2869091 h 5427139"/>
              <a:gd name="connsiteX3" fmla="*/ 2869091 w 5427139"/>
              <a:gd name="connsiteY3" fmla="*/ 5427139 h 5427139"/>
              <a:gd name="connsiteX4" fmla="*/ 1739677 w 5427139"/>
              <a:gd name="connsiteY4" fmla="*/ 5427139 h 5427139"/>
              <a:gd name="connsiteX5" fmla="*/ 0 w 5427139"/>
              <a:gd name="connsiteY5" fmla="*/ 3687462 h 5427139"/>
              <a:gd name="connsiteX6" fmla="*/ 0 w 5427139"/>
              <a:gd name="connsiteY6" fmla="*/ 904541 h 5427139"/>
              <a:gd name="connsiteX7" fmla="*/ 904541 w 5427139"/>
              <a:gd name="connsiteY7" fmla="*/ 0 h 5427139"/>
              <a:gd name="connsiteX8" fmla="*/ 4522598 w 5427139"/>
              <a:gd name="connsiteY8" fmla="*/ 0 h 5427139"/>
              <a:gd name="connsiteX9" fmla="*/ 5162205 w 5427139"/>
              <a:gd name="connsiteY9" fmla="*/ 264934 h 5427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27139" h="5427139">
                <a:moveTo>
                  <a:pt x="5162205" y="264934"/>
                </a:moveTo>
                <a:cubicBezTo>
                  <a:pt x="5325895" y="428624"/>
                  <a:pt x="5427139" y="654759"/>
                  <a:pt x="5427139" y="904541"/>
                </a:cubicBezTo>
                <a:lnTo>
                  <a:pt x="5427139" y="2869091"/>
                </a:lnTo>
                <a:lnTo>
                  <a:pt x="2869091" y="5427139"/>
                </a:lnTo>
                <a:lnTo>
                  <a:pt x="1739677" y="5427139"/>
                </a:lnTo>
                <a:lnTo>
                  <a:pt x="0" y="3687462"/>
                </a:lnTo>
                <a:lnTo>
                  <a:pt x="0" y="904541"/>
                </a:lnTo>
                <a:cubicBezTo>
                  <a:pt x="0" y="404977"/>
                  <a:pt x="404977" y="0"/>
                  <a:pt x="904541" y="0"/>
                </a:cubicBezTo>
                <a:lnTo>
                  <a:pt x="4522598" y="0"/>
                </a:lnTo>
                <a:cubicBezTo>
                  <a:pt x="4772380" y="0"/>
                  <a:pt x="4998515" y="101244"/>
                  <a:pt x="5162205" y="264934"/>
                </a:cubicBezTo>
                <a:close/>
              </a:path>
            </a:pathLst>
          </a:custGeom>
          <a:solidFill>
            <a:srgbClr val="D8D2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44896" y="536466"/>
            <a:ext cx="9036495" cy="7040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4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Предельные 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бюджетных ассигнований бюджета Находкинского городского округа на 2022 год и плановый период 2023 и 2024 годов определены на основе следующих основных подходов:</a:t>
            </a:r>
          </a:p>
          <a:p>
            <a:pPr lvl="0" algn="just"/>
            <a:r>
              <a:rPr lang="ru-RU" sz="14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увеличения объемов в части повышения заработной платы отдельных категорий работников образования и работников учреждений культуры, обеспечив доведение показателей средней заработной платы, установленных на 2022 год, до среднемесячного дохода от трудовой деятельности в Приморском крае (прогноз на 2022 год –              48 779,90 руб.);</a:t>
            </a:r>
          </a:p>
          <a:p>
            <a:pPr lvl="0" algn="just"/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4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увеличения объемов бюджетных ассигнований на повышение оплаты труда по прочим категориям работникам бюджетной сферы и органов местного самоуправления с 01.10.2022 года на 4%, с 01.10.2023 года на 4%, с 01.10.2024 года на 4%;</a:t>
            </a:r>
          </a:p>
          <a:p>
            <a:pPr lvl="0" algn="just"/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4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объемов бюджетных ассигнований на повышение МРОТ в 2022 году на 6,4%;</a:t>
            </a:r>
          </a:p>
          <a:p>
            <a:pPr lvl="0" algn="just"/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4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увеличения объемов бюджетных ассигнований на оплату коммунальных услуг с учетом роста тарифов;</a:t>
            </a:r>
          </a:p>
          <a:p>
            <a:pPr lvl="0" algn="just"/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4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увеличения расходов на закупки товаров, работ и услуг для муниципальных нужд с учетом индекса инфляции потребительских цен, установленного прогнозом социально-экономического развития НГО;</a:t>
            </a:r>
          </a:p>
          <a:p>
            <a:pPr lvl="0" algn="just"/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4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уменьшения объемов бюджетных ассигнований по расходным обязательствам разового характера:</a:t>
            </a:r>
          </a:p>
          <a:p>
            <a:pPr lvl="0" algn="just"/>
            <a:r>
              <a:rPr lang="ru-RU" sz="14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Расходы 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капитального и инвестиционного характера предусмотрены, исходя из возможностей бюджета, с целью участия в реализации региональных проектов в целях достижения показателей национальных проектов, утвержденных указом Президента Российской Федерации от 07.05.2018 </a:t>
            </a:r>
            <a:r>
              <a:rPr lang="ru-RU" sz="14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204 «О национальных целях и стратегических задачах развития Российской Федерации на период до 2024 года», в реализации региональных программ на условиях </a:t>
            </a:r>
            <a:r>
              <a:rPr lang="ru-RU" sz="14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4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 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привлечения в 2022 году субсидий из бюджета Приморского края на решение вопросов местного значения, специалистами администрации Находкинского городского округа были направлены заявки в отраслевые министерства Правительства Приморского края. Одним из условий предоставления субсидий муниципальным образованиям является наличие в местных бюджетах назначений на заявленные цели в размере 3% по расходам текущего характера и в размере 0,8% по расходам  инвестиционного характера. Под </a:t>
            </a:r>
            <a:r>
              <a:rPr lang="ru-RU" sz="14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софинансирование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бюджетом Приморского края в проекте  бюджета Находкинского городского округа предусмотрено 91 350 400,00 рублей. </a:t>
            </a:r>
          </a:p>
          <a:p>
            <a:pPr lvl="0" algn="just"/>
            <a:r>
              <a:rPr lang="ru-RU" sz="14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Доля 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"программных" расходов бюджета Находкинского городского округа в 2022 году составляет </a:t>
            </a:r>
            <a:r>
              <a:rPr lang="ru-RU" sz="14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82,02 </a:t>
            </a:r>
            <a:r>
              <a:rPr lang="ru-RU" sz="14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от общего объема расходов бюджета.</a:t>
            </a:r>
          </a:p>
          <a:p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106" y="129124"/>
            <a:ext cx="7666073" cy="3385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подходы к формированию бюджета Находкинского городского округа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Отправлять">
            <a:extLst>
              <a:ext uri="{FF2B5EF4-FFF2-40B4-BE49-F238E27FC236}">
                <a16:creationId xmlns="" xmlns:a16="http://schemas.microsoft.com/office/drawing/2014/main" id="{E1CF9658-04AC-524D-A92B-01A6026994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780" y="1052736"/>
            <a:ext cx="219705" cy="21970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8" name="Рисунок 7" descr="Отправлять">
            <a:extLst>
              <a:ext uri="{FF2B5EF4-FFF2-40B4-BE49-F238E27FC236}">
                <a16:creationId xmlns="" xmlns:a16="http://schemas.microsoft.com/office/drawing/2014/main" id="{E1CF9658-04AC-524D-A92B-01A6026994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780" y="1916832"/>
            <a:ext cx="219705" cy="219705"/>
          </a:xfrm>
          <a:prstGeom prst="rect">
            <a:avLst/>
          </a:prstGeom>
        </p:spPr>
      </p:pic>
      <p:pic>
        <p:nvPicPr>
          <p:cNvPr id="9" name="Рисунок 8" descr="Отправлять">
            <a:extLst>
              <a:ext uri="{FF2B5EF4-FFF2-40B4-BE49-F238E27FC236}">
                <a16:creationId xmlns="" xmlns:a16="http://schemas.microsoft.com/office/drawing/2014/main" id="{E1CF9658-04AC-524D-A92B-01A6026994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22" y="2564904"/>
            <a:ext cx="219705" cy="219705"/>
          </a:xfrm>
          <a:prstGeom prst="rect">
            <a:avLst/>
          </a:prstGeom>
        </p:spPr>
      </p:pic>
      <p:pic>
        <p:nvPicPr>
          <p:cNvPr id="10" name="Рисунок 9" descr="Отправлять">
            <a:extLst>
              <a:ext uri="{FF2B5EF4-FFF2-40B4-BE49-F238E27FC236}">
                <a16:creationId xmlns="" xmlns:a16="http://schemas.microsoft.com/office/drawing/2014/main" id="{E1CF9658-04AC-524D-A92B-01A6026994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780" y="2784609"/>
            <a:ext cx="219705" cy="219705"/>
          </a:xfrm>
          <a:prstGeom prst="rect">
            <a:avLst/>
          </a:prstGeom>
        </p:spPr>
      </p:pic>
      <p:pic>
        <p:nvPicPr>
          <p:cNvPr id="11" name="Рисунок 10" descr="Отправлять">
            <a:extLst>
              <a:ext uri="{FF2B5EF4-FFF2-40B4-BE49-F238E27FC236}">
                <a16:creationId xmlns="" xmlns:a16="http://schemas.microsoft.com/office/drawing/2014/main" id="{E1CF9658-04AC-524D-A92B-01A6026994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22" y="3004314"/>
            <a:ext cx="219705" cy="219705"/>
          </a:xfrm>
          <a:prstGeom prst="rect">
            <a:avLst/>
          </a:prstGeom>
        </p:spPr>
      </p:pic>
      <p:pic>
        <p:nvPicPr>
          <p:cNvPr id="12" name="Рисунок 11" descr="Отправлять">
            <a:extLst>
              <a:ext uri="{FF2B5EF4-FFF2-40B4-BE49-F238E27FC236}">
                <a16:creationId xmlns="" xmlns:a16="http://schemas.microsoft.com/office/drawing/2014/main" id="{E1CF9658-04AC-524D-A92B-01A6026994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908" y="3501008"/>
            <a:ext cx="219705" cy="21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15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Chernova\Desktop\__2021-06-21__1003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29" y="3402890"/>
            <a:ext cx="7812361" cy="345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10800000">
            <a:off x="0" y="0"/>
            <a:ext cx="647728" cy="4440327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/>
        </p:nvSpPr>
        <p:spPr>
          <a:xfrm>
            <a:off x="827583" y="2430783"/>
            <a:ext cx="7992887" cy="1944215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можете ознакомиться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основными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целями, задачами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приоритетными направлениям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политики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планируемыми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достигнутыми результатами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бюджетных ассигнований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с информацией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главных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городского бюджета, распределяемых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муниципальных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08951" y="147872"/>
            <a:ext cx="7322902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жители Находкинского городского округа!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3" y="912078"/>
            <a:ext cx="81369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вами презентация «Бюджет для граждан», разработанная финансовым управлением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Думы Находкинского городского округа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бюджете Находкинского городского округа на 2022 год и на плановый период 2023 и 2024 годов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15.12.2021 № 989-НПА.</a:t>
            </a:r>
          </a:p>
        </p:txBody>
      </p:sp>
    </p:spTree>
    <p:extLst>
      <p:ext uri="{BB962C8B-B14F-4D97-AF65-F5344CB8AC3E}">
        <p14:creationId xmlns:p14="http://schemas.microsoft.com/office/powerpoint/2010/main" val="4073200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NChernova\Desktop\картинки\5903-scal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46020"/>
            <a:ext cx="3915603" cy="26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5013176"/>
            <a:ext cx="5592973" cy="13542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Находкинского городского округа можно рассмотреть с разных сторон: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разрезе основных функций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разрезе видов расходов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разрезе государственных программ и непрограммных направлений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32974"/>
            <a:ext cx="6735174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Находкинского городского округа в разрезе основных функций государственных органов (тыс. руб.)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54010"/>
              </p:ext>
            </p:extLst>
          </p:nvPr>
        </p:nvGraphicFramePr>
        <p:xfrm>
          <a:off x="35495" y="836713"/>
          <a:ext cx="9001001" cy="38523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33"/>
                <a:gridCol w="2913813"/>
                <a:gridCol w="987053"/>
                <a:gridCol w="1271121"/>
                <a:gridCol w="1180327"/>
                <a:gridCol w="1180327"/>
                <a:gridCol w="1180327"/>
              </a:tblGrid>
              <a:tr h="2981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расходов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за </a:t>
                      </a:r>
                      <a:b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 на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2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</a:tr>
              <a:tr h="180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</a:tr>
              <a:tr h="33784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425 487,08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486 527,81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469 142,70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482 077,27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490 751,63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</a:tr>
              <a:tr h="20960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246,41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</a:tr>
              <a:tr h="50505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95 939,15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68 017,39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76 838,00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76 016,00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75 695,00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</a:tr>
              <a:tr h="22715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экономика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544 515,54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668 331,30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733 886,12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211 806,77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206 054,54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</a:tr>
              <a:tr h="33784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хозяйство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426 636,02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362 582,82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390 623,08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555 853,27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727 751,48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</a:tr>
              <a:tr h="23036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2 437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715,66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2 513 188,72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2 606 707,85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2 621 761,82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2 723 421,14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</a:tr>
              <a:tr h="27375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357 201,17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339 356,00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324 071,95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325 487,68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331 173,68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</a:tr>
              <a:tr h="21891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политика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155 963,48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172 977,48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186 556,49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215 939,99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218 914,30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</a:tr>
              <a:tr h="22113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70 950,47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158 861,25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163 233,55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159 970,88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159 754,58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</a:tr>
              <a:tr h="3563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6 423,63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5 369,11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23 300,00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23 300,00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23 300,00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chemeClr val="bg1"/>
                    </a:solidFill>
                  </a:tcPr>
                </a:tc>
              </a:tr>
              <a:tr h="23978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4 521 078,61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4 775 461,88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4 974 489,75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4 672 473,68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4 956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896,36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4" marR="4374" marT="4374" marB="0" anchor="ctr">
                    <a:solidFill>
                      <a:srgbClr val="D8D2F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615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NChernova\Desktop\картинки\116501b3c8c2071a8531c8d25c329b391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96" y="3911716"/>
            <a:ext cx="3744416" cy="295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608" y="218651"/>
            <a:ext cx="4777432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ориентированность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2812" y="980728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Находкинского городского округа на 2022 год остается социально-ориентированным. </a:t>
            </a:r>
          </a:p>
          <a:p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социальную сферу  составляют 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65,95% 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общего объема расходов.</a:t>
            </a: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7153115"/>
              </p:ext>
            </p:extLst>
          </p:nvPr>
        </p:nvGraphicFramePr>
        <p:xfrm>
          <a:off x="3168102" y="-25759"/>
          <a:ext cx="6228184" cy="6016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0927" y="2924944"/>
            <a:ext cx="5065464" cy="2308324"/>
          </a:xfrm>
          <a:prstGeom prst="rect">
            <a:avLst/>
          </a:prstGeom>
          <a:solidFill>
            <a:srgbClr val="D8D2FC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сфера Находкинского городского округа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редставлена: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бщеборазовательными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учреждениями 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ошкольными учреждениями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учреждениями дополнительного образования 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учреждениями физической культуры и спорта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учреждениями культуры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прочими учреждениями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648" y="5676798"/>
            <a:ext cx="5067424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предусмотрены с учетом предоставления субсидий и субвенций</a:t>
            </a:r>
          </a:p>
        </p:txBody>
      </p:sp>
    </p:spTree>
    <p:extLst>
      <p:ext uri="{BB962C8B-B14F-4D97-AF65-F5344CB8AC3E}">
        <p14:creationId xmlns:p14="http://schemas.microsoft.com/office/powerpoint/2010/main" val="398929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NChernova\Desktop\123tinypulse-1-on-1-meetings-obstacl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999" y="3823564"/>
            <a:ext cx="4445001" cy="303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38879" y="188640"/>
            <a:ext cx="5476646" cy="400110"/>
          </a:xfrm>
          <a:prstGeom prst="rect">
            <a:avLst/>
          </a:prstGeom>
          <a:solidFill>
            <a:srgbClr val="D8D2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 муниципального долга (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607537"/>
              </p:ext>
            </p:extLst>
          </p:nvPr>
        </p:nvGraphicFramePr>
        <p:xfrm>
          <a:off x="0" y="764704"/>
          <a:ext cx="8928992" cy="4143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8296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NChernova\Desktop\5251-1024x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28536"/>
            <a:ext cx="3707904" cy="202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77985"/>
            <a:ext cx="756084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Находкинского городского округа по муниципальным программам и непрограммным направлениям деятельности (в руб.)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308129"/>
              </p:ext>
            </p:extLst>
          </p:nvPr>
        </p:nvGraphicFramePr>
        <p:xfrm>
          <a:off x="1729359" y="692696"/>
          <a:ext cx="7380311" cy="4666271"/>
        </p:xfrm>
        <a:graphic>
          <a:graphicData uri="http://schemas.openxmlformats.org/drawingml/2006/table">
            <a:tbl>
              <a:tblPr/>
              <a:tblGrid>
                <a:gridCol w="3923927"/>
                <a:gridCol w="1080121"/>
                <a:gridCol w="1224136"/>
                <a:gridCol w="1152127"/>
              </a:tblGrid>
              <a:tr h="175751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111" marR="8111" marT="8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Информатизация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3 351 000,00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4 149 400,00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4 006 000,00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79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Культура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452 280 474,12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440 092 533,57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449 557 533,57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</a:tr>
              <a:tr h="15701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Поддержка социально ориентированных некоммерческих организаций 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Образование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2 374 732 535,59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2 406 878 302,10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2 504 345 478,10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Дорожная деятельность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578 518 992,97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75 778 884,56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78 401 642,00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216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Обеспечение доступным жильем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42 197 002,46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63 426 044,49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47 884 471,49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ЖКХ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92 987 733,93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68 187 613,40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46 500 000,00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Зашита населения от ЧС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80 782 000,00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76 016  000,00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75 695 000,00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Спорт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163 093 546,28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159 830 885,66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159 614 585,00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Туризм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41 937 113,00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3 022 700,00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835 000,00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Газоснабжение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20 626 625,00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178 620 000,00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346 500  000,00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216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Малое и среднее предпринимательство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2 800 000,00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2 800 000,00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служба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1 904 600,00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3 008 600,00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2 989 800,00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Противодействие коррупции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Муниципальные финансы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51 265 000,00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52 406 000,00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53 622 000,00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Современная городская среда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100 129 562,66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144 123 267,49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144 123 267,49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</a:tr>
              <a:tr h="2044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Переселение граждан из аварийного жилищного фонда 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Муниципальное имущество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</a:tr>
              <a:tr h="19216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Градостроительство и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землеустроительство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Благоустройство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43 300 000,00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52 300 000,00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Сельские территории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1 308 000,00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41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Укрепление общественного здоровья населения  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140 000,00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2FC"/>
                    </a:solidFill>
                  </a:tcPr>
                </a:tc>
              </a:tr>
              <a:tr h="201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Непрограммные направления </a:t>
                      </a:r>
                    </a:p>
                  </a:txBody>
                  <a:tcPr marL="8111" marR="8111" marT="8111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894 535 562,37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948 729 450,77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985 617 579,74</a:t>
                      </a:r>
                    </a:p>
                  </a:txBody>
                  <a:tcPr marL="8111" marR="8111" marT="8111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6871691" y="4585691"/>
            <a:ext cx="260648" cy="4283969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2DEE7159-8A1D-EF48-8189-1302935BCE3A}"/>
              </a:ext>
            </a:extLst>
          </p:cNvPr>
          <p:cNvSpPr/>
          <p:nvPr/>
        </p:nvSpPr>
        <p:spPr>
          <a:xfrm>
            <a:off x="1" y="0"/>
            <a:ext cx="251520" cy="4283969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9798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>
                <a16:creationId xmlns="" xmlns:a16="http://schemas.microsoft.com/office/drawing/2014/main" id="{4EB11582-DBA2-AD4D-BE72-B65204B3ABB9}"/>
              </a:ext>
            </a:extLst>
          </p:cNvPr>
          <p:cNvSpPr/>
          <p:nvPr/>
        </p:nvSpPr>
        <p:spPr>
          <a:xfrm rot="3880174">
            <a:off x="-187333" y="-1157498"/>
            <a:ext cx="3599544" cy="4772753"/>
          </a:xfrm>
          <a:custGeom>
            <a:avLst/>
            <a:gdLst>
              <a:gd name="connsiteX0" fmla="*/ 0 w 3599544"/>
              <a:gd name="connsiteY0" fmla="*/ 3318416 h 4772753"/>
              <a:gd name="connsiteX1" fmla="*/ 1570765 w 3599544"/>
              <a:gd name="connsiteY1" fmla="*/ 0 h 4772753"/>
              <a:gd name="connsiteX2" fmla="*/ 1662613 w 3599544"/>
              <a:gd name="connsiteY2" fmla="*/ 21049 h 4772753"/>
              <a:gd name="connsiteX3" fmla="*/ 1878581 w 3599544"/>
              <a:gd name="connsiteY3" fmla="*/ 110416 h 4772753"/>
              <a:gd name="connsiteX4" fmla="*/ 1961604 w 3599544"/>
              <a:gd name="connsiteY4" fmla="*/ 164851 h 4772753"/>
              <a:gd name="connsiteX5" fmla="*/ 1964264 w 3599544"/>
              <a:gd name="connsiteY5" fmla="*/ 166269 h 4772753"/>
              <a:gd name="connsiteX6" fmla="*/ 1966349 w 3599544"/>
              <a:gd name="connsiteY6" fmla="*/ 167963 h 4772753"/>
              <a:gd name="connsiteX7" fmla="*/ 2013015 w 3599544"/>
              <a:gd name="connsiteY7" fmla="*/ 198560 h 4772753"/>
              <a:gd name="connsiteX8" fmla="*/ 2068709 w 3599544"/>
              <a:gd name="connsiteY8" fmla="*/ 251106 h 4772753"/>
              <a:gd name="connsiteX9" fmla="*/ 2122169 w 3599544"/>
              <a:gd name="connsiteY9" fmla="*/ 294534 h 4772753"/>
              <a:gd name="connsiteX10" fmla="*/ 2148902 w 3599544"/>
              <a:gd name="connsiteY10" fmla="*/ 326773 h 4772753"/>
              <a:gd name="connsiteX11" fmla="*/ 2168092 w 3599544"/>
              <a:gd name="connsiteY11" fmla="*/ 344876 h 4772753"/>
              <a:gd name="connsiteX12" fmla="*/ 2191745 w 3599544"/>
              <a:gd name="connsiteY12" fmla="*/ 378435 h 4772753"/>
              <a:gd name="connsiteX13" fmla="*/ 2254226 w 3599544"/>
              <a:gd name="connsiteY13" fmla="*/ 453786 h 4772753"/>
              <a:gd name="connsiteX14" fmla="*/ 2283928 w 3599544"/>
              <a:gd name="connsiteY14" fmla="*/ 509231 h 4772753"/>
              <a:gd name="connsiteX15" fmla="*/ 2287274 w 3599544"/>
              <a:gd name="connsiteY15" fmla="*/ 513978 h 4772753"/>
              <a:gd name="connsiteX16" fmla="*/ 2291150 w 3599544"/>
              <a:gd name="connsiteY16" fmla="*/ 522713 h 4772753"/>
              <a:gd name="connsiteX17" fmla="*/ 2354906 w 3599544"/>
              <a:gd name="connsiteY17" fmla="*/ 641725 h 4772753"/>
              <a:gd name="connsiteX18" fmla="*/ 3519739 w 3599544"/>
              <a:gd name="connsiteY18" fmla="*/ 3464832 h 4772753"/>
              <a:gd name="connsiteX19" fmla="*/ 3543292 w 3599544"/>
              <a:gd name="connsiteY19" fmla="*/ 3543509 h 4772753"/>
              <a:gd name="connsiteX20" fmla="*/ 3559307 w 3599544"/>
              <a:gd name="connsiteY20" fmla="*/ 3585418 h 4772753"/>
              <a:gd name="connsiteX21" fmla="*/ 3563885 w 3599544"/>
              <a:gd name="connsiteY21" fmla="*/ 3612309 h 4772753"/>
              <a:gd name="connsiteX22" fmla="*/ 3580881 w 3599544"/>
              <a:gd name="connsiteY22" fmla="*/ 3669085 h 4772753"/>
              <a:gd name="connsiteX23" fmla="*/ 3589203 w 3599544"/>
              <a:gd name="connsiteY23" fmla="*/ 3760935 h 4772753"/>
              <a:gd name="connsiteX24" fmla="*/ 3594043 w 3599544"/>
              <a:gd name="connsiteY24" fmla="*/ 3789362 h 4772753"/>
              <a:gd name="connsiteX25" fmla="*/ 3593455 w 3599544"/>
              <a:gd name="connsiteY25" fmla="*/ 3807880 h 4772753"/>
              <a:gd name="connsiteX26" fmla="*/ 3599544 w 3599544"/>
              <a:gd name="connsiteY26" fmla="*/ 3875121 h 4772753"/>
              <a:gd name="connsiteX27" fmla="*/ 3587802 w 3599544"/>
              <a:gd name="connsiteY27" fmla="*/ 3985535 h 4772753"/>
              <a:gd name="connsiteX28" fmla="*/ 3587266 w 3599544"/>
              <a:gd name="connsiteY28" fmla="*/ 4002463 h 4772753"/>
              <a:gd name="connsiteX29" fmla="*/ 3584975 w 3599544"/>
              <a:gd name="connsiteY29" fmla="*/ 4012117 h 4772753"/>
              <a:gd name="connsiteX30" fmla="*/ 3578030 w 3599544"/>
              <a:gd name="connsiteY30" fmla="*/ 4077419 h 4772753"/>
              <a:gd name="connsiteX31" fmla="*/ 3540877 w 3599544"/>
              <a:gd name="connsiteY31" fmla="*/ 4198159 h 4772753"/>
              <a:gd name="connsiteX32" fmla="*/ 3538087 w 3599544"/>
              <a:gd name="connsiteY32" fmla="*/ 4209921 h 4772753"/>
              <a:gd name="connsiteX33" fmla="*/ 3535605 w 3599544"/>
              <a:gd name="connsiteY33" fmla="*/ 4215289 h 4772753"/>
              <a:gd name="connsiteX34" fmla="*/ 3518634 w 3599544"/>
              <a:gd name="connsiteY34" fmla="*/ 4270442 h 4772753"/>
              <a:gd name="connsiteX35" fmla="*/ 3453922 w 3599544"/>
              <a:gd name="connsiteY35" fmla="*/ 4391876 h 4772753"/>
              <a:gd name="connsiteX36" fmla="*/ 3451235 w 3599544"/>
              <a:gd name="connsiteY36" fmla="*/ 4397688 h 4772753"/>
              <a:gd name="connsiteX37" fmla="*/ 3449713 w 3599544"/>
              <a:gd name="connsiteY37" fmla="*/ 4399778 h 4772753"/>
              <a:gd name="connsiteX38" fmla="*/ 3423654 w 3599544"/>
              <a:gd name="connsiteY38" fmla="*/ 4448673 h 4772753"/>
              <a:gd name="connsiteX39" fmla="*/ 3295388 w 3599544"/>
              <a:gd name="connsiteY39" fmla="*/ 4606580 h 4772753"/>
              <a:gd name="connsiteX40" fmla="*/ 3185781 w 3599544"/>
              <a:gd name="connsiteY40" fmla="*/ 4697469 h 4772753"/>
              <a:gd name="connsiteX41" fmla="*/ 3183503 w 3599544"/>
              <a:gd name="connsiteY41" fmla="*/ 4699589 h 4772753"/>
              <a:gd name="connsiteX42" fmla="*/ 3182393 w 3599544"/>
              <a:gd name="connsiteY42" fmla="*/ 4700279 h 4772753"/>
              <a:gd name="connsiteX43" fmla="*/ 3136137 w 3599544"/>
              <a:gd name="connsiteY43" fmla="*/ 4738637 h 4772753"/>
              <a:gd name="connsiteX44" fmla="*/ 3072450 w 3599544"/>
              <a:gd name="connsiteY44" fmla="*/ 4772753 h 47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599544" h="4772753">
                <a:moveTo>
                  <a:pt x="0" y="3318416"/>
                </a:moveTo>
                <a:lnTo>
                  <a:pt x="1570765" y="0"/>
                </a:lnTo>
                <a:lnTo>
                  <a:pt x="1662613" y="21049"/>
                </a:lnTo>
                <a:cubicBezTo>
                  <a:pt x="1736682" y="42369"/>
                  <a:pt x="1809141" y="72097"/>
                  <a:pt x="1878581" y="110416"/>
                </a:cubicBezTo>
                <a:lnTo>
                  <a:pt x="1961604" y="164851"/>
                </a:lnTo>
                <a:lnTo>
                  <a:pt x="1964264" y="166269"/>
                </a:lnTo>
                <a:lnTo>
                  <a:pt x="1966349" y="167963"/>
                </a:lnTo>
                <a:lnTo>
                  <a:pt x="2013015" y="198560"/>
                </a:lnTo>
                <a:lnTo>
                  <a:pt x="2068709" y="251106"/>
                </a:lnTo>
                <a:lnTo>
                  <a:pt x="2122169" y="294534"/>
                </a:lnTo>
                <a:lnTo>
                  <a:pt x="2148902" y="326773"/>
                </a:lnTo>
                <a:lnTo>
                  <a:pt x="2168092" y="344876"/>
                </a:lnTo>
                <a:lnTo>
                  <a:pt x="2191745" y="378435"/>
                </a:lnTo>
                <a:lnTo>
                  <a:pt x="2254226" y="453786"/>
                </a:lnTo>
                <a:lnTo>
                  <a:pt x="2283928" y="509231"/>
                </a:lnTo>
                <a:lnTo>
                  <a:pt x="2287274" y="513978"/>
                </a:lnTo>
                <a:lnTo>
                  <a:pt x="2291150" y="522713"/>
                </a:lnTo>
                <a:lnTo>
                  <a:pt x="2354906" y="641725"/>
                </a:lnTo>
                <a:lnTo>
                  <a:pt x="3519739" y="3464832"/>
                </a:lnTo>
                <a:lnTo>
                  <a:pt x="3543292" y="3543509"/>
                </a:lnTo>
                <a:lnTo>
                  <a:pt x="3559307" y="3585418"/>
                </a:lnTo>
                <a:lnTo>
                  <a:pt x="3563885" y="3612309"/>
                </a:lnTo>
                <a:lnTo>
                  <a:pt x="3580881" y="3669085"/>
                </a:lnTo>
                <a:lnTo>
                  <a:pt x="3589203" y="3760935"/>
                </a:lnTo>
                <a:lnTo>
                  <a:pt x="3594043" y="3789362"/>
                </a:lnTo>
                <a:lnTo>
                  <a:pt x="3593455" y="3807880"/>
                </a:lnTo>
                <a:lnTo>
                  <a:pt x="3599544" y="3875121"/>
                </a:lnTo>
                <a:lnTo>
                  <a:pt x="3587802" y="3985535"/>
                </a:lnTo>
                <a:lnTo>
                  <a:pt x="3587266" y="4002463"/>
                </a:lnTo>
                <a:lnTo>
                  <a:pt x="3584975" y="4012117"/>
                </a:lnTo>
                <a:lnTo>
                  <a:pt x="3578030" y="4077419"/>
                </a:lnTo>
                <a:lnTo>
                  <a:pt x="3540877" y="4198159"/>
                </a:lnTo>
                <a:lnTo>
                  <a:pt x="3538087" y="4209921"/>
                </a:lnTo>
                <a:lnTo>
                  <a:pt x="3535605" y="4215289"/>
                </a:lnTo>
                <a:lnTo>
                  <a:pt x="3518634" y="4270442"/>
                </a:lnTo>
                <a:lnTo>
                  <a:pt x="3453922" y="4391876"/>
                </a:lnTo>
                <a:lnTo>
                  <a:pt x="3451235" y="4397688"/>
                </a:lnTo>
                <a:lnTo>
                  <a:pt x="3449713" y="4399778"/>
                </a:lnTo>
                <a:lnTo>
                  <a:pt x="3423654" y="4448673"/>
                </a:lnTo>
                <a:cubicBezTo>
                  <a:pt x="3386318" y="4505005"/>
                  <a:pt x="3343436" y="4557948"/>
                  <a:pt x="3295388" y="4606580"/>
                </a:cubicBezTo>
                <a:lnTo>
                  <a:pt x="3185781" y="4697469"/>
                </a:lnTo>
                <a:lnTo>
                  <a:pt x="3183503" y="4699589"/>
                </a:lnTo>
                <a:lnTo>
                  <a:pt x="3182393" y="4700279"/>
                </a:lnTo>
                <a:lnTo>
                  <a:pt x="3136137" y="4738637"/>
                </a:lnTo>
                <a:lnTo>
                  <a:pt x="3072450" y="4772753"/>
                </a:lnTo>
                <a:close/>
              </a:path>
            </a:pathLst>
          </a:custGeom>
          <a:gradFill>
            <a:gsLst>
              <a:gs pos="0">
                <a:srgbClr val="536FFB"/>
              </a:gs>
              <a:gs pos="100000">
                <a:srgbClr val="D190D8">
                  <a:alpha val="68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" action="ppaction://noaction" highlightClick="1"/>
            <a:extLst>
              <a:ext uri="{FF2B5EF4-FFF2-40B4-BE49-F238E27FC236}">
                <a16:creationId xmlns="" xmlns:a16="http://schemas.microsoft.com/office/drawing/2014/main" id="{C7AAEEDB-5B07-0C43-A803-8814EA0AE9A4}"/>
              </a:ext>
            </a:extLst>
          </p:cNvPr>
          <p:cNvSpPr/>
          <p:nvPr/>
        </p:nvSpPr>
        <p:spPr>
          <a:xfrm>
            <a:off x="445447" y="594046"/>
            <a:ext cx="5062657" cy="3910612"/>
          </a:xfrm>
          <a:prstGeom prst="actionButtonBlank">
            <a:avLst/>
          </a:prstGeom>
          <a:solidFill>
            <a:srgbClr val="F7F4F9"/>
          </a:solidFill>
          <a:ln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93458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образование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A4E90C08-ABDB-2E44-B009-75FDA1362874}"/>
              </a:ext>
            </a:extLst>
          </p:cNvPr>
          <p:cNvSpPr/>
          <p:nvPr/>
        </p:nvSpPr>
        <p:spPr>
          <a:xfrm>
            <a:off x="5537864" y="583327"/>
            <a:ext cx="440743" cy="3912005"/>
          </a:xfrm>
          <a:prstGeom prst="roundRect">
            <a:avLst>
              <a:gd name="adj" fmla="val 29433"/>
            </a:avLst>
          </a:prstGeom>
          <a:gradFill>
            <a:gsLst>
              <a:gs pos="0">
                <a:srgbClr val="536FFB"/>
              </a:gs>
              <a:gs pos="100000">
                <a:srgbClr val="D190D8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482777"/>
              </p:ext>
            </p:extLst>
          </p:nvPr>
        </p:nvGraphicFramePr>
        <p:xfrm>
          <a:off x="483800" y="764704"/>
          <a:ext cx="4952295" cy="2533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5310"/>
                <a:gridCol w="1666988"/>
                <a:gridCol w="1739997"/>
              </a:tblGrid>
              <a:tr h="2160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978607" y="375452"/>
            <a:ext cx="3165393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dirty="0">
                <a:latin typeface="Times New Roman"/>
                <a:ea typeface="Times New Roman"/>
                <a:cs typeface="Calibri"/>
              </a:rPr>
              <a:t>Развитие доступной, эффективной и безопасной системы образования Находкинского городского округа с целью удовлетворения потребностей населения округа в качественном образовании путем сохранения лучших традиций образовательной системы, внедрения современных образовательных технологий, эффективной системы управления и улучшения материально-технической базы муниципальных образовательных учреждений.</a:t>
            </a:r>
            <a:endParaRPr lang="ru-RU" sz="1200" dirty="0">
              <a:ea typeface="Times New Roman"/>
              <a:cs typeface="Calibri"/>
            </a:endParaRP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83801" y="1178963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11560" y="1259635"/>
            <a:ext cx="1449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2 374 732 535,59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4" name="Овал 13"/>
          <p:cNvSpPr/>
          <p:nvPr/>
        </p:nvSpPr>
        <p:spPr>
          <a:xfrm>
            <a:off x="2276255" y="1178962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483768" y="1235348"/>
            <a:ext cx="1309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2 406 878 302,10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6" name="Овал 15"/>
          <p:cNvSpPr/>
          <p:nvPr/>
        </p:nvSpPr>
        <p:spPr>
          <a:xfrm>
            <a:off x="4081323" y="1199666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283968" y="1259635"/>
            <a:ext cx="1309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2 504 345 478,10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5446" y="1983968"/>
            <a:ext cx="5062657" cy="5455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5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Модернизация сети муниципальных образовательных учреждений Находкинского городского округа для обеспечения безопасного и доступного дошкольного, общего и дополнительного образования детей;</a:t>
            </a:r>
          </a:p>
          <a:p>
            <a:pPr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5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</a:t>
            </a:r>
            <a:r>
              <a:rPr lang="ru-RU" sz="125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Введение федеральных государственных образовательных стандартов дошкольного и общего образования, обеспечение интеграции с системой дополнительного образования детей;</a:t>
            </a:r>
          </a:p>
          <a:p>
            <a:pPr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5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  <a:r>
              <a:rPr lang="ru-RU" sz="125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Обеспечение качества и эффективности предоставляемых муниципальных услуг в области дошкольного, общего и дополнительного образования за счет применения современных организационных форм и технологий обучения и воспитания детей, совершенствования предметно-развивающей среды и материально-технической базы муниципальных образовательных учреждений;</a:t>
            </a:r>
          </a:p>
          <a:p>
            <a:pPr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5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</a:t>
            </a:r>
            <a:r>
              <a:rPr lang="ru-RU" sz="125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Создание в муниципальной системе образования Находкинского городского округа условий для сохранения и укрепления здоровья обучающихся, формирования у них навыков здорового образа жизни;</a:t>
            </a:r>
          </a:p>
          <a:p>
            <a:pPr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5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</a:t>
            </a:r>
            <a:r>
              <a:rPr lang="ru-RU" sz="125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Обеспечение дополнительных мер безопасности в муниципальных образовательных учреждениях Находкинского городского округа;</a:t>
            </a:r>
          </a:p>
          <a:p>
            <a:pPr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5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6</a:t>
            </a:r>
            <a:r>
              <a:rPr lang="ru-RU" sz="125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Развитие профессионального потенциала педагогических кадров;</a:t>
            </a:r>
          </a:p>
          <a:p>
            <a:pPr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5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7</a:t>
            </a:r>
            <a:r>
              <a:rPr lang="ru-RU" sz="125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Оказание поддержки одаренным детям.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" descr="C:\Users\NChernova\Desktop\для сайта\2021911652299A_5380_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4447022"/>
            <a:ext cx="3621069" cy="24109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634740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NChernova\Desktop\11111111111175ae8aabed66b43d (1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52326"/>
            <a:ext cx="4824535" cy="280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626064"/>
              </p:ext>
            </p:extLst>
          </p:nvPr>
        </p:nvGraphicFramePr>
        <p:xfrm>
          <a:off x="107504" y="764704"/>
          <a:ext cx="8928992" cy="36517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8408"/>
                <a:gridCol w="1755483"/>
                <a:gridCol w="898637"/>
                <a:gridCol w="856847"/>
                <a:gridCol w="915905"/>
                <a:gridCol w="839579"/>
                <a:gridCol w="839579"/>
                <a:gridCol w="724554"/>
              </a:tblGrid>
              <a:tr h="38324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b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муниципальной услуги (работы), показателей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</a:t>
                      </a:r>
                      <a:b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Ожидаемое исполнение за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88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</a:tr>
              <a:tr h="2880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основных общеобразовательных программ дошкольного образования       </a:t>
                      </a:r>
                      <a:r>
                        <a:rPr lang="ru-RU" sz="1100" b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 до 3-х лет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муниципальной услуги (работы)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</a:tr>
              <a:tr h="6255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финансового обеспечения оказания государственной услуги (работы)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725,10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048,20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986,00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833,60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012,40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</a:tr>
              <a:tr h="2880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основных общеобразовательных программ дошкольного образования </a:t>
                      </a:r>
                    </a:p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3 до 8 лет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lnR w="12700" cmpd="sng">
                      <a:noFill/>
                    </a:ln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муниципальной услуги (работы)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796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финансового обеспечения оказания государственной услуги (работы)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398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807,20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450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514,30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440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673,10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466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039,00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492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630, 40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</a:tr>
              <a:tr h="3060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отдыха детей и молодежи  (лагеря)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lnR w="12700" cmpd="sng">
                      <a:noFill/>
                    </a:ln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Объем муниципальной услуги (работы)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9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Объем финансового обеспечения оказания государственной услуги (работы)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202,30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618,00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376,00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414,50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</a:tr>
            </a:tbl>
          </a:graphicData>
        </a:graphic>
      </p:graphicFrame>
      <p:pic>
        <p:nvPicPr>
          <p:cNvPr id="1028" name="Picture 4" descr="C:\Users\NChernova\Desktop\g12_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57650"/>
            <a:ext cx="2882900" cy="280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1901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 объемах оказания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муниципальных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 (работ) муниципальными учреждениями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88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>
                <a16:creationId xmlns="" xmlns:a16="http://schemas.microsoft.com/office/drawing/2014/main" id="{4EB11582-DBA2-AD4D-BE72-B65204B3ABB9}"/>
              </a:ext>
            </a:extLst>
          </p:cNvPr>
          <p:cNvSpPr/>
          <p:nvPr/>
        </p:nvSpPr>
        <p:spPr>
          <a:xfrm rot="3880174">
            <a:off x="-187333" y="-1157498"/>
            <a:ext cx="3599544" cy="4772753"/>
          </a:xfrm>
          <a:custGeom>
            <a:avLst/>
            <a:gdLst>
              <a:gd name="connsiteX0" fmla="*/ 0 w 3599544"/>
              <a:gd name="connsiteY0" fmla="*/ 3318416 h 4772753"/>
              <a:gd name="connsiteX1" fmla="*/ 1570765 w 3599544"/>
              <a:gd name="connsiteY1" fmla="*/ 0 h 4772753"/>
              <a:gd name="connsiteX2" fmla="*/ 1662613 w 3599544"/>
              <a:gd name="connsiteY2" fmla="*/ 21049 h 4772753"/>
              <a:gd name="connsiteX3" fmla="*/ 1878581 w 3599544"/>
              <a:gd name="connsiteY3" fmla="*/ 110416 h 4772753"/>
              <a:gd name="connsiteX4" fmla="*/ 1961604 w 3599544"/>
              <a:gd name="connsiteY4" fmla="*/ 164851 h 4772753"/>
              <a:gd name="connsiteX5" fmla="*/ 1964264 w 3599544"/>
              <a:gd name="connsiteY5" fmla="*/ 166269 h 4772753"/>
              <a:gd name="connsiteX6" fmla="*/ 1966349 w 3599544"/>
              <a:gd name="connsiteY6" fmla="*/ 167963 h 4772753"/>
              <a:gd name="connsiteX7" fmla="*/ 2013015 w 3599544"/>
              <a:gd name="connsiteY7" fmla="*/ 198560 h 4772753"/>
              <a:gd name="connsiteX8" fmla="*/ 2068709 w 3599544"/>
              <a:gd name="connsiteY8" fmla="*/ 251106 h 4772753"/>
              <a:gd name="connsiteX9" fmla="*/ 2122169 w 3599544"/>
              <a:gd name="connsiteY9" fmla="*/ 294534 h 4772753"/>
              <a:gd name="connsiteX10" fmla="*/ 2148902 w 3599544"/>
              <a:gd name="connsiteY10" fmla="*/ 326773 h 4772753"/>
              <a:gd name="connsiteX11" fmla="*/ 2168092 w 3599544"/>
              <a:gd name="connsiteY11" fmla="*/ 344876 h 4772753"/>
              <a:gd name="connsiteX12" fmla="*/ 2191745 w 3599544"/>
              <a:gd name="connsiteY12" fmla="*/ 378435 h 4772753"/>
              <a:gd name="connsiteX13" fmla="*/ 2254226 w 3599544"/>
              <a:gd name="connsiteY13" fmla="*/ 453786 h 4772753"/>
              <a:gd name="connsiteX14" fmla="*/ 2283928 w 3599544"/>
              <a:gd name="connsiteY14" fmla="*/ 509231 h 4772753"/>
              <a:gd name="connsiteX15" fmla="*/ 2287274 w 3599544"/>
              <a:gd name="connsiteY15" fmla="*/ 513978 h 4772753"/>
              <a:gd name="connsiteX16" fmla="*/ 2291150 w 3599544"/>
              <a:gd name="connsiteY16" fmla="*/ 522713 h 4772753"/>
              <a:gd name="connsiteX17" fmla="*/ 2354906 w 3599544"/>
              <a:gd name="connsiteY17" fmla="*/ 641725 h 4772753"/>
              <a:gd name="connsiteX18" fmla="*/ 3519739 w 3599544"/>
              <a:gd name="connsiteY18" fmla="*/ 3464832 h 4772753"/>
              <a:gd name="connsiteX19" fmla="*/ 3543292 w 3599544"/>
              <a:gd name="connsiteY19" fmla="*/ 3543509 h 4772753"/>
              <a:gd name="connsiteX20" fmla="*/ 3559307 w 3599544"/>
              <a:gd name="connsiteY20" fmla="*/ 3585418 h 4772753"/>
              <a:gd name="connsiteX21" fmla="*/ 3563885 w 3599544"/>
              <a:gd name="connsiteY21" fmla="*/ 3612309 h 4772753"/>
              <a:gd name="connsiteX22" fmla="*/ 3580881 w 3599544"/>
              <a:gd name="connsiteY22" fmla="*/ 3669085 h 4772753"/>
              <a:gd name="connsiteX23" fmla="*/ 3589203 w 3599544"/>
              <a:gd name="connsiteY23" fmla="*/ 3760935 h 4772753"/>
              <a:gd name="connsiteX24" fmla="*/ 3594043 w 3599544"/>
              <a:gd name="connsiteY24" fmla="*/ 3789362 h 4772753"/>
              <a:gd name="connsiteX25" fmla="*/ 3593455 w 3599544"/>
              <a:gd name="connsiteY25" fmla="*/ 3807880 h 4772753"/>
              <a:gd name="connsiteX26" fmla="*/ 3599544 w 3599544"/>
              <a:gd name="connsiteY26" fmla="*/ 3875121 h 4772753"/>
              <a:gd name="connsiteX27" fmla="*/ 3587802 w 3599544"/>
              <a:gd name="connsiteY27" fmla="*/ 3985535 h 4772753"/>
              <a:gd name="connsiteX28" fmla="*/ 3587266 w 3599544"/>
              <a:gd name="connsiteY28" fmla="*/ 4002463 h 4772753"/>
              <a:gd name="connsiteX29" fmla="*/ 3584975 w 3599544"/>
              <a:gd name="connsiteY29" fmla="*/ 4012117 h 4772753"/>
              <a:gd name="connsiteX30" fmla="*/ 3578030 w 3599544"/>
              <a:gd name="connsiteY30" fmla="*/ 4077419 h 4772753"/>
              <a:gd name="connsiteX31" fmla="*/ 3540877 w 3599544"/>
              <a:gd name="connsiteY31" fmla="*/ 4198159 h 4772753"/>
              <a:gd name="connsiteX32" fmla="*/ 3538087 w 3599544"/>
              <a:gd name="connsiteY32" fmla="*/ 4209921 h 4772753"/>
              <a:gd name="connsiteX33" fmla="*/ 3535605 w 3599544"/>
              <a:gd name="connsiteY33" fmla="*/ 4215289 h 4772753"/>
              <a:gd name="connsiteX34" fmla="*/ 3518634 w 3599544"/>
              <a:gd name="connsiteY34" fmla="*/ 4270442 h 4772753"/>
              <a:gd name="connsiteX35" fmla="*/ 3453922 w 3599544"/>
              <a:gd name="connsiteY35" fmla="*/ 4391876 h 4772753"/>
              <a:gd name="connsiteX36" fmla="*/ 3451235 w 3599544"/>
              <a:gd name="connsiteY36" fmla="*/ 4397688 h 4772753"/>
              <a:gd name="connsiteX37" fmla="*/ 3449713 w 3599544"/>
              <a:gd name="connsiteY37" fmla="*/ 4399778 h 4772753"/>
              <a:gd name="connsiteX38" fmla="*/ 3423654 w 3599544"/>
              <a:gd name="connsiteY38" fmla="*/ 4448673 h 4772753"/>
              <a:gd name="connsiteX39" fmla="*/ 3295388 w 3599544"/>
              <a:gd name="connsiteY39" fmla="*/ 4606580 h 4772753"/>
              <a:gd name="connsiteX40" fmla="*/ 3185781 w 3599544"/>
              <a:gd name="connsiteY40" fmla="*/ 4697469 h 4772753"/>
              <a:gd name="connsiteX41" fmla="*/ 3183503 w 3599544"/>
              <a:gd name="connsiteY41" fmla="*/ 4699589 h 4772753"/>
              <a:gd name="connsiteX42" fmla="*/ 3182393 w 3599544"/>
              <a:gd name="connsiteY42" fmla="*/ 4700279 h 4772753"/>
              <a:gd name="connsiteX43" fmla="*/ 3136137 w 3599544"/>
              <a:gd name="connsiteY43" fmla="*/ 4738637 h 4772753"/>
              <a:gd name="connsiteX44" fmla="*/ 3072450 w 3599544"/>
              <a:gd name="connsiteY44" fmla="*/ 4772753 h 47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599544" h="4772753">
                <a:moveTo>
                  <a:pt x="0" y="3318416"/>
                </a:moveTo>
                <a:lnTo>
                  <a:pt x="1570765" y="0"/>
                </a:lnTo>
                <a:lnTo>
                  <a:pt x="1662613" y="21049"/>
                </a:lnTo>
                <a:cubicBezTo>
                  <a:pt x="1736682" y="42369"/>
                  <a:pt x="1809141" y="72097"/>
                  <a:pt x="1878581" y="110416"/>
                </a:cubicBezTo>
                <a:lnTo>
                  <a:pt x="1961604" y="164851"/>
                </a:lnTo>
                <a:lnTo>
                  <a:pt x="1964264" y="166269"/>
                </a:lnTo>
                <a:lnTo>
                  <a:pt x="1966349" y="167963"/>
                </a:lnTo>
                <a:lnTo>
                  <a:pt x="2013015" y="198560"/>
                </a:lnTo>
                <a:lnTo>
                  <a:pt x="2068709" y="251106"/>
                </a:lnTo>
                <a:lnTo>
                  <a:pt x="2122169" y="294534"/>
                </a:lnTo>
                <a:lnTo>
                  <a:pt x="2148902" y="326773"/>
                </a:lnTo>
                <a:lnTo>
                  <a:pt x="2168092" y="344876"/>
                </a:lnTo>
                <a:lnTo>
                  <a:pt x="2191745" y="378435"/>
                </a:lnTo>
                <a:lnTo>
                  <a:pt x="2254226" y="453786"/>
                </a:lnTo>
                <a:lnTo>
                  <a:pt x="2283928" y="509231"/>
                </a:lnTo>
                <a:lnTo>
                  <a:pt x="2287274" y="513978"/>
                </a:lnTo>
                <a:lnTo>
                  <a:pt x="2291150" y="522713"/>
                </a:lnTo>
                <a:lnTo>
                  <a:pt x="2354906" y="641725"/>
                </a:lnTo>
                <a:lnTo>
                  <a:pt x="3519739" y="3464832"/>
                </a:lnTo>
                <a:lnTo>
                  <a:pt x="3543292" y="3543509"/>
                </a:lnTo>
                <a:lnTo>
                  <a:pt x="3559307" y="3585418"/>
                </a:lnTo>
                <a:lnTo>
                  <a:pt x="3563885" y="3612309"/>
                </a:lnTo>
                <a:lnTo>
                  <a:pt x="3580881" y="3669085"/>
                </a:lnTo>
                <a:lnTo>
                  <a:pt x="3589203" y="3760935"/>
                </a:lnTo>
                <a:lnTo>
                  <a:pt x="3594043" y="3789362"/>
                </a:lnTo>
                <a:lnTo>
                  <a:pt x="3593455" y="3807880"/>
                </a:lnTo>
                <a:lnTo>
                  <a:pt x="3599544" y="3875121"/>
                </a:lnTo>
                <a:lnTo>
                  <a:pt x="3587802" y="3985535"/>
                </a:lnTo>
                <a:lnTo>
                  <a:pt x="3587266" y="4002463"/>
                </a:lnTo>
                <a:lnTo>
                  <a:pt x="3584975" y="4012117"/>
                </a:lnTo>
                <a:lnTo>
                  <a:pt x="3578030" y="4077419"/>
                </a:lnTo>
                <a:lnTo>
                  <a:pt x="3540877" y="4198159"/>
                </a:lnTo>
                <a:lnTo>
                  <a:pt x="3538087" y="4209921"/>
                </a:lnTo>
                <a:lnTo>
                  <a:pt x="3535605" y="4215289"/>
                </a:lnTo>
                <a:lnTo>
                  <a:pt x="3518634" y="4270442"/>
                </a:lnTo>
                <a:lnTo>
                  <a:pt x="3453922" y="4391876"/>
                </a:lnTo>
                <a:lnTo>
                  <a:pt x="3451235" y="4397688"/>
                </a:lnTo>
                <a:lnTo>
                  <a:pt x="3449713" y="4399778"/>
                </a:lnTo>
                <a:lnTo>
                  <a:pt x="3423654" y="4448673"/>
                </a:lnTo>
                <a:cubicBezTo>
                  <a:pt x="3386318" y="4505005"/>
                  <a:pt x="3343436" y="4557948"/>
                  <a:pt x="3295388" y="4606580"/>
                </a:cubicBezTo>
                <a:lnTo>
                  <a:pt x="3185781" y="4697469"/>
                </a:lnTo>
                <a:lnTo>
                  <a:pt x="3183503" y="4699589"/>
                </a:lnTo>
                <a:lnTo>
                  <a:pt x="3182393" y="4700279"/>
                </a:lnTo>
                <a:lnTo>
                  <a:pt x="3136137" y="4738637"/>
                </a:lnTo>
                <a:lnTo>
                  <a:pt x="3072450" y="4772753"/>
                </a:lnTo>
                <a:close/>
              </a:path>
            </a:pathLst>
          </a:custGeom>
          <a:gradFill>
            <a:gsLst>
              <a:gs pos="0">
                <a:srgbClr val="536FFB"/>
              </a:gs>
              <a:gs pos="100000">
                <a:srgbClr val="D190D8">
                  <a:alpha val="68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" action="ppaction://noaction" highlightClick="1"/>
            <a:extLst>
              <a:ext uri="{FF2B5EF4-FFF2-40B4-BE49-F238E27FC236}">
                <a16:creationId xmlns="" xmlns:a16="http://schemas.microsoft.com/office/drawing/2014/main" id="{C7AAEEDB-5B07-0C43-A803-8814EA0AE9A4}"/>
              </a:ext>
            </a:extLst>
          </p:cNvPr>
          <p:cNvSpPr/>
          <p:nvPr/>
        </p:nvSpPr>
        <p:spPr>
          <a:xfrm>
            <a:off x="445447" y="594046"/>
            <a:ext cx="5062657" cy="5067202"/>
          </a:xfrm>
          <a:prstGeom prst="actionButtonBlank">
            <a:avLst/>
          </a:prstGeom>
          <a:solidFill>
            <a:srgbClr val="F7F4F9"/>
          </a:solidFill>
          <a:ln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93458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культуры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A4E90C08-ABDB-2E44-B009-75FDA1362874}"/>
              </a:ext>
            </a:extLst>
          </p:cNvPr>
          <p:cNvSpPr/>
          <p:nvPr/>
        </p:nvSpPr>
        <p:spPr>
          <a:xfrm>
            <a:off x="5537864" y="583327"/>
            <a:ext cx="440743" cy="3912005"/>
          </a:xfrm>
          <a:prstGeom prst="roundRect">
            <a:avLst>
              <a:gd name="adj" fmla="val 29433"/>
            </a:avLst>
          </a:prstGeom>
          <a:gradFill>
            <a:gsLst>
              <a:gs pos="0">
                <a:srgbClr val="536FFB"/>
              </a:gs>
              <a:gs pos="100000">
                <a:srgbClr val="D190D8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579475"/>
              </p:ext>
            </p:extLst>
          </p:nvPr>
        </p:nvGraphicFramePr>
        <p:xfrm>
          <a:off x="483800" y="764704"/>
          <a:ext cx="4952295" cy="2533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5310"/>
                <a:gridCol w="1666988"/>
                <a:gridCol w="1739997"/>
              </a:tblGrid>
              <a:tr h="2160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978607" y="1176085"/>
            <a:ext cx="316539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 smtClean="0">
                <a:latin typeface="Times New Roman"/>
                <a:ea typeface="Times New Roman"/>
              </a:rPr>
              <a:t>Создание </a:t>
            </a:r>
            <a:r>
              <a:rPr lang="ru-RU" dirty="0">
                <a:latin typeface="Times New Roman"/>
                <a:ea typeface="Times New Roman"/>
              </a:rPr>
              <a:t>условий для дальнейшего развития  сферы культуры и искусства, сохранение и приумножение культурного наследия  Находкинского городского округа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83801" y="1178963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11560" y="1259635"/>
            <a:ext cx="1449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452 280 474,12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4" name="Овал 13"/>
          <p:cNvSpPr/>
          <p:nvPr/>
        </p:nvSpPr>
        <p:spPr>
          <a:xfrm>
            <a:off x="2276255" y="1178962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483768" y="1235348"/>
            <a:ext cx="1309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440 092 533,57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6" name="Овал 15"/>
          <p:cNvSpPr/>
          <p:nvPr/>
        </p:nvSpPr>
        <p:spPr>
          <a:xfrm>
            <a:off x="4081323" y="1199666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283968" y="1259635"/>
            <a:ext cx="1309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449 557 533,57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5445" y="2204864"/>
            <a:ext cx="5062657" cy="416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dirty="0" smtClean="0">
                <a:latin typeface="Times New Roman"/>
                <a:ea typeface="Times New Roman"/>
              </a:rPr>
              <a:t>1. </a:t>
            </a:r>
            <a:r>
              <a:rPr lang="ru-RU" dirty="0">
                <a:latin typeface="Times New Roman"/>
                <a:ea typeface="Times New Roman"/>
              </a:rPr>
              <a:t>Повышение материально-технического обеспечения муниципальных бюджетных организаций культуры НГО. 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dirty="0" smtClean="0">
                <a:latin typeface="Times New Roman"/>
                <a:ea typeface="Times New Roman"/>
              </a:rPr>
              <a:t>2</a:t>
            </a:r>
            <a:r>
              <a:rPr lang="ru-RU" dirty="0">
                <a:latin typeface="Times New Roman"/>
                <a:ea typeface="Times New Roman"/>
              </a:rPr>
              <a:t>. Организация культурно-досугового обслуживания населения НГО. 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dirty="0" smtClean="0">
                <a:latin typeface="Times New Roman"/>
                <a:ea typeface="Times New Roman"/>
              </a:rPr>
              <a:t>3</a:t>
            </a:r>
            <a:r>
              <a:rPr lang="ru-RU" dirty="0">
                <a:latin typeface="Times New Roman"/>
                <a:ea typeface="Times New Roman"/>
              </a:rPr>
              <a:t>.  Поддержка и развитие талантливых детей и преподавателей детских школ искусств, детских художественных школ НГО. 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dirty="0" smtClean="0">
                <a:latin typeface="Times New Roman"/>
                <a:ea typeface="Times New Roman"/>
              </a:rPr>
              <a:t>4</a:t>
            </a:r>
            <a:r>
              <a:rPr lang="ru-RU" dirty="0">
                <a:latin typeface="Times New Roman"/>
                <a:ea typeface="Times New Roman"/>
              </a:rPr>
              <a:t>. Обеспечение сохранности объектов культурного наследия, находящихся в собственности НГО. </a:t>
            </a:r>
          </a:p>
          <a:p>
            <a:endParaRPr lang="ru-RU" sz="125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2" descr="C:\Users\NChernova\Desktop\для сайта\202110251721210A_5770_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373" y="4286203"/>
            <a:ext cx="3861621" cy="2571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8936425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NChernova\Desktop\people-celebrating-holi-festival_23-21484328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580403"/>
            <a:ext cx="3419127" cy="227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Chernova\Desktop\variety-types-clothes-carnival-dancers_52683-3347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85572"/>
            <a:ext cx="3096344" cy="206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223045"/>
              </p:ext>
            </p:extLst>
          </p:nvPr>
        </p:nvGraphicFramePr>
        <p:xfrm>
          <a:off x="107504" y="764704"/>
          <a:ext cx="8928992" cy="40458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8408"/>
                <a:gridCol w="1755483"/>
                <a:gridCol w="898637"/>
                <a:gridCol w="856847"/>
                <a:gridCol w="915905"/>
                <a:gridCol w="839579"/>
                <a:gridCol w="839579"/>
                <a:gridCol w="724554"/>
              </a:tblGrid>
              <a:tr h="38324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b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муниципальной услуги (работы), показателей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</a:t>
                      </a:r>
                      <a:b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Ожидаемое исполнение за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88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</a:tr>
              <a:tr h="2880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Публичный показ музейных предметов, музейных коллекций (в стационаре)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муниципальной услуги (работы)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кол-во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посещений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34 622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43 811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53 718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</a:tr>
              <a:tr h="6255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Объем субсидии на выполнение муниципального задания на оказание муниципальной услуги (выполнения работы)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382,40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813,40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945,00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711,00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675,00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B w="12700" cmpd="sng">
                      <a:noFill/>
                    </a:lnB>
                    <a:solidFill>
                      <a:srgbClr val="D8D2FC"/>
                    </a:solidFill>
                  </a:tcPr>
                </a:tc>
              </a:tr>
              <a:tr h="2880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Библиотечное, библиографическое информационное обслуживание пользователей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бибилиотек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муниципальной услуги (работы)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кол-во посещений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297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297 558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534 360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622 680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711 010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796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Объем субсидии на выполнение муниципального задания на оказание муниципальной услуги (выполнения работы)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821,10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373,30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477,00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</a:tr>
              <a:tr h="306002">
                <a:tc rowSpan="2">
                  <a:txBody>
                    <a:bodyPr/>
                    <a:lstStyle/>
                    <a:p>
                      <a:pPr algn="ctr" fontAlgn="t"/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Организация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проведение культурно-массовых мероприятий </a:t>
                      </a:r>
                    </a:p>
                  </a:txBody>
                  <a:tcPr marL="9525" marR="9525" marT="9525" marB="0">
                    <a:lnR w="12700" cmpd="sng">
                      <a:noFill/>
                    </a:ln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Объем муниципальной услуги (работы)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9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Объем субсидии на выполнение муниципального задания на оказание муниципальной услуги (выполнения работы)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993,08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265,00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497,00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2FC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31901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 объемах оказания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муниципальных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 (работ) муниципальными учреждениями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2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>
                <a16:creationId xmlns="" xmlns:a16="http://schemas.microsoft.com/office/drawing/2014/main" id="{4EB11582-DBA2-AD4D-BE72-B65204B3ABB9}"/>
              </a:ext>
            </a:extLst>
          </p:cNvPr>
          <p:cNvSpPr/>
          <p:nvPr/>
        </p:nvSpPr>
        <p:spPr>
          <a:xfrm rot="3880174">
            <a:off x="-187333" y="-1157498"/>
            <a:ext cx="3599544" cy="4772753"/>
          </a:xfrm>
          <a:custGeom>
            <a:avLst/>
            <a:gdLst>
              <a:gd name="connsiteX0" fmla="*/ 0 w 3599544"/>
              <a:gd name="connsiteY0" fmla="*/ 3318416 h 4772753"/>
              <a:gd name="connsiteX1" fmla="*/ 1570765 w 3599544"/>
              <a:gd name="connsiteY1" fmla="*/ 0 h 4772753"/>
              <a:gd name="connsiteX2" fmla="*/ 1662613 w 3599544"/>
              <a:gd name="connsiteY2" fmla="*/ 21049 h 4772753"/>
              <a:gd name="connsiteX3" fmla="*/ 1878581 w 3599544"/>
              <a:gd name="connsiteY3" fmla="*/ 110416 h 4772753"/>
              <a:gd name="connsiteX4" fmla="*/ 1961604 w 3599544"/>
              <a:gd name="connsiteY4" fmla="*/ 164851 h 4772753"/>
              <a:gd name="connsiteX5" fmla="*/ 1964264 w 3599544"/>
              <a:gd name="connsiteY5" fmla="*/ 166269 h 4772753"/>
              <a:gd name="connsiteX6" fmla="*/ 1966349 w 3599544"/>
              <a:gd name="connsiteY6" fmla="*/ 167963 h 4772753"/>
              <a:gd name="connsiteX7" fmla="*/ 2013015 w 3599544"/>
              <a:gd name="connsiteY7" fmla="*/ 198560 h 4772753"/>
              <a:gd name="connsiteX8" fmla="*/ 2068709 w 3599544"/>
              <a:gd name="connsiteY8" fmla="*/ 251106 h 4772753"/>
              <a:gd name="connsiteX9" fmla="*/ 2122169 w 3599544"/>
              <a:gd name="connsiteY9" fmla="*/ 294534 h 4772753"/>
              <a:gd name="connsiteX10" fmla="*/ 2148902 w 3599544"/>
              <a:gd name="connsiteY10" fmla="*/ 326773 h 4772753"/>
              <a:gd name="connsiteX11" fmla="*/ 2168092 w 3599544"/>
              <a:gd name="connsiteY11" fmla="*/ 344876 h 4772753"/>
              <a:gd name="connsiteX12" fmla="*/ 2191745 w 3599544"/>
              <a:gd name="connsiteY12" fmla="*/ 378435 h 4772753"/>
              <a:gd name="connsiteX13" fmla="*/ 2254226 w 3599544"/>
              <a:gd name="connsiteY13" fmla="*/ 453786 h 4772753"/>
              <a:gd name="connsiteX14" fmla="*/ 2283928 w 3599544"/>
              <a:gd name="connsiteY14" fmla="*/ 509231 h 4772753"/>
              <a:gd name="connsiteX15" fmla="*/ 2287274 w 3599544"/>
              <a:gd name="connsiteY15" fmla="*/ 513978 h 4772753"/>
              <a:gd name="connsiteX16" fmla="*/ 2291150 w 3599544"/>
              <a:gd name="connsiteY16" fmla="*/ 522713 h 4772753"/>
              <a:gd name="connsiteX17" fmla="*/ 2354906 w 3599544"/>
              <a:gd name="connsiteY17" fmla="*/ 641725 h 4772753"/>
              <a:gd name="connsiteX18" fmla="*/ 3519739 w 3599544"/>
              <a:gd name="connsiteY18" fmla="*/ 3464832 h 4772753"/>
              <a:gd name="connsiteX19" fmla="*/ 3543292 w 3599544"/>
              <a:gd name="connsiteY19" fmla="*/ 3543509 h 4772753"/>
              <a:gd name="connsiteX20" fmla="*/ 3559307 w 3599544"/>
              <a:gd name="connsiteY20" fmla="*/ 3585418 h 4772753"/>
              <a:gd name="connsiteX21" fmla="*/ 3563885 w 3599544"/>
              <a:gd name="connsiteY21" fmla="*/ 3612309 h 4772753"/>
              <a:gd name="connsiteX22" fmla="*/ 3580881 w 3599544"/>
              <a:gd name="connsiteY22" fmla="*/ 3669085 h 4772753"/>
              <a:gd name="connsiteX23" fmla="*/ 3589203 w 3599544"/>
              <a:gd name="connsiteY23" fmla="*/ 3760935 h 4772753"/>
              <a:gd name="connsiteX24" fmla="*/ 3594043 w 3599544"/>
              <a:gd name="connsiteY24" fmla="*/ 3789362 h 4772753"/>
              <a:gd name="connsiteX25" fmla="*/ 3593455 w 3599544"/>
              <a:gd name="connsiteY25" fmla="*/ 3807880 h 4772753"/>
              <a:gd name="connsiteX26" fmla="*/ 3599544 w 3599544"/>
              <a:gd name="connsiteY26" fmla="*/ 3875121 h 4772753"/>
              <a:gd name="connsiteX27" fmla="*/ 3587802 w 3599544"/>
              <a:gd name="connsiteY27" fmla="*/ 3985535 h 4772753"/>
              <a:gd name="connsiteX28" fmla="*/ 3587266 w 3599544"/>
              <a:gd name="connsiteY28" fmla="*/ 4002463 h 4772753"/>
              <a:gd name="connsiteX29" fmla="*/ 3584975 w 3599544"/>
              <a:gd name="connsiteY29" fmla="*/ 4012117 h 4772753"/>
              <a:gd name="connsiteX30" fmla="*/ 3578030 w 3599544"/>
              <a:gd name="connsiteY30" fmla="*/ 4077419 h 4772753"/>
              <a:gd name="connsiteX31" fmla="*/ 3540877 w 3599544"/>
              <a:gd name="connsiteY31" fmla="*/ 4198159 h 4772753"/>
              <a:gd name="connsiteX32" fmla="*/ 3538087 w 3599544"/>
              <a:gd name="connsiteY32" fmla="*/ 4209921 h 4772753"/>
              <a:gd name="connsiteX33" fmla="*/ 3535605 w 3599544"/>
              <a:gd name="connsiteY33" fmla="*/ 4215289 h 4772753"/>
              <a:gd name="connsiteX34" fmla="*/ 3518634 w 3599544"/>
              <a:gd name="connsiteY34" fmla="*/ 4270442 h 4772753"/>
              <a:gd name="connsiteX35" fmla="*/ 3453922 w 3599544"/>
              <a:gd name="connsiteY35" fmla="*/ 4391876 h 4772753"/>
              <a:gd name="connsiteX36" fmla="*/ 3451235 w 3599544"/>
              <a:gd name="connsiteY36" fmla="*/ 4397688 h 4772753"/>
              <a:gd name="connsiteX37" fmla="*/ 3449713 w 3599544"/>
              <a:gd name="connsiteY37" fmla="*/ 4399778 h 4772753"/>
              <a:gd name="connsiteX38" fmla="*/ 3423654 w 3599544"/>
              <a:gd name="connsiteY38" fmla="*/ 4448673 h 4772753"/>
              <a:gd name="connsiteX39" fmla="*/ 3295388 w 3599544"/>
              <a:gd name="connsiteY39" fmla="*/ 4606580 h 4772753"/>
              <a:gd name="connsiteX40" fmla="*/ 3185781 w 3599544"/>
              <a:gd name="connsiteY40" fmla="*/ 4697469 h 4772753"/>
              <a:gd name="connsiteX41" fmla="*/ 3183503 w 3599544"/>
              <a:gd name="connsiteY41" fmla="*/ 4699589 h 4772753"/>
              <a:gd name="connsiteX42" fmla="*/ 3182393 w 3599544"/>
              <a:gd name="connsiteY42" fmla="*/ 4700279 h 4772753"/>
              <a:gd name="connsiteX43" fmla="*/ 3136137 w 3599544"/>
              <a:gd name="connsiteY43" fmla="*/ 4738637 h 4772753"/>
              <a:gd name="connsiteX44" fmla="*/ 3072450 w 3599544"/>
              <a:gd name="connsiteY44" fmla="*/ 4772753 h 47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599544" h="4772753">
                <a:moveTo>
                  <a:pt x="0" y="3318416"/>
                </a:moveTo>
                <a:lnTo>
                  <a:pt x="1570765" y="0"/>
                </a:lnTo>
                <a:lnTo>
                  <a:pt x="1662613" y="21049"/>
                </a:lnTo>
                <a:cubicBezTo>
                  <a:pt x="1736682" y="42369"/>
                  <a:pt x="1809141" y="72097"/>
                  <a:pt x="1878581" y="110416"/>
                </a:cubicBezTo>
                <a:lnTo>
                  <a:pt x="1961604" y="164851"/>
                </a:lnTo>
                <a:lnTo>
                  <a:pt x="1964264" y="166269"/>
                </a:lnTo>
                <a:lnTo>
                  <a:pt x="1966349" y="167963"/>
                </a:lnTo>
                <a:lnTo>
                  <a:pt x="2013015" y="198560"/>
                </a:lnTo>
                <a:lnTo>
                  <a:pt x="2068709" y="251106"/>
                </a:lnTo>
                <a:lnTo>
                  <a:pt x="2122169" y="294534"/>
                </a:lnTo>
                <a:lnTo>
                  <a:pt x="2148902" y="326773"/>
                </a:lnTo>
                <a:lnTo>
                  <a:pt x="2168092" y="344876"/>
                </a:lnTo>
                <a:lnTo>
                  <a:pt x="2191745" y="378435"/>
                </a:lnTo>
                <a:lnTo>
                  <a:pt x="2254226" y="453786"/>
                </a:lnTo>
                <a:lnTo>
                  <a:pt x="2283928" y="509231"/>
                </a:lnTo>
                <a:lnTo>
                  <a:pt x="2287274" y="513978"/>
                </a:lnTo>
                <a:lnTo>
                  <a:pt x="2291150" y="522713"/>
                </a:lnTo>
                <a:lnTo>
                  <a:pt x="2354906" y="641725"/>
                </a:lnTo>
                <a:lnTo>
                  <a:pt x="3519739" y="3464832"/>
                </a:lnTo>
                <a:lnTo>
                  <a:pt x="3543292" y="3543509"/>
                </a:lnTo>
                <a:lnTo>
                  <a:pt x="3559307" y="3585418"/>
                </a:lnTo>
                <a:lnTo>
                  <a:pt x="3563885" y="3612309"/>
                </a:lnTo>
                <a:lnTo>
                  <a:pt x="3580881" y="3669085"/>
                </a:lnTo>
                <a:lnTo>
                  <a:pt x="3589203" y="3760935"/>
                </a:lnTo>
                <a:lnTo>
                  <a:pt x="3594043" y="3789362"/>
                </a:lnTo>
                <a:lnTo>
                  <a:pt x="3593455" y="3807880"/>
                </a:lnTo>
                <a:lnTo>
                  <a:pt x="3599544" y="3875121"/>
                </a:lnTo>
                <a:lnTo>
                  <a:pt x="3587802" y="3985535"/>
                </a:lnTo>
                <a:lnTo>
                  <a:pt x="3587266" y="4002463"/>
                </a:lnTo>
                <a:lnTo>
                  <a:pt x="3584975" y="4012117"/>
                </a:lnTo>
                <a:lnTo>
                  <a:pt x="3578030" y="4077419"/>
                </a:lnTo>
                <a:lnTo>
                  <a:pt x="3540877" y="4198159"/>
                </a:lnTo>
                <a:lnTo>
                  <a:pt x="3538087" y="4209921"/>
                </a:lnTo>
                <a:lnTo>
                  <a:pt x="3535605" y="4215289"/>
                </a:lnTo>
                <a:lnTo>
                  <a:pt x="3518634" y="4270442"/>
                </a:lnTo>
                <a:lnTo>
                  <a:pt x="3453922" y="4391876"/>
                </a:lnTo>
                <a:lnTo>
                  <a:pt x="3451235" y="4397688"/>
                </a:lnTo>
                <a:lnTo>
                  <a:pt x="3449713" y="4399778"/>
                </a:lnTo>
                <a:lnTo>
                  <a:pt x="3423654" y="4448673"/>
                </a:lnTo>
                <a:cubicBezTo>
                  <a:pt x="3386318" y="4505005"/>
                  <a:pt x="3343436" y="4557948"/>
                  <a:pt x="3295388" y="4606580"/>
                </a:cubicBezTo>
                <a:lnTo>
                  <a:pt x="3185781" y="4697469"/>
                </a:lnTo>
                <a:lnTo>
                  <a:pt x="3183503" y="4699589"/>
                </a:lnTo>
                <a:lnTo>
                  <a:pt x="3182393" y="4700279"/>
                </a:lnTo>
                <a:lnTo>
                  <a:pt x="3136137" y="4738637"/>
                </a:lnTo>
                <a:lnTo>
                  <a:pt x="3072450" y="4772753"/>
                </a:lnTo>
                <a:close/>
              </a:path>
            </a:pathLst>
          </a:custGeom>
          <a:gradFill>
            <a:gsLst>
              <a:gs pos="0">
                <a:srgbClr val="536FFB"/>
              </a:gs>
              <a:gs pos="100000">
                <a:srgbClr val="D190D8">
                  <a:alpha val="68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" action="ppaction://noaction" highlightClick="1"/>
            <a:extLst>
              <a:ext uri="{FF2B5EF4-FFF2-40B4-BE49-F238E27FC236}">
                <a16:creationId xmlns="" xmlns:a16="http://schemas.microsoft.com/office/drawing/2014/main" id="{C7AAEEDB-5B07-0C43-A803-8814EA0AE9A4}"/>
              </a:ext>
            </a:extLst>
          </p:cNvPr>
          <p:cNvSpPr/>
          <p:nvPr/>
        </p:nvSpPr>
        <p:spPr>
          <a:xfrm>
            <a:off x="483801" y="675406"/>
            <a:ext cx="5062657" cy="5067202"/>
          </a:xfrm>
          <a:prstGeom prst="actionButtonBlank">
            <a:avLst/>
          </a:prstGeom>
          <a:solidFill>
            <a:srgbClr val="F7F4F9"/>
          </a:solidFill>
          <a:ln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77734"/>
            <a:ext cx="3635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физической культуры и спорта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A4E90C08-ABDB-2E44-B009-75FDA1362874}"/>
              </a:ext>
            </a:extLst>
          </p:cNvPr>
          <p:cNvSpPr/>
          <p:nvPr/>
        </p:nvSpPr>
        <p:spPr>
          <a:xfrm>
            <a:off x="5537864" y="583327"/>
            <a:ext cx="440743" cy="3912005"/>
          </a:xfrm>
          <a:prstGeom prst="roundRect">
            <a:avLst>
              <a:gd name="adj" fmla="val 29433"/>
            </a:avLst>
          </a:prstGeom>
          <a:gradFill>
            <a:gsLst>
              <a:gs pos="0">
                <a:srgbClr val="536FFB"/>
              </a:gs>
              <a:gs pos="100000">
                <a:srgbClr val="D190D8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983374"/>
              </p:ext>
            </p:extLst>
          </p:nvPr>
        </p:nvGraphicFramePr>
        <p:xfrm>
          <a:off x="483800" y="764704"/>
          <a:ext cx="4952295" cy="2533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5310"/>
                <a:gridCol w="1666988"/>
                <a:gridCol w="1739997"/>
              </a:tblGrid>
              <a:tr h="2160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978607" y="1662166"/>
            <a:ext cx="31653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0" algn="just">
              <a:spcAft>
                <a:spcPts val="0"/>
              </a:spcAft>
              <a:buClr>
                <a:srgbClr val="F14124">
                  <a:lumMod val="75000"/>
                </a:srgbClr>
              </a:buClr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 smtClean="0">
                <a:latin typeface="Times New Roman"/>
                <a:ea typeface="Calibri"/>
              </a:rPr>
              <a:t>Обеспечение </a:t>
            </a:r>
            <a:r>
              <a:rPr lang="ru-RU" dirty="0">
                <a:latin typeface="Times New Roman"/>
                <a:ea typeface="Calibri"/>
              </a:rPr>
              <a:t>условий для развития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</a:rPr>
              <a:t>физической культуры, школьного спорта и массового спорта на территории Находкинского городского округа</a:t>
            </a:r>
            <a:endParaRPr lang="ru-RU" b="1" u="sng" dirty="0">
              <a:latin typeface="Times New Roman"/>
              <a:ea typeface="Times New Roman"/>
              <a:cs typeface="Calibri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83801" y="1178963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11560" y="1259635"/>
            <a:ext cx="1449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163 093 546,28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4" name="Овал 13"/>
          <p:cNvSpPr/>
          <p:nvPr/>
        </p:nvSpPr>
        <p:spPr>
          <a:xfrm>
            <a:off x="2276255" y="1178962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483768" y="1235348"/>
            <a:ext cx="1309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159 830 885,66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6" name="Овал 15"/>
          <p:cNvSpPr/>
          <p:nvPr/>
        </p:nvSpPr>
        <p:spPr>
          <a:xfrm>
            <a:off x="4081323" y="1199666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283968" y="1259635"/>
            <a:ext cx="1309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159 614 585,00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5446" y="2204864"/>
            <a:ext cx="4935362" cy="527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45720" indent="0" algn="just">
              <a:spcAft>
                <a:spcPts val="0"/>
              </a:spcAft>
              <a:buNone/>
              <a:tabLst>
                <a:tab pos="111125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Привлечение населения Находкинского городского округа, в том числе учащихся общеобразовательных учреждений,  инвалидов и других маломобильных групп населения, к организованным занятиям физической культурой и спортом;</a:t>
            </a:r>
          </a:p>
          <a:p>
            <a:pPr marL="45720" indent="0" algn="just">
              <a:spcAft>
                <a:spcPts val="0"/>
              </a:spcAft>
              <a:buNone/>
              <a:tabLst>
                <a:tab pos="111125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Организация подготовки граждан Находкинского городского округа к  выполнению нормативов (тестов) Всероссийского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физкультурно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- спортивного комплекса «Готов к труду и обороне» (ГТО);</a:t>
            </a:r>
          </a:p>
          <a:p>
            <a:pPr marL="45720" indent="0" algn="just">
              <a:spcAft>
                <a:spcPts val="0"/>
              </a:spcAft>
              <a:buNone/>
              <a:tabLst>
                <a:tab pos="111125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Обеспечение населения Находкинского городского округа доступной спортивной инфраструктурой.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125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2" descr="C:\Users\NChernova\Desktop\20217261824110A_5132_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807" y="4365104"/>
            <a:ext cx="3738584" cy="24928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1367952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4261656" y="1998557"/>
            <a:ext cx="620688" cy="9144000"/>
          </a:xfrm>
          <a:prstGeom prst="rect">
            <a:avLst/>
          </a:prstGeom>
          <a:gradFill>
            <a:gsLst>
              <a:gs pos="0">
                <a:srgbClr val="536FFB"/>
              </a:gs>
              <a:gs pos="100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962072"/>
              </p:ext>
            </p:extLst>
          </p:nvPr>
        </p:nvGraphicFramePr>
        <p:xfrm>
          <a:off x="-1" y="781198"/>
          <a:ext cx="9144002" cy="44202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7705"/>
                <a:gridCol w="2160240"/>
                <a:gridCol w="936104"/>
                <a:gridCol w="740400"/>
                <a:gridCol w="937959"/>
                <a:gridCol w="859797"/>
                <a:gridCol w="859797"/>
                <a:gridCol w="742000"/>
              </a:tblGrid>
              <a:tr h="252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b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муниципальной услуги (работы), показателей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</a:t>
                      </a:r>
                      <a:b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Ожидаемое исполнение за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1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</a:tr>
              <a:tr h="34904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и обеспечение подготовки спортивного резерва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муниципальной услуги (работы)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</a:tr>
              <a:tr h="859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выполнение муниципального задания на оказание муниципальной услуги (выполнения работы)</a:t>
                      </a: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186,90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208,90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646,90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</a:tr>
              <a:tr h="34551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спортивной подготовки на спортивно-оздоровительном этапе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муниципальной услуги (работы)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</a:tr>
              <a:tr h="8951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выполнение муниципального задания на оказание муниципальной услуги (выполнения работы)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589,72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743,60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018,00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392,02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501,40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</a:tr>
              <a:tr h="39230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занятий физкультурно-спортивной направленности по месту проживания граждан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муниципальной услуги (работы)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</a:tr>
              <a:tr h="8951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выполнение муниципального задания на оказание муниципальной услуги (выполнения работы)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8" marR="5728" marT="572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077, 64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568,13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052,70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507,25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854,40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rgbClr val="D8D2FC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NChernova\Desktop\hygiene-de-vie-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95923"/>
            <a:ext cx="2195736" cy="172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31901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 объемах оказания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муниципальных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 (работ) муниципальными учреждениями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NChernova\Desktop\Merit-Pay-1536x8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228074"/>
            <a:ext cx="2938362" cy="165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9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6722470" y="-1790431"/>
            <a:ext cx="647727" cy="4228591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1027" name="Picture 3" descr="C:\Users\NChernova\Desktop\depositphotos_329887634-stock-illustration-woman-reading-a-newspaper-sitt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97541"/>
            <a:ext cx="2016224" cy="229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/>
        </p:nvSpPr>
        <p:spPr>
          <a:xfrm>
            <a:off x="107504" y="1"/>
            <a:ext cx="4320480" cy="6477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термины и определения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/>
        </p:nvSpPr>
        <p:spPr>
          <a:xfrm>
            <a:off x="-4805" y="647729"/>
            <a:ext cx="3764950" cy="159739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образования и расходования денежных средств, предназначенных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финансового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обеспечения задач и функций государства и местного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Представляет собой главный финансовый документ страны (региона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муниципалитета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поселения), утверждаемый органом законодательной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 соответствующего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управления</a:t>
            </a:r>
          </a:p>
          <a:p>
            <a:pPr marL="0" indent="0">
              <a:buNone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3"/>
          <p:cNvSpPr>
            <a:spLocks noGrp="1"/>
          </p:cNvSpPr>
          <p:nvPr/>
        </p:nvSpPr>
        <p:spPr>
          <a:xfrm>
            <a:off x="5508104" y="647729"/>
            <a:ext cx="3812230" cy="1947581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endParaRPr lang="ru-RU" sz="1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трансферты, предоставляемые на безвозмездной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безвозвратной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без установления направлений и (или) условий их использования</a:t>
            </a:r>
          </a:p>
          <a:p>
            <a:pPr marL="0" indent="0">
              <a:buNone/>
            </a:pP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трансферты, предоставляемые на безвозмездной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безвозвратной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в целях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на решение вопросов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значения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4805" y="2245122"/>
            <a:ext cx="490720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денежные средства, за исключением средств, являющихся источниками финансирования дефицита бюджета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бюджета над его расходами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расходов бюджета над его доходами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принципов бюджетной системы Российской Федерации, означающий, что объем предусмотренных бюджетом расходов должен соответствовать суммарному объему доходов бюджета и поступлений источников финансирования его дефицита, уменьшенных на суммы выплат из бюджета, связанных с источниками финансирования дефицита бюджета и изменением остатков на счетах по учету средств бюджетов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средства, привлекаемые в бюджет для покрытия дефицита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Средства, предоставляемые одним бюджетом бюджетной системы Российской Федерации другому бюджету бюджетной системы Российской Федерации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04653" y="2522120"/>
            <a:ext cx="435597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трансферты, предоставляемые на безвозмездной и безвозвратной основе в целях обеспечения исполнения отдельных государственных полномочий, переданных органам местного самоуправления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</a:t>
            </a: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</a:t>
            </a:r>
            <a:endParaRPr lang="ru-RU" sz="1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окумент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 муниципального образования</a:t>
            </a:r>
          </a:p>
          <a:p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ИНИЦИАТИВНОЕ </a:t>
            </a: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БЮДЖЕТИРОВАНИЕ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основанных на гражданской инициативе практик по решению социально-экономических задач при непосредственном участии граждан в определении и выборе объектов расходования бюджетных средств, а также последующем контроле за реализацией проектов</a:t>
            </a:r>
          </a:p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МОЛОДЕЖНЫЙ БЮДЖЕТ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мероприятий, направленных на обеспечение участия учащихся 9-11 классов образовательных учреждений системы общего пользования Находкинского городского округа в решении вопросов местного значения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2DEE7159-8A1D-EF48-8189-1302935BCE3A}"/>
              </a:ext>
            </a:extLst>
          </p:cNvPr>
          <p:cNvSpPr/>
          <p:nvPr/>
        </p:nvSpPr>
        <p:spPr>
          <a:xfrm>
            <a:off x="4689138" y="2644656"/>
            <a:ext cx="121450" cy="4213344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8148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>
                <a16:creationId xmlns="" xmlns:a16="http://schemas.microsoft.com/office/drawing/2014/main" id="{4EB11582-DBA2-AD4D-BE72-B65204B3ABB9}"/>
              </a:ext>
            </a:extLst>
          </p:cNvPr>
          <p:cNvSpPr/>
          <p:nvPr/>
        </p:nvSpPr>
        <p:spPr>
          <a:xfrm rot="3880174">
            <a:off x="-187333" y="-1157498"/>
            <a:ext cx="3599544" cy="4772753"/>
          </a:xfrm>
          <a:custGeom>
            <a:avLst/>
            <a:gdLst>
              <a:gd name="connsiteX0" fmla="*/ 0 w 3599544"/>
              <a:gd name="connsiteY0" fmla="*/ 3318416 h 4772753"/>
              <a:gd name="connsiteX1" fmla="*/ 1570765 w 3599544"/>
              <a:gd name="connsiteY1" fmla="*/ 0 h 4772753"/>
              <a:gd name="connsiteX2" fmla="*/ 1662613 w 3599544"/>
              <a:gd name="connsiteY2" fmla="*/ 21049 h 4772753"/>
              <a:gd name="connsiteX3" fmla="*/ 1878581 w 3599544"/>
              <a:gd name="connsiteY3" fmla="*/ 110416 h 4772753"/>
              <a:gd name="connsiteX4" fmla="*/ 1961604 w 3599544"/>
              <a:gd name="connsiteY4" fmla="*/ 164851 h 4772753"/>
              <a:gd name="connsiteX5" fmla="*/ 1964264 w 3599544"/>
              <a:gd name="connsiteY5" fmla="*/ 166269 h 4772753"/>
              <a:gd name="connsiteX6" fmla="*/ 1966349 w 3599544"/>
              <a:gd name="connsiteY6" fmla="*/ 167963 h 4772753"/>
              <a:gd name="connsiteX7" fmla="*/ 2013015 w 3599544"/>
              <a:gd name="connsiteY7" fmla="*/ 198560 h 4772753"/>
              <a:gd name="connsiteX8" fmla="*/ 2068709 w 3599544"/>
              <a:gd name="connsiteY8" fmla="*/ 251106 h 4772753"/>
              <a:gd name="connsiteX9" fmla="*/ 2122169 w 3599544"/>
              <a:gd name="connsiteY9" fmla="*/ 294534 h 4772753"/>
              <a:gd name="connsiteX10" fmla="*/ 2148902 w 3599544"/>
              <a:gd name="connsiteY10" fmla="*/ 326773 h 4772753"/>
              <a:gd name="connsiteX11" fmla="*/ 2168092 w 3599544"/>
              <a:gd name="connsiteY11" fmla="*/ 344876 h 4772753"/>
              <a:gd name="connsiteX12" fmla="*/ 2191745 w 3599544"/>
              <a:gd name="connsiteY12" fmla="*/ 378435 h 4772753"/>
              <a:gd name="connsiteX13" fmla="*/ 2254226 w 3599544"/>
              <a:gd name="connsiteY13" fmla="*/ 453786 h 4772753"/>
              <a:gd name="connsiteX14" fmla="*/ 2283928 w 3599544"/>
              <a:gd name="connsiteY14" fmla="*/ 509231 h 4772753"/>
              <a:gd name="connsiteX15" fmla="*/ 2287274 w 3599544"/>
              <a:gd name="connsiteY15" fmla="*/ 513978 h 4772753"/>
              <a:gd name="connsiteX16" fmla="*/ 2291150 w 3599544"/>
              <a:gd name="connsiteY16" fmla="*/ 522713 h 4772753"/>
              <a:gd name="connsiteX17" fmla="*/ 2354906 w 3599544"/>
              <a:gd name="connsiteY17" fmla="*/ 641725 h 4772753"/>
              <a:gd name="connsiteX18" fmla="*/ 3519739 w 3599544"/>
              <a:gd name="connsiteY18" fmla="*/ 3464832 h 4772753"/>
              <a:gd name="connsiteX19" fmla="*/ 3543292 w 3599544"/>
              <a:gd name="connsiteY19" fmla="*/ 3543509 h 4772753"/>
              <a:gd name="connsiteX20" fmla="*/ 3559307 w 3599544"/>
              <a:gd name="connsiteY20" fmla="*/ 3585418 h 4772753"/>
              <a:gd name="connsiteX21" fmla="*/ 3563885 w 3599544"/>
              <a:gd name="connsiteY21" fmla="*/ 3612309 h 4772753"/>
              <a:gd name="connsiteX22" fmla="*/ 3580881 w 3599544"/>
              <a:gd name="connsiteY22" fmla="*/ 3669085 h 4772753"/>
              <a:gd name="connsiteX23" fmla="*/ 3589203 w 3599544"/>
              <a:gd name="connsiteY23" fmla="*/ 3760935 h 4772753"/>
              <a:gd name="connsiteX24" fmla="*/ 3594043 w 3599544"/>
              <a:gd name="connsiteY24" fmla="*/ 3789362 h 4772753"/>
              <a:gd name="connsiteX25" fmla="*/ 3593455 w 3599544"/>
              <a:gd name="connsiteY25" fmla="*/ 3807880 h 4772753"/>
              <a:gd name="connsiteX26" fmla="*/ 3599544 w 3599544"/>
              <a:gd name="connsiteY26" fmla="*/ 3875121 h 4772753"/>
              <a:gd name="connsiteX27" fmla="*/ 3587802 w 3599544"/>
              <a:gd name="connsiteY27" fmla="*/ 3985535 h 4772753"/>
              <a:gd name="connsiteX28" fmla="*/ 3587266 w 3599544"/>
              <a:gd name="connsiteY28" fmla="*/ 4002463 h 4772753"/>
              <a:gd name="connsiteX29" fmla="*/ 3584975 w 3599544"/>
              <a:gd name="connsiteY29" fmla="*/ 4012117 h 4772753"/>
              <a:gd name="connsiteX30" fmla="*/ 3578030 w 3599544"/>
              <a:gd name="connsiteY30" fmla="*/ 4077419 h 4772753"/>
              <a:gd name="connsiteX31" fmla="*/ 3540877 w 3599544"/>
              <a:gd name="connsiteY31" fmla="*/ 4198159 h 4772753"/>
              <a:gd name="connsiteX32" fmla="*/ 3538087 w 3599544"/>
              <a:gd name="connsiteY32" fmla="*/ 4209921 h 4772753"/>
              <a:gd name="connsiteX33" fmla="*/ 3535605 w 3599544"/>
              <a:gd name="connsiteY33" fmla="*/ 4215289 h 4772753"/>
              <a:gd name="connsiteX34" fmla="*/ 3518634 w 3599544"/>
              <a:gd name="connsiteY34" fmla="*/ 4270442 h 4772753"/>
              <a:gd name="connsiteX35" fmla="*/ 3453922 w 3599544"/>
              <a:gd name="connsiteY35" fmla="*/ 4391876 h 4772753"/>
              <a:gd name="connsiteX36" fmla="*/ 3451235 w 3599544"/>
              <a:gd name="connsiteY36" fmla="*/ 4397688 h 4772753"/>
              <a:gd name="connsiteX37" fmla="*/ 3449713 w 3599544"/>
              <a:gd name="connsiteY37" fmla="*/ 4399778 h 4772753"/>
              <a:gd name="connsiteX38" fmla="*/ 3423654 w 3599544"/>
              <a:gd name="connsiteY38" fmla="*/ 4448673 h 4772753"/>
              <a:gd name="connsiteX39" fmla="*/ 3295388 w 3599544"/>
              <a:gd name="connsiteY39" fmla="*/ 4606580 h 4772753"/>
              <a:gd name="connsiteX40" fmla="*/ 3185781 w 3599544"/>
              <a:gd name="connsiteY40" fmla="*/ 4697469 h 4772753"/>
              <a:gd name="connsiteX41" fmla="*/ 3183503 w 3599544"/>
              <a:gd name="connsiteY41" fmla="*/ 4699589 h 4772753"/>
              <a:gd name="connsiteX42" fmla="*/ 3182393 w 3599544"/>
              <a:gd name="connsiteY42" fmla="*/ 4700279 h 4772753"/>
              <a:gd name="connsiteX43" fmla="*/ 3136137 w 3599544"/>
              <a:gd name="connsiteY43" fmla="*/ 4738637 h 4772753"/>
              <a:gd name="connsiteX44" fmla="*/ 3072450 w 3599544"/>
              <a:gd name="connsiteY44" fmla="*/ 4772753 h 47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599544" h="4772753">
                <a:moveTo>
                  <a:pt x="0" y="3318416"/>
                </a:moveTo>
                <a:lnTo>
                  <a:pt x="1570765" y="0"/>
                </a:lnTo>
                <a:lnTo>
                  <a:pt x="1662613" y="21049"/>
                </a:lnTo>
                <a:cubicBezTo>
                  <a:pt x="1736682" y="42369"/>
                  <a:pt x="1809141" y="72097"/>
                  <a:pt x="1878581" y="110416"/>
                </a:cubicBezTo>
                <a:lnTo>
                  <a:pt x="1961604" y="164851"/>
                </a:lnTo>
                <a:lnTo>
                  <a:pt x="1964264" y="166269"/>
                </a:lnTo>
                <a:lnTo>
                  <a:pt x="1966349" y="167963"/>
                </a:lnTo>
                <a:lnTo>
                  <a:pt x="2013015" y="198560"/>
                </a:lnTo>
                <a:lnTo>
                  <a:pt x="2068709" y="251106"/>
                </a:lnTo>
                <a:lnTo>
                  <a:pt x="2122169" y="294534"/>
                </a:lnTo>
                <a:lnTo>
                  <a:pt x="2148902" y="326773"/>
                </a:lnTo>
                <a:lnTo>
                  <a:pt x="2168092" y="344876"/>
                </a:lnTo>
                <a:lnTo>
                  <a:pt x="2191745" y="378435"/>
                </a:lnTo>
                <a:lnTo>
                  <a:pt x="2254226" y="453786"/>
                </a:lnTo>
                <a:lnTo>
                  <a:pt x="2283928" y="509231"/>
                </a:lnTo>
                <a:lnTo>
                  <a:pt x="2287274" y="513978"/>
                </a:lnTo>
                <a:lnTo>
                  <a:pt x="2291150" y="522713"/>
                </a:lnTo>
                <a:lnTo>
                  <a:pt x="2354906" y="641725"/>
                </a:lnTo>
                <a:lnTo>
                  <a:pt x="3519739" y="3464832"/>
                </a:lnTo>
                <a:lnTo>
                  <a:pt x="3543292" y="3543509"/>
                </a:lnTo>
                <a:lnTo>
                  <a:pt x="3559307" y="3585418"/>
                </a:lnTo>
                <a:lnTo>
                  <a:pt x="3563885" y="3612309"/>
                </a:lnTo>
                <a:lnTo>
                  <a:pt x="3580881" y="3669085"/>
                </a:lnTo>
                <a:lnTo>
                  <a:pt x="3589203" y="3760935"/>
                </a:lnTo>
                <a:lnTo>
                  <a:pt x="3594043" y="3789362"/>
                </a:lnTo>
                <a:lnTo>
                  <a:pt x="3593455" y="3807880"/>
                </a:lnTo>
                <a:lnTo>
                  <a:pt x="3599544" y="3875121"/>
                </a:lnTo>
                <a:lnTo>
                  <a:pt x="3587802" y="3985535"/>
                </a:lnTo>
                <a:lnTo>
                  <a:pt x="3587266" y="4002463"/>
                </a:lnTo>
                <a:lnTo>
                  <a:pt x="3584975" y="4012117"/>
                </a:lnTo>
                <a:lnTo>
                  <a:pt x="3578030" y="4077419"/>
                </a:lnTo>
                <a:lnTo>
                  <a:pt x="3540877" y="4198159"/>
                </a:lnTo>
                <a:lnTo>
                  <a:pt x="3538087" y="4209921"/>
                </a:lnTo>
                <a:lnTo>
                  <a:pt x="3535605" y="4215289"/>
                </a:lnTo>
                <a:lnTo>
                  <a:pt x="3518634" y="4270442"/>
                </a:lnTo>
                <a:lnTo>
                  <a:pt x="3453922" y="4391876"/>
                </a:lnTo>
                <a:lnTo>
                  <a:pt x="3451235" y="4397688"/>
                </a:lnTo>
                <a:lnTo>
                  <a:pt x="3449713" y="4399778"/>
                </a:lnTo>
                <a:lnTo>
                  <a:pt x="3423654" y="4448673"/>
                </a:lnTo>
                <a:cubicBezTo>
                  <a:pt x="3386318" y="4505005"/>
                  <a:pt x="3343436" y="4557948"/>
                  <a:pt x="3295388" y="4606580"/>
                </a:cubicBezTo>
                <a:lnTo>
                  <a:pt x="3185781" y="4697469"/>
                </a:lnTo>
                <a:lnTo>
                  <a:pt x="3183503" y="4699589"/>
                </a:lnTo>
                <a:lnTo>
                  <a:pt x="3182393" y="4700279"/>
                </a:lnTo>
                <a:lnTo>
                  <a:pt x="3136137" y="4738637"/>
                </a:lnTo>
                <a:lnTo>
                  <a:pt x="3072450" y="4772753"/>
                </a:lnTo>
                <a:close/>
              </a:path>
            </a:pathLst>
          </a:custGeom>
          <a:gradFill>
            <a:gsLst>
              <a:gs pos="0">
                <a:srgbClr val="536FFB"/>
              </a:gs>
              <a:gs pos="100000">
                <a:srgbClr val="D190D8">
                  <a:alpha val="68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" action="ppaction://noaction" highlightClick="1"/>
            <a:extLst>
              <a:ext uri="{FF2B5EF4-FFF2-40B4-BE49-F238E27FC236}">
                <a16:creationId xmlns="" xmlns:a16="http://schemas.microsoft.com/office/drawing/2014/main" id="{C7AAEEDB-5B07-0C43-A803-8814EA0AE9A4}"/>
              </a:ext>
            </a:extLst>
          </p:cNvPr>
          <p:cNvSpPr/>
          <p:nvPr/>
        </p:nvSpPr>
        <p:spPr>
          <a:xfrm>
            <a:off x="483801" y="675406"/>
            <a:ext cx="5062657" cy="5633914"/>
          </a:xfrm>
          <a:prstGeom prst="actionButtonBlank">
            <a:avLst/>
          </a:prstGeom>
          <a:solidFill>
            <a:srgbClr val="F7F4F9"/>
          </a:solidFill>
          <a:ln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92112"/>
            <a:ext cx="3635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доступным жильем 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A4E90C08-ABDB-2E44-B009-75FDA1362874}"/>
              </a:ext>
            </a:extLst>
          </p:cNvPr>
          <p:cNvSpPr/>
          <p:nvPr/>
        </p:nvSpPr>
        <p:spPr>
          <a:xfrm>
            <a:off x="5537864" y="583327"/>
            <a:ext cx="440743" cy="3912005"/>
          </a:xfrm>
          <a:prstGeom prst="roundRect">
            <a:avLst>
              <a:gd name="adj" fmla="val 29433"/>
            </a:avLst>
          </a:prstGeom>
          <a:gradFill>
            <a:gsLst>
              <a:gs pos="0">
                <a:srgbClr val="536FFB"/>
              </a:gs>
              <a:gs pos="100000">
                <a:srgbClr val="D190D8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164761"/>
              </p:ext>
            </p:extLst>
          </p:nvPr>
        </p:nvGraphicFramePr>
        <p:xfrm>
          <a:off x="483800" y="764704"/>
          <a:ext cx="4952295" cy="2533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5310"/>
                <a:gridCol w="1666988"/>
                <a:gridCol w="1739997"/>
              </a:tblGrid>
              <a:tr h="2160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993808" y="583327"/>
            <a:ext cx="31653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 </a:t>
            </a:r>
          </a:p>
          <a:p>
            <a:pPr indent="0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</a:rPr>
              <a:t>1</a:t>
            </a:r>
            <a:r>
              <a:rPr lang="ru-RU" dirty="0">
                <a:latin typeface="Times New Roman"/>
                <a:ea typeface="Calibri"/>
              </a:rPr>
              <a:t>. Обеспечение устойчивого развития Находкинского городского округа на основе документов территориального и стратегического планирования.</a:t>
            </a:r>
            <a:endParaRPr lang="ru-RU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r>
              <a:rPr lang="ru-RU" dirty="0" smtClean="0">
                <a:latin typeface="Times New Roman"/>
                <a:ea typeface="Calibri"/>
              </a:rPr>
              <a:t>2</a:t>
            </a:r>
            <a:r>
              <a:rPr lang="ru-RU" dirty="0">
                <a:latin typeface="Times New Roman"/>
                <a:ea typeface="Calibri"/>
              </a:rPr>
              <a:t>. Обеспечение населения благоустроенным жильем, в том числе эконом-класса, отвечающего стандартам ценовой доступности, требованиям безопасности и </a:t>
            </a:r>
            <a:r>
              <a:rPr lang="ru-RU" dirty="0" err="1">
                <a:latin typeface="Times New Roman"/>
                <a:ea typeface="Calibri"/>
              </a:rPr>
              <a:t>экологичности</a:t>
            </a:r>
            <a:r>
              <a:rPr lang="ru-RU" dirty="0">
                <a:latin typeface="Times New Roman"/>
                <a:ea typeface="Calibri"/>
              </a:rPr>
              <a:t>.</a:t>
            </a:r>
            <a:endParaRPr lang="ru-RU" b="1" u="sng" dirty="0">
              <a:latin typeface="Times New Roman"/>
              <a:ea typeface="Times New Roman"/>
              <a:cs typeface="Calibri"/>
            </a:endParaRPr>
          </a:p>
          <a:p>
            <a:pPr lvl="0" indent="0" algn="just">
              <a:spcAft>
                <a:spcPts val="0"/>
              </a:spcAft>
              <a:buClr>
                <a:srgbClr val="F14124">
                  <a:lumMod val="75000"/>
                </a:srgbClr>
              </a:buClr>
              <a:buNone/>
            </a:pPr>
            <a:endParaRPr lang="ru-RU" b="1" u="sng" dirty="0">
              <a:latin typeface="Times New Roman"/>
              <a:ea typeface="Times New Roman"/>
              <a:cs typeface="Calibri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83801" y="1178963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11560" y="1259635"/>
            <a:ext cx="144927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42 197 002,46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4" name="Овал 13"/>
          <p:cNvSpPr/>
          <p:nvPr/>
        </p:nvSpPr>
        <p:spPr>
          <a:xfrm>
            <a:off x="2276255" y="1178962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483768" y="1235348"/>
            <a:ext cx="14401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63 426 044,49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6" name="Овал 15"/>
          <p:cNvSpPr/>
          <p:nvPr/>
        </p:nvSpPr>
        <p:spPr>
          <a:xfrm>
            <a:off x="4027374" y="1199666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188538" y="1259635"/>
            <a:ext cx="14742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47 884 471,49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5446" y="2204864"/>
            <a:ext cx="4752920" cy="5086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lvl="0" algn="just">
              <a:tabLst>
                <a:tab pos="436245" algn="l"/>
                <a:tab pos="630555" algn="l"/>
              </a:tabLst>
            </a:pPr>
            <a:r>
              <a:rPr lang="ru-RU" sz="1600" dirty="0">
                <a:latin typeface="Times New Roman"/>
                <a:ea typeface="Times New Roman"/>
              </a:rPr>
              <a:t>1. Обеспечение градостроительной деятельности на территории </a:t>
            </a:r>
            <a:r>
              <a:rPr lang="ru-RU" sz="1600" dirty="0">
                <a:latin typeface="Times New Roman"/>
                <a:ea typeface="Calibri"/>
              </a:rPr>
              <a:t>Находкинского городского округа.</a:t>
            </a:r>
            <a:endParaRPr lang="ru-RU" sz="1600" dirty="0">
              <a:latin typeface="Times New Roman"/>
              <a:ea typeface="Times New Roman"/>
            </a:endParaRPr>
          </a:p>
          <a:p>
            <a:pPr lvl="0" algn="just">
              <a:tabLst>
                <a:tab pos="436245" algn="l"/>
                <a:tab pos="630555" algn="l"/>
              </a:tabLst>
            </a:pPr>
            <a:r>
              <a:rPr lang="ru-RU" sz="1600" dirty="0" smtClean="0">
                <a:latin typeface="Times New Roman"/>
                <a:ea typeface="Times New Roman"/>
              </a:rPr>
              <a:t>2</a:t>
            </a:r>
            <a:r>
              <a:rPr lang="ru-RU" sz="1600" dirty="0">
                <a:latin typeface="Times New Roman"/>
                <a:ea typeface="Times New Roman"/>
              </a:rPr>
              <a:t>. Обеспечение разработки отдельных документов стратегического планирования </a:t>
            </a:r>
            <a:r>
              <a:rPr lang="ru-RU" sz="1600" dirty="0">
                <a:latin typeface="Times New Roman"/>
                <a:ea typeface="Calibri"/>
              </a:rPr>
              <a:t>Находкинского городского округа.</a:t>
            </a:r>
            <a:endParaRPr lang="ru-RU" sz="1600" dirty="0">
              <a:latin typeface="Times New Roman"/>
              <a:ea typeface="Times New Roman"/>
            </a:endParaRPr>
          </a:p>
          <a:p>
            <a:pPr lvl="0" algn="just">
              <a:tabLst>
                <a:tab pos="436245" algn="l"/>
                <a:tab pos="630555" algn="l"/>
              </a:tabLst>
            </a:pPr>
            <a:r>
              <a:rPr lang="ru-RU" sz="1600" dirty="0" smtClean="0">
                <a:latin typeface="Times New Roman"/>
                <a:ea typeface="Times New Roman"/>
              </a:rPr>
              <a:t>3</a:t>
            </a:r>
            <a:r>
              <a:rPr lang="ru-RU" sz="1600" dirty="0">
                <a:latin typeface="Times New Roman"/>
                <a:ea typeface="Times New Roman"/>
              </a:rPr>
              <a:t>. Предоставление государственной поддержки в решении жилищной проблемы молодым семьям Находкинского городского округа, признанным в установленном порядке нуждающимися в улучшении жилищных условий.</a:t>
            </a:r>
          </a:p>
          <a:p>
            <a:pPr lvl="0" algn="just">
              <a:tabLst>
                <a:tab pos="436245" algn="l"/>
                <a:tab pos="630555" algn="l"/>
              </a:tabLst>
            </a:pPr>
            <a:r>
              <a:rPr lang="ru-RU" sz="1600" dirty="0" smtClean="0">
                <a:latin typeface="Times New Roman"/>
                <a:ea typeface="Times New Roman"/>
              </a:rPr>
              <a:t>4</a:t>
            </a:r>
            <a:r>
              <a:rPr lang="ru-RU" sz="1600" dirty="0">
                <a:latin typeface="Times New Roman"/>
                <a:ea typeface="Times New Roman"/>
              </a:rPr>
              <a:t>. Повышение качества и условий жизни граждан, имеющих трех и более </a:t>
            </a:r>
            <a:r>
              <a:rPr lang="ru-RU" sz="1600" dirty="0" smtClean="0">
                <a:latin typeface="Times New Roman"/>
                <a:ea typeface="Times New Roman"/>
              </a:rPr>
              <a:t>детей.</a:t>
            </a:r>
          </a:p>
          <a:p>
            <a:pPr lvl="0" algn="just">
              <a:tabLst>
                <a:tab pos="436245" algn="l"/>
                <a:tab pos="630555" algn="l"/>
              </a:tabLst>
            </a:pPr>
            <a:r>
              <a:rPr lang="ru-RU" sz="1600" dirty="0" smtClean="0">
                <a:latin typeface="Times New Roman"/>
                <a:ea typeface="Times New Roman"/>
              </a:rPr>
              <a:t>5</a:t>
            </a:r>
            <a:r>
              <a:rPr lang="ru-RU" sz="1600" dirty="0">
                <a:latin typeface="Times New Roman"/>
                <a:ea typeface="Times New Roman"/>
              </a:rPr>
              <a:t>. Создание безопасных и благоприятных условий проживания граждан Находкинского городского округа.</a:t>
            </a:r>
            <a:endParaRPr lang="ru-RU" sz="1600" dirty="0"/>
          </a:p>
          <a:p>
            <a:pPr marL="45720" indent="0" algn="just">
              <a:spcAft>
                <a:spcPts val="0"/>
              </a:spcAft>
              <a:buNone/>
              <a:tabLst>
                <a:tab pos="111125" algn="l"/>
              </a:tabLst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5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2" descr="C:\Users\NChernova\Desktop\для сайта\nazvany-regiony-s-samym-dostupnym-zhilem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366" y="4255068"/>
            <a:ext cx="3968892" cy="26029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4778223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Users\NChernova\Desktop\115913bb100524589.5f0af1b9193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512" y="3482427"/>
            <a:ext cx="5738975" cy="338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056517"/>
              </p:ext>
            </p:extLst>
          </p:nvPr>
        </p:nvGraphicFramePr>
        <p:xfrm>
          <a:off x="7414" y="980728"/>
          <a:ext cx="9036497" cy="24720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4297"/>
                <a:gridCol w="720080"/>
                <a:gridCol w="720080"/>
                <a:gridCol w="720080"/>
                <a:gridCol w="648072"/>
                <a:gridCol w="648072"/>
                <a:gridCol w="576064"/>
                <a:gridCol w="792088"/>
                <a:gridCol w="792088"/>
                <a:gridCol w="755576"/>
              </a:tblGrid>
              <a:tr h="57606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D8D2FC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получения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Свидетельства о праве на получение социальной выплаты для приобретения (строительства) стандартного жилья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D8D2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D8D2F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gradFill>
                      <a:gsLst>
                        <a:gs pos="0">
                          <a:srgbClr val="536FFB"/>
                        </a:gs>
                        <a:gs pos="50000">
                          <a:srgbClr val="536FFB">
                            <a:tint val="44500"/>
                            <a:satMod val="160000"/>
                          </a:srgbClr>
                        </a:gs>
                        <a:gs pos="100000">
                          <a:srgbClr val="D190D8">
                            <a:alpha val="69000"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487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План на 2022 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План на 2023 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План на 2024 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</a:tr>
              <a:tr h="5927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молодых семей, улучшивших жилищные условия за счет Свидетельства: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5368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количество семей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3 и более детьми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7504" y="110434"/>
            <a:ext cx="8928992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семей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получивших и реализовавших свидетельство 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получение социальной выплаты для приобретения (строительства) стандартного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жилья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2016-2024 годы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45560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:\Users\NChernova\Desktop\11family-group-avatar-vect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486" y="2259616"/>
            <a:ext cx="3430587" cy="457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663658"/>
              </p:ext>
            </p:extLst>
          </p:nvPr>
        </p:nvGraphicFramePr>
        <p:xfrm>
          <a:off x="62646" y="1628801"/>
          <a:ext cx="6453569" cy="4680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5014"/>
                <a:gridCol w="732803"/>
                <a:gridCol w="659523"/>
                <a:gridCol w="635710"/>
                <a:gridCol w="583420"/>
                <a:gridCol w="583420"/>
                <a:gridCol w="583420"/>
                <a:gridCol w="583420"/>
                <a:gridCol w="583420"/>
                <a:gridCol w="583419"/>
              </a:tblGrid>
              <a:tr h="761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Факт. Фин.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г.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г.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г.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г.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г.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План на 2022 г.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План на 2023 г.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План на 2024 г.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</a:tr>
              <a:tr h="5926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сего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                      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31 757,81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20 721,85 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35 928,32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38 782,98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35 220,77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31 550,66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34 736,29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36 884,47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36 884,47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69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счет федерального бюджета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11 305,78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3 257,02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12 687,47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16 901,68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12 485,88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13 672,29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26 736,29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28 884,47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28 884,47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</a:tr>
              <a:tr h="11853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краевого бюджета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10 452,03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7 642,59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13 240,85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11 971,66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12 805,39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10 378,80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8D2F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8706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НГО                   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10 000,00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9 822,24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10 000,00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9 909,64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9 929,50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7 499,57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8 000,00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8 000,00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8 000,00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242645"/>
            <a:ext cx="8640960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Расходование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бюджетных и внебюджетных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на выдачу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свидетельств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праве на получение социальной выплаты для приобретения (строительства) стандартного жилья в период с 2016-2024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годы (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27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>
                <a16:creationId xmlns="" xmlns:a16="http://schemas.microsoft.com/office/drawing/2014/main" id="{4EB11582-DBA2-AD4D-BE72-B65204B3ABB9}"/>
              </a:ext>
            </a:extLst>
          </p:cNvPr>
          <p:cNvSpPr/>
          <p:nvPr/>
        </p:nvSpPr>
        <p:spPr>
          <a:xfrm rot="3880174">
            <a:off x="-187333" y="-1157498"/>
            <a:ext cx="3599544" cy="4772753"/>
          </a:xfrm>
          <a:custGeom>
            <a:avLst/>
            <a:gdLst>
              <a:gd name="connsiteX0" fmla="*/ 0 w 3599544"/>
              <a:gd name="connsiteY0" fmla="*/ 3318416 h 4772753"/>
              <a:gd name="connsiteX1" fmla="*/ 1570765 w 3599544"/>
              <a:gd name="connsiteY1" fmla="*/ 0 h 4772753"/>
              <a:gd name="connsiteX2" fmla="*/ 1662613 w 3599544"/>
              <a:gd name="connsiteY2" fmla="*/ 21049 h 4772753"/>
              <a:gd name="connsiteX3" fmla="*/ 1878581 w 3599544"/>
              <a:gd name="connsiteY3" fmla="*/ 110416 h 4772753"/>
              <a:gd name="connsiteX4" fmla="*/ 1961604 w 3599544"/>
              <a:gd name="connsiteY4" fmla="*/ 164851 h 4772753"/>
              <a:gd name="connsiteX5" fmla="*/ 1964264 w 3599544"/>
              <a:gd name="connsiteY5" fmla="*/ 166269 h 4772753"/>
              <a:gd name="connsiteX6" fmla="*/ 1966349 w 3599544"/>
              <a:gd name="connsiteY6" fmla="*/ 167963 h 4772753"/>
              <a:gd name="connsiteX7" fmla="*/ 2013015 w 3599544"/>
              <a:gd name="connsiteY7" fmla="*/ 198560 h 4772753"/>
              <a:gd name="connsiteX8" fmla="*/ 2068709 w 3599544"/>
              <a:gd name="connsiteY8" fmla="*/ 251106 h 4772753"/>
              <a:gd name="connsiteX9" fmla="*/ 2122169 w 3599544"/>
              <a:gd name="connsiteY9" fmla="*/ 294534 h 4772753"/>
              <a:gd name="connsiteX10" fmla="*/ 2148902 w 3599544"/>
              <a:gd name="connsiteY10" fmla="*/ 326773 h 4772753"/>
              <a:gd name="connsiteX11" fmla="*/ 2168092 w 3599544"/>
              <a:gd name="connsiteY11" fmla="*/ 344876 h 4772753"/>
              <a:gd name="connsiteX12" fmla="*/ 2191745 w 3599544"/>
              <a:gd name="connsiteY12" fmla="*/ 378435 h 4772753"/>
              <a:gd name="connsiteX13" fmla="*/ 2254226 w 3599544"/>
              <a:gd name="connsiteY13" fmla="*/ 453786 h 4772753"/>
              <a:gd name="connsiteX14" fmla="*/ 2283928 w 3599544"/>
              <a:gd name="connsiteY14" fmla="*/ 509231 h 4772753"/>
              <a:gd name="connsiteX15" fmla="*/ 2287274 w 3599544"/>
              <a:gd name="connsiteY15" fmla="*/ 513978 h 4772753"/>
              <a:gd name="connsiteX16" fmla="*/ 2291150 w 3599544"/>
              <a:gd name="connsiteY16" fmla="*/ 522713 h 4772753"/>
              <a:gd name="connsiteX17" fmla="*/ 2354906 w 3599544"/>
              <a:gd name="connsiteY17" fmla="*/ 641725 h 4772753"/>
              <a:gd name="connsiteX18" fmla="*/ 3519739 w 3599544"/>
              <a:gd name="connsiteY18" fmla="*/ 3464832 h 4772753"/>
              <a:gd name="connsiteX19" fmla="*/ 3543292 w 3599544"/>
              <a:gd name="connsiteY19" fmla="*/ 3543509 h 4772753"/>
              <a:gd name="connsiteX20" fmla="*/ 3559307 w 3599544"/>
              <a:gd name="connsiteY20" fmla="*/ 3585418 h 4772753"/>
              <a:gd name="connsiteX21" fmla="*/ 3563885 w 3599544"/>
              <a:gd name="connsiteY21" fmla="*/ 3612309 h 4772753"/>
              <a:gd name="connsiteX22" fmla="*/ 3580881 w 3599544"/>
              <a:gd name="connsiteY22" fmla="*/ 3669085 h 4772753"/>
              <a:gd name="connsiteX23" fmla="*/ 3589203 w 3599544"/>
              <a:gd name="connsiteY23" fmla="*/ 3760935 h 4772753"/>
              <a:gd name="connsiteX24" fmla="*/ 3594043 w 3599544"/>
              <a:gd name="connsiteY24" fmla="*/ 3789362 h 4772753"/>
              <a:gd name="connsiteX25" fmla="*/ 3593455 w 3599544"/>
              <a:gd name="connsiteY25" fmla="*/ 3807880 h 4772753"/>
              <a:gd name="connsiteX26" fmla="*/ 3599544 w 3599544"/>
              <a:gd name="connsiteY26" fmla="*/ 3875121 h 4772753"/>
              <a:gd name="connsiteX27" fmla="*/ 3587802 w 3599544"/>
              <a:gd name="connsiteY27" fmla="*/ 3985535 h 4772753"/>
              <a:gd name="connsiteX28" fmla="*/ 3587266 w 3599544"/>
              <a:gd name="connsiteY28" fmla="*/ 4002463 h 4772753"/>
              <a:gd name="connsiteX29" fmla="*/ 3584975 w 3599544"/>
              <a:gd name="connsiteY29" fmla="*/ 4012117 h 4772753"/>
              <a:gd name="connsiteX30" fmla="*/ 3578030 w 3599544"/>
              <a:gd name="connsiteY30" fmla="*/ 4077419 h 4772753"/>
              <a:gd name="connsiteX31" fmla="*/ 3540877 w 3599544"/>
              <a:gd name="connsiteY31" fmla="*/ 4198159 h 4772753"/>
              <a:gd name="connsiteX32" fmla="*/ 3538087 w 3599544"/>
              <a:gd name="connsiteY32" fmla="*/ 4209921 h 4772753"/>
              <a:gd name="connsiteX33" fmla="*/ 3535605 w 3599544"/>
              <a:gd name="connsiteY33" fmla="*/ 4215289 h 4772753"/>
              <a:gd name="connsiteX34" fmla="*/ 3518634 w 3599544"/>
              <a:gd name="connsiteY34" fmla="*/ 4270442 h 4772753"/>
              <a:gd name="connsiteX35" fmla="*/ 3453922 w 3599544"/>
              <a:gd name="connsiteY35" fmla="*/ 4391876 h 4772753"/>
              <a:gd name="connsiteX36" fmla="*/ 3451235 w 3599544"/>
              <a:gd name="connsiteY36" fmla="*/ 4397688 h 4772753"/>
              <a:gd name="connsiteX37" fmla="*/ 3449713 w 3599544"/>
              <a:gd name="connsiteY37" fmla="*/ 4399778 h 4772753"/>
              <a:gd name="connsiteX38" fmla="*/ 3423654 w 3599544"/>
              <a:gd name="connsiteY38" fmla="*/ 4448673 h 4772753"/>
              <a:gd name="connsiteX39" fmla="*/ 3295388 w 3599544"/>
              <a:gd name="connsiteY39" fmla="*/ 4606580 h 4772753"/>
              <a:gd name="connsiteX40" fmla="*/ 3185781 w 3599544"/>
              <a:gd name="connsiteY40" fmla="*/ 4697469 h 4772753"/>
              <a:gd name="connsiteX41" fmla="*/ 3183503 w 3599544"/>
              <a:gd name="connsiteY41" fmla="*/ 4699589 h 4772753"/>
              <a:gd name="connsiteX42" fmla="*/ 3182393 w 3599544"/>
              <a:gd name="connsiteY42" fmla="*/ 4700279 h 4772753"/>
              <a:gd name="connsiteX43" fmla="*/ 3136137 w 3599544"/>
              <a:gd name="connsiteY43" fmla="*/ 4738637 h 4772753"/>
              <a:gd name="connsiteX44" fmla="*/ 3072450 w 3599544"/>
              <a:gd name="connsiteY44" fmla="*/ 4772753 h 47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599544" h="4772753">
                <a:moveTo>
                  <a:pt x="0" y="3318416"/>
                </a:moveTo>
                <a:lnTo>
                  <a:pt x="1570765" y="0"/>
                </a:lnTo>
                <a:lnTo>
                  <a:pt x="1662613" y="21049"/>
                </a:lnTo>
                <a:cubicBezTo>
                  <a:pt x="1736682" y="42369"/>
                  <a:pt x="1809141" y="72097"/>
                  <a:pt x="1878581" y="110416"/>
                </a:cubicBezTo>
                <a:lnTo>
                  <a:pt x="1961604" y="164851"/>
                </a:lnTo>
                <a:lnTo>
                  <a:pt x="1964264" y="166269"/>
                </a:lnTo>
                <a:lnTo>
                  <a:pt x="1966349" y="167963"/>
                </a:lnTo>
                <a:lnTo>
                  <a:pt x="2013015" y="198560"/>
                </a:lnTo>
                <a:lnTo>
                  <a:pt x="2068709" y="251106"/>
                </a:lnTo>
                <a:lnTo>
                  <a:pt x="2122169" y="294534"/>
                </a:lnTo>
                <a:lnTo>
                  <a:pt x="2148902" y="326773"/>
                </a:lnTo>
                <a:lnTo>
                  <a:pt x="2168092" y="344876"/>
                </a:lnTo>
                <a:lnTo>
                  <a:pt x="2191745" y="378435"/>
                </a:lnTo>
                <a:lnTo>
                  <a:pt x="2254226" y="453786"/>
                </a:lnTo>
                <a:lnTo>
                  <a:pt x="2283928" y="509231"/>
                </a:lnTo>
                <a:lnTo>
                  <a:pt x="2287274" y="513978"/>
                </a:lnTo>
                <a:lnTo>
                  <a:pt x="2291150" y="522713"/>
                </a:lnTo>
                <a:lnTo>
                  <a:pt x="2354906" y="641725"/>
                </a:lnTo>
                <a:lnTo>
                  <a:pt x="3519739" y="3464832"/>
                </a:lnTo>
                <a:lnTo>
                  <a:pt x="3543292" y="3543509"/>
                </a:lnTo>
                <a:lnTo>
                  <a:pt x="3559307" y="3585418"/>
                </a:lnTo>
                <a:lnTo>
                  <a:pt x="3563885" y="3612309"/>
                </a:lnTo>
                <a:lnTo>
                  <a:pt x="3580881" y="3669085"/>
                </a:lnTo>
                <a:lnTo>
                  <a:pt x="3589203" y="3760935"/>
                </a:lnTo>
                <a:lnTo>
                  <a:pt x="3594043" y="3789362"/>
                </a:lnTo>
                <a:lnTo>
                  <a:pt x="3593455" y="3807880"/>
                </a:lnTo>
                <a:lnTo>
                  <a:pt x="3599544" y="3875121"/>
                </a:lnTo>
                <a:lnTo>
                  <a:pt x="3587802" y="3985535"/>
                </a:lnTo>
                <a:lnTo>
                  <a:pt x="3587266" y="4002463"/>
                </a:lnTo>
                <a:lnTo>
                  <a:pt x="3584975" y="4012117"/>
                </a:lnTo>
                <a:lnTo>
                  <a:pt x="3578030" y="4077419"/>
                </a:lnTo>
                <a:lnTo>
                  <a:pt x="3540877" y="4198159"/>
                </a:lnTo>
                <a:lnTo>
                  <a:pt x="3538087" y="4209921"/>
                </a:lnTo>
                <a:lnTo>
                  <a:pt x="3535605" y="4215289"/>
                </a:lnTo>
                <a:lnTo>
                  <a:pt x="3518634" y="4270442"/>
                </a:lnTo>
                <a:lnTo>
                  <a:pt x="3453922" y="4391876"/>
                </a:lnTo>
                <a:lnTo>
                  <a:pt x="3451235" y="4397688"/>
                </a:lnTo>
                <a:lnTo>
                  <a:pt x="3449713" y="4399778"/>
                </a:lnTo>
                <a:lnTo>
                  <a:pt x="3423654" y="4448673"/>
                </a:lnTo>
                <a:cubicBezTo>
                  <a:pt x="3386318" y="4505005"/>
                  <a:pt x="3343436" y="4557948"/>
                  <a:pt x="3295388" y="4606580"/>
                </a:cubicBezTo>
                <a:lnTo>
                  <a:pt x="3185781" y="4697469"/>
                </a:lnTo>
                <a:lnTo>
                  <a:pt x="3183503" y="4699589"/>
                </a:lnTo>
                <a:lnTo>
                  <a:pt x="3182393" y="4700279"/>
                </a:lnTo>
                <a:lnTo>
                  <a:pt x="3136137" y="4738637"/>
                </a:lnTo>
                <a:lnTo>
                  <a:pt x="3072450" y="4772753"/>
                </a:lnTo>
                <a:close/>
              </a:path>
            </a:pathLst>
          </a:custGeom>
          <a:gradFill>
            <a:gsLst>
              <a:gs pos="0">
                <a:srgbClr val="536FFB"/>
              </a:gs>
              <a:gs pos="100000">
                <a:srgbClr val="D190D8">
                  <a:alpha val="68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" action="ppaction://noaction" highlightClick="1"/>
            <a:extLst>
              <a:ext uri="{FF2B5EF4-FFF2-40B4-BE49-F238E27FC236}">
                <a16:creationId xmlns="" xmlns:a16="http://schemas.microsoft.com/office/drawing/2014/main" id="{C7AAEEDB-5B07-0C43-A803-8814EA0AE9A4}"/>
              </a:ext>
            </a:extLst>
          </p:cNvPr>
          <p:cNvSpPr/>
          <p:nvPr/>
        </p:nvSpPr>
        <p:spPr>
          <a:xfrm>
            <a:off x="483801" y="675406"/>
            <a:ext cx="5062657" cy="5777930"/>
          </a:xfrm>
          <a:prstGeom prst="actionButtonBlank">
            <a:avLst/>
          </a:prstGeom>
          <a:solidFill>
            <a:srgbClr val="F7F4F9"/>
          </a:solidFill>
          <a:ln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92112"/>
            <a:ext cx="3635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A4E90C08-ABDB-2E44-B009-75FDA1362874}"/>
              </a:ext>
            </a:extLst>
          </p:cNvPr>
          <p:cNvSpPr/>
          <p:nvPr/>
        </p:nvSpPr>
        <p:spPr>
          <a:xfrm>
            <a:off x="5537864" y="583327"/>
            <a:ext cx="440743" cy="3912005"/>
          </a:xfrm>
          <a:prstGeom prst="roundRect">
            <a:avLst>
              <a:gd name="adj" fmla="val 29433"/>
            </a:avLst>
          </a:prstGeom>
          <a:gradFill>
            <a:gsLst>
              <a:gs pos="0">
                <a:srgbClr val="536FFB"/>
              </a:gs>
              <a:gs pos="100000">
                <a:srgbClr val="D190D8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261723"/>
              </p:ext>
            </p:extLst>
          </p:nvPr>
        </p:nvGraphicFramePr>
        <p:xfrm>
          <a:off x="483800" y="764704"/>
          <a:ext cx="4952295" cy="2533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5310"/>
                <a:gridCol w="1666988"/>
                <a:gridCol w="1739997"/>
              </a:tblGrid>
              <a:tr h="2160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993808" y="1267565"/>
            <a:ext cx="316539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комфортного проживания населения, посредством благоустройства территорий  Находкинского городского округа.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0" algn="just">
              <a:spcAft>
                <a:spcPts val="0"/>
              </a:spcAft>
              <a:buClr>
                <a:srgbClr val="F14124">
                  <a:lumMod val="75000"/>
                </a:srgbClr>
              </a:buClr>
              <a:buNone/>
            </a:pPr>
            <a:endParaRPr lang="ru-RU" b="1" u="sng" dirty="0">
              <a:latin typeface="Times New Roman"/>
              <a:ea typeface="Times New Roman"/>
              <a:cs typeface="Calibri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83801" y="1178963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11560" y="1259635"/>
            <a:ext cx="1449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100 129 562,66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4" name="Овал 13"/>
          <p:cNvSpPr/>
          <p:nvPr/>
        </p:nvSpPr>
        <p:spPr>
          <a:xfrm>
            <a:off x="2276255" y="1178962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483768" y="123534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144 123 267,49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6" name="Овал 15"/>
          <p:cNvSpPr/>
          <p:nvPr/>
        </p:nvSpPr>
        <p:spPr>
          <a:xfrm>
            <a:off x="4027374" y="1199666"/>
            <a:ext cx="667560" cy="63599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188538" y="1259635"/>
            <a:ext cx="1474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144 123 267,49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5446" y="2204864"/>
            <a:ext cx="4752920" cy="527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lvl="0">
              <a:spcAft>
                <a:spcPts val="0"/>
              </a:spcAft>
              <a:tabLst>
                <a:tab pos="4953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Благоустройство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дворовых территорий многоквартирных домов Находкинского городского округа, в том числе с вовлечением заинтересованных лиц в реализацию мероприятий по благоустройству.</a:t>
            </a:r>
          </a:p>
          <a:p>
            <a:pPr lvl="0">
              <a:spcAft>
                <a:spcPts val="0"/>
              </a:spcAft>
              <a:tabLst>
                <a:tab pos="4953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Благоустройство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территорий общего пользования Находкинского городского округа.</a:t>
            </a:r>
          </a:p>
          <a:p>
            <a:pPr lvl="0">
              <a:spcAft>
                <a:spcPts val="0"/>
              </a:spcAft>
              <a:tabLst>
                <a:tab pos="4953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Улучшение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состояния территорий, детских и спортивных площадок Находкинского городского округа.</a:t>
            </a:r>
          </a:p>
          <a:p>
            <a:r>
              <a:rPr lang="ru-RU" dirty="0" smtClean="0">
                <a:latin typeface="Times New Roman" panose="02020603050405020304" pitchFamily="18" charset="0"/>
                <a:ea typeface="Batang"/>
                <a:cs typeface="Times New Roman" panose="02020603050405020304" pitchFamily="18" charset="0"/>
              </a:rPr>
              <a:t>4. Вовлечение </a:t>
            </a:r>
            <a:r>
              <a:rPr lang="ru-RU" dirty="0">
                <a:latin typeface="Times New Roman" panose="02020603050405020304" pitchFamily="18" charset="0"/>
                <a:ea typeface="Batang"/>
                <a:cs typeface="Times New Roman" panose="02020603050405020304" pitchFamily="18" charset="0"/>
              </a:rPr>
              <a:t>граждан в решение вопросов развития городской среды Находкинского городского округа.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spcAft>
                <a:spcPts val="0"/>
              </a:spcAft>
              <a:buNone/>
              <a:tabLst>
                <a:tab pos="111125" algn="l"/>
              </a:tabLst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5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3" descr="C:\Users\NChernova\Desktop\для сайта\201912121444330A_981_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277" y="4228864"/>
            <a:ext cx="3948723" cy="2629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5425163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5" r="26745"/>
          <a:stretch>
            <a:fillRect/>
          </a:stretch>
        </p:blipFill>
        <p:spPr>
          <a:xfrm>
            <a:off x="415531" y="3222718"/>
            <a:ext cx="2539005" cy="36352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1" r="26731"/>
          <a:stretch>
            <a:fillRect/>
          </a:stretch>
        </p:blipFill>
        <p:spPr>
          <a:xfrm>
            <a:off x="3302496" y="3222719"/>
            <a:ext cx="2539005" cy="36352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1" r="26731"/>
          <a:stretch>
            <a:fillRect/>
          </a:stretch>
        </p:blipFill>
        <p:spPr>
          <a:xfrm>
            <a:off x="6156176" y="3215135"/>
            <a:ext cx="2539006" cy="3635282"/>
          </a:xfrm>
          <a:prstGeom prst="rect">
            <a:avLst/>
          </a:prstGeom>
        </p:spPr>
      </p:pic>
      <p:sp>
        <p:nvSpPr>
          <p:cNvPr id="5" name="Управляющая кнопка: настраиваемая 4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753774A2-65D8-7342-9A54-AFEB3FD6ED11}"/>
              </a:ext>
            </a:extLst>
          </p:cNvPr>
          <p:cNvSpPr/>
          <p:nvPr/>
        </p:nvSpPr>
        <p:spPr>
          <a:xfrm rot="5400000">
            <a:off x="1608229" y="1876412"/>
            <a:ext cx="118381" cy="2574232"/>
          </a:xfrm>
          <a:prstGeom prst="actionButtonBlank">
            <a:avLst/>
          </a:prstGeom>
          <a:gradFill>
            <a:gsLst>
              <a:gs pos="0">
                <a:srgbClr val="536FFB"/>
              </a:gs>
              <a:gs pos="100000">
                <a:srgbClr val="D190D8">
                  <a:alpha val="51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753774A2-65D8-7342-9A54-AFEB3FD6ED11}"/>
              </a:ext>
            </a:extLst>
          </p:cNvPr>
          <p:cNvSpPr/>
          <p:nvPr/>
        </p:nvSpPr>
        <p:spPr>
          <a:xfrm rot="5400000">
            <a:off x="4512807" y="1894025"/>
            <a:ext cx="118381" cy="2539005"/>
          </a:xfrm>
          <a:prstGeom prst="actionButtonBlank">
            <a:avLst/>
          </a:prstGeom>
          <a:gradFill>
            <a:gsLst>
              <a:gs pos="0">
                <a:srgbClr val="536FFB"/>
              </a:gs>
              <a:gs pos="100000">
                <a:srgbClr val="D190D8">
                  <a:alpha val="51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753774A2-65D8-7342-9A54-AFEB3FD6ED11}"/>
              </a:ext>
            </a:extLst>
          </p:cNvPr>
          <p:cNvSpPr/>
          <p:nvPr/>
        </p:nvSpPr>
        <p:spPr>
          <a:xfrm rot="5400000">
            <a:off x="7370280" y="1897818"/>
            <a:ext cx="110797" cy="2539006"/>
          </a:xfrm>
          <a:prstGeom prst="actionButtonBlank">
            <a:avLst/>
          </a:prstGeom>
          <a:gradFill>
            <a:gsLst>
              <a:gs pos="0">
                <a:srgbClr val="536FFB"/>
              </a:gs>
              <a:gs pos="100000">
                <a:srgbClr val="D190D8">
                  <a:alpha val="51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9AF145E-A5E9-004E-98F3-F31AC0208AA5}"/>
              </a:ext>
            </a:extLst>
          </p:cNvPr>
          <p:cNvSpPr txBox="1"/>
          <p:nvPr/>
        </p:nvSpPr>
        <p:spPr>
          <a:xfrm>
            <a:off x="0" y="68945"/>
            <a:ext cx="9144000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Благодаря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«Формирование современной городской среды Находкинского городского округа» 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год» пустыри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заброшенные территории внутри дворов становятся комфортными зонами отдыха. В микрорайонах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появляются современные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и спортивные площадки, уличные тренажёры для индивидуальных занятий. Финансирование работ по благоустройству осуществляется на условиях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краевого и городского бюджетов. Программа разработана в соответствии 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задачами национального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«Жильё и городская среда».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 2021 году всего было подано 83 заявки, из них прошли отбор 45,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благоустроены 13 дворов, по 11 дворам ведутся работы по благоустройству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На 2022 год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было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подана 41 заявка,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 прошли отбор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78934" y="2315756"/>
            <a:ext cx="859135" cy="78858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271" y="2340714"/>
            <a:ext cx="37666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55 507 065,85 рублей из них: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краевого бюджета-44 478  796,94 руб.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бюджета-11 028  268,92 руб.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63516" y="2315756"/>
            <a:ext cx="3707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54 267 278,81 рубль из них: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краевого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бюджета-46 819 260,81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местного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бюджета-7 448 018,00 руб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4" name="Овал 13"/>
          <p:cNvSpPr/>
          <p:nvPr/>
        </p:nvSpPr>
        <p:spPr>
          <a:xfrm>
            <a:off x="4698652" y="2306739"/>
            <a:ext cx="859135" cy="78858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28207873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16632"/>
            <a:ext cx="7520958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Находкинского городского округа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разрезе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непрограммных направлений  (руб.)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136361"/>
              </p:ext>
            </p:extLst>
          </p:nvPr>
        </p:nvGraphicFramePr>
        <p:xfrm>
          <a:off x="0" y="836713"/>
          <a:ext cx="9108504" cy="60212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1520"/>
                <a:gridCol w="3384376"/>
                <a:gridCol w="1080120"/>
                <a:gridCol w="1080120"/>
                <a:gridCol w="1080120"/>
                <a:gridCol w="1152128"/>
                <a:gridCol w="1080120"/>
              </a:tblGrid>
              <a:tr h="1956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b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</a:t>
                      </a:r>
                      <a:b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 на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5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</a:tr>
              <a:tr h="1956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</a:tr>
              <a:tr h="5294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"Информатизация администрации Находкинского городского округа" на 2018-2023 годы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6 690 324,28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9 706 000,00</a:t>
                      </a: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3 351 000,00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4 149 400,00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4 006 000,00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</a:tr>
              <a:tr h="4231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"Развитие культуры в Находкинском городском округе" на 2019 - 2023 годы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408 628 132,04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369 405 800,88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452 280 474,12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440 092 533,57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449 557 533,57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</a:tr>
              <a:tr h="7043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"Поддержка социально ориентированных некоммерческих организаций Находкинского городского округа " на 2018-2020 годы и на период до 2025 года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1 476 995,64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1 300 000,00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1 800 000,00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1 300 000,00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1 300 000,00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</a:tr>
              <a:tr h="3870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"Развитие образования в Находкинском городском округе" на 2020 - 2024 годы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2 226 216 588,44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2 312 568 779,48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2 374 732 535,59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2 406 878 302,10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2 504 345 478,10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</a:tr>
              <a:tr h="7043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"Осуществление дорожной деятельности в отношении автомобильных дорог  местного значения Находкинского городского округа" на 2018-2023 годы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378 826 416,70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492 777 344,94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578 518 992,97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75 778 884,56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78 401 642,00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</a:tr>
              <a:tr h="56202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"Обеспечение доступным жильем жителей Находкинского городского округа  на 2015-2017 годы и на период до 2025 года"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37 493 299,89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48 752 613,40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42 197 002,46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63 426 044,49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884 471,49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</a:tr>
              <a:tr h="7043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"Развитие жилищно-коммунального хозяйства и создание комфортной городской среды на территории Находкинского городского округа " на 2018-2020 годы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322 086 984,64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0,00</a:t>
                      </a:r>
                      <a:endParaRPr lang="ru-RU" sz="1100" dirty="0"/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0,00</a:t>
                      </a:r>
                      <a:endParaRPr lang="ru-RU" sz="1100" dirty="0"/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0,00</a:t>
                      </a:r>
                      <a:endParaRPr lang="ru-RU" sz="1100" dirty="0"/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0,00</a:t>
                      </a:r>
                      <a:endParaRPr lang="ru-RU" sz="1100" dirty="0"/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</a:tr>
              <a:tr h="7043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"Развитие жилищно-коммунального хозяйства и создание комфортной городской среды на территории Находкинского городского округа " на 2021-2023 годы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70 179 882,08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92 987 733,93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68 187 613,40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46 500 000,00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rgbClr val="D8D2FC"/>
                    </a:solidFill>
                  </a:tcPr>
                </a:tc>
              </a:tr>
              <a:tr h="5294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"Защита населения и территории Находкинского городского округа от чрезвычайных ситуаций на 2018-2020 годы 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54 738 213,36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6" marR="4616" marT="4616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70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241457"/>
              </p:ext>
            </p:extLst>
          </p:nvPr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511"/>
                <a:gridCol w="3456385"/>
                <a:gridCol w="1309656"/>
                <a:gridCol w="1005616"/>
                <a:gridCol w="1043327"/>
                <a:gridCol w="1106178"/>
                <a:gridCol w="1043327"/>
              </a:tblGrid>
              <a:tr h="67179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"Защита населения и территории Находкинского городского округа от чрезвычайных ситуаций на 2021-2023 годы 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67 098 530,00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80 782 000,00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76 016  000,00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75 695 000,00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</a:tr>
              <a:tr h="7659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"Развитие физической культуры, школьного спорта и массового спорта в Находкинском городском округе" на 2018-2020 годы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65 926 082,07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</a:tr>
              <a:tr h="7659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"Развитие физической культуры, школьного спорта и массового спорта в Находкинском городском округе" на 2021-2025 годы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150 838 520,00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163 093 546,28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159 830 885,66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159 614 585,00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</a:tr>
              <a:tr h="67179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"Развитие туризма в Находкинском городском округе на 2018-2020 годы и на период до 2023 года"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52 982 198,00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41 937 113,00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3 022 700,00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835 000,00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</a:tr>
              <a:tr h="7659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и развитие  системы газоснабжения Находкинского городского округа на 2015-2017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годы и на период до 2023 года»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6 113 000,00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20 626 625,00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178 620 000,00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346 500  000,00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</a:tr>
              <a:tr h="7659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"Развитие малого и среднего предпринимательства на территории Находкинского городского округа" на 2018-2020 годы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13 773 815,79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</a:tr>
              <a:tr h="7659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"Развитие малого и среднего предпринимательства на территории Находкинского городского округа" на 2021-2023 годы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2 450 000,00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2 800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000,00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2 800 000,00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2 800 000,00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rgbClr val="D8D2FC"/>
                    </a:solidFill>
                  </a:tcPr>
                </a:tc>
              </a:tr>
              <a:tr h="84225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"Развитие муниципальной службы в администрации Находкинского городского округа на 2020-2022 годы"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2 626 347,96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4 905 000,00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1 904 600,00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3 008 600,00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2 989 800,00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5" marR="6375" marT="6375" marB="0" anchor="ctr">
                    <a:solidFill>
                      <a:schemeClr val="bg1"/>
                    </a:solidFill>
                  </a:tcPr>
                </a:tc>
              </a:tr>
              <a:tr h="84225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"Противодействие коррупции в  Находкинском городском округе на 2020-2022 годы"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216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410572"/>
              </p:ext>
            </p:extLst>
          </p:nvPr>
        </p:nvGraphicFramePr>
        <p:xfrm>
          <a:off x="0" y="0"/>
          <a:ext cx="9143999" cy="68133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1520"/>
                <a:gridCol w="3024336"/>
                <a:gridCol w="1224136"/>
                <a:gridCol w="1152128"/>
                <a:gridCol w="1152128"/>
                <a:gridCol w="1152128"/>
                <a:gridCol w="1187623"/>
              </a:tblGrid>
              <a:tr h="6206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"Управление муниципальными финансами Находкинского городского округа на 2017 - 2021 годы"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33 313 217,72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33 025 871,10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"Управление муниципальными финансами Находкинского городского округа на 2022 - 2026 годы"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51 265 000,00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52 406 000,00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53 622 000,00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"Формирование современной городской среды Находкинского городского округа" на 2018-2024 годы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145 096 979,43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104 136 334,31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100 129 562,66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144 123 267,49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144 123 267,49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</a:tr>
              <a:tr h="7063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"Переселение граждан из аварийного жилищного фонда Находкинского городского округа на 2018-2025 годы"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35 005 389,92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45 409 614,12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</a:tr>
              <a:tr h="5579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"Управление муниципальным имуществом Находкинского городского округа на 2020-2022 годы"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347 156,99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2 950 000,00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3 500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</a:tr>
              <a:tr h="7063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программа «Развитие градостроительной и землеустроительной деятельности в Находкинском городском округе на 2021-2023 годы»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6 000 000,00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</a:tr>
              <a:tr h="5579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"Благоустройство территорий Находкинского городского округа на 2021-2024 годы"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78 095 240,00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58 436 000,00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43 300 000,00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52 300 000,00</a:t>
                      </a: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«Комплексное развитие сельских территорий Находкинского городского округа на 2021-2024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годы»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2 720 000,00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1 308 000,00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</a:tr>
              <a:tr h="7063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"Укрепление общественного здоровья населения  Находкинского городского округа на 2021-2024 годы"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</a:tr>
              <a:tr h="41389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расходов по муниципальным программ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734 520 944,87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3 855 708 728,31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079 954 186,01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3 723 744 231,27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3 971 278 777,65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Непрограммные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деятельности органов местного самоуправления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786 557 661,26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919 753 147,35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894 535 562,37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948 729 450,77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985 617 579,74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chemeClr val="bg1"/>
                    </a:solidFill>
                  </a:tcPr>
                </a:tc>
              </a:tr>
              <a:tr h="3476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4 521 078 606,13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4 775 461 875,66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974 489 748,38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4 672 473 682,04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4 956 896 357,39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18" marR="6718" marT="6718" marB="0" anchor="ctr">
                    <a:solidFill>
                      <a:srgbClr val="D8D2F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6000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/>
        </p:nvSpPr>
        <p:spPr>
          <a:xfrm>
            <a:off x="566723" y="116632"/>
            <a:ext cx="8064896" cy="711315"/>
          </a:xfrm>
          <a:prstGeom prst="rect">
            <a:avLst/>
          </a:prstGeom>
          <a:solidFill>
            <a:srgbClr val="D8D2FC"/>
          </a:solidFill>
          <a:ln>
            <a:noFill/>
          </a:ln>
        </p:spPr>
        <p:txBody>
          <a:bodyPr vert="horz" lIns="0" tIns="0" rIns="18288" bIns="0" anchor="b">
            <a:normAutofit fontScale="900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муниципальных образований Приморского края по уровню открытости бюджетных данных в 2020 году </a:t>
            </a:r>
            <a:b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(группировка по степени открытости)</a:t>
            </a:r>
          </a:p>
        </p:txBody>
      </p:sp>
      <p:pic>
        <p:nvPicPr>
          <p:cNvPr id="3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2779"/>
            <a:ext cx="9144000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919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>
            <a:extLst>
              <a:ext uri="{FF2B5EF4-FFF2-40B4-BE49-F238E27FC236}">
                <a16:creationId xmlns:a16="http://schemas.microsoft.com/office/drawing/2014/main" xmlns="" id="{AE5AFC2F-7678-1D47-9A59-A38009AC2C85}"/>
              </a:ext>
            </a:extLst>
          </p:cNvPr>
          <p:cNvSpPr/>
          <p:nvPr/>
        </p:nvSpPr>
        <p:spPr>
          <a:xfrm rot="18900000">
            <a:off x="4597114" y="1752884"/>
            <a:ext cx="5206357" cy="5206356"/>
          </a:xfrm>
          <a:custGeom>
            <a:avLst/>
            <a:gdLst>
              <a:gd name="connsiteX0" fmla="*/ 5162205 w 5427139"/>
              <a:gd name="connsiteY0" fmla="*/ 264934 h 5427139"/>
              <a:gd name="connsiteX1" fmla="*/ 5427139 w 5427139"/>
              <a:gd name="connsiteY1" fmla="*/ 904541 h 5427139"/>
              <a:gd name="connsiteX2" fmla="*/ 5427139 w 5427139"/>
              <a:gd name="connsiteY2" fmla="*/ 2869091 h 5427139"/>
              <a:gd name="connsiteX3" fmla="*/ 2869091 w 5427139"/>
              <a:gd name="connsiteY3" fmla="*/ 5427139 h 5427139"/>
              <a:gd name="connsiteX4" fmla="*/ 1739677 w 5427139"/>
              <a:gd name="connsiteY4" fmla="*/ 5427139 h 5427139"/>
              <a:gd name="connsiteX5" fmla="*/ 0 w 5427139"/>
              <a:gd name="connsiteY5" fmla="*/ 3687462 h 5427139"/>
              <a:gd name="connsiteX6" fmla="*/ 0 w 5427139"/>
              <a:gd name="connsiteY6" fmla="*/ 904541 h 5427139"/>
              <a:gd name="connsiteX7" fmla="*/ 904541 w 5427139"/>
              <a:gd name="connsiteY7" fmla="*/ 0 h 5427139"/>
              <a:gd name="connsiteX8" fmla="*/ 4522598 w 5427139"/>
              <a:gd name="connsiteY8" fmla="*/ 0 h 5427139"/>
              <a:gd name="connsiteX9" fmla="*/ 5162205 w 5427139"/>
              <a:gd name="connsiteY9" fmla="*/ 264934 h 5427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27139" h="5427139">
                <a:moveTo>
                  <a:pt x="5162205" y="264934"/>
                </a:moveTo>
                <a:cubicBezTo>
                  <a:pt x="5325895" y="428624"/>
                  <a:pt x="5427139" y="654759"/>
                  <a:pt x="5427139" y="904541"/>
                </a:cubicBezTo>
                <a:lnTo>
                  <a:pt x="5427139" y="2869091"/>
                </a:lnTo>
                <a:lnTo>
                  <a:pt x="2869091" y="5427139"/>
                </a:lnTo>
                <a:lnTo>
                  <a:pt x="1739677" y="5427139"/>
                </a:lnTo>
                <a:lnTo>
                  <a:pt x="0" y="3687462"/>
                </a:lnTo>
                <a:lnTo>
                  <a:pt x="0" y="904541"/>
                </a:lnTo>
                <a:cubicBezTo>
                  <a:pt x="0" y="404977"/>
                  <a:pt x="404977" y="0"/>
                  <a:pt x="904541" y="0"/>
                </a:cubicBezTo>
                <a:lnTo>
                  <a:pt x="4522598" y="0"/>
                </a:lnTo>
                <a:cubicBezTo>
                  <a:pt x="4772380" y="0"/>
                  <a:pt x="4998515" y="101244"/>
                  <a:pt x="5162205" y="264934"/>
                </a:cubicBezTo>
                <a:close/>
              </a:path>
            </a:pathLst>
          </a:custGeom>
          <a:gradFill>
            <a:gsLst>
              <a:gs pos="0">
                <a:srgbClr val="3399FF"/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18" y="744970"/>
            <a:ext cx="626469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 </a:t>
            </a:r>
            <a:r>
              <a:rPr lang="ru-RU" sz="1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инструментов вовлечения граждан в местное самоуправление и управление </a:t>
            </a:r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бюджетом </a:t>
            </a:r>
            <a:r>
              <a:rPr lang="ru-RU" sz="1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территорий</a:t>
            </a:r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1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механизм, позволяющий оперативно выявлять и решать наиболее острые (по мнению самих жителей) социальные проблемы </a:t>
            </a:r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</a:t>
            </a:r>
            <a:r>
              <a:rPr lang="ru-RU" sz="1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</a:t>
            </a:r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5852" y="3304156"/>
            <a:ext cx="3528393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развития института инициативного бюджетирования  </a:t>
            </a:r>
          </a:p>
          <a:p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2021-2023гг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Находкинском городском округе планируется </a:t>
            </a:r>
          </a:p>
          <a:p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включить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инициативного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бюджетирования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процедуру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разработки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последующей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900" y="5391330"/>
            <a:ext cx="46801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большинстве регионов проекты реализуются на основе </a:t>
            </a:r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 трех источников: </a:t>
            </a:r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регионального бюджета, вклад муниципальных бюджетов, а также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добровольные взносы со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населения и бизнеса.</a:t>
            </a:r>
          </a:p>
          <a:p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249965" y="1991465"/>
            <a:ext cx="364895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граждан в общественной жизни муниципального образования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генерирование идей, учёт мнения граждан в решении проблем муниципального образования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5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31" b="18031"/>
          <a:stretch>
            <a:fillRect/>
          </a:stretch>
        </p:blipFill>
        <p:spPr>
          <a:xfrm>
            <a:off x="3898918" y="2416045"/>
            <a:ext cx="4273482" cy="288032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E8EC71E2-74B3-FB4C-9465-B8F1CD4D05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02776" y="2210783"/>
            <a:ext cx="5745724" cy="3180547"/>
          </a:xfrm>
          <a:custGeom>
            <a:avLst/>
            <a:gdLst>
              <a:gd name="connsiteX0" fmla="*/ 866383 w 5629740"/>
              <a:gd name="connsiteY0" fmla="*/ 321066 h 3116344"/>
              <a:gd name="connsiteX1" fmla="*/ 866383 w 5629740"/>
              <a:gd name="connsiteY1" fmla="*/ 2656455 h 3116344"/>
              <a:gd name="connsiteX2" fmla="*/ 4763356 w 5629740"/>
              <a:gd name="connsiteY2" fmla="*/ 2656455 h 3116344"/>
              <a:gd name="connsiteX3" fmla="*/ 4763356 w 5629740"/>
              <a:gd name="connsiteY3" fmla="*/ 321066 h 3116344"/>
              <a:gd name="connsiteX4" fmla="*/ 0 w 5629740"/>
              <a:gd name="connsiteY4" fmla="*/ 0 h 3116344"/>
              <a:gd name="connsiteX5" fmla="*/ 5629740 w 5629740"/>
              <a:gd name="connsiteY5" fmla="*/ 0 h 3116344"/>
              <a:gd name="connsiteX6" fmla="*/ 5629740 w 5629740"/>
              <a:gd name="connsiteY6" fmla="*/ 3116344 h 3116344"/>
              <a:gd name="connsiteX7" fmla="*/ 0 w 5629740"/>
              <a:gd name="connsiteY7" fmla="*/ 3116344 h 311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9740" h="3116344">
                <a:moveTo>
                  <a:pt x="866383" y="321066"/>
                </a:moveTo>
                <a:lnTo>
                  <a:pt x="866383" y="2656455"/>
                </a:lnTo>
                <a:lnTo>
                  <a:pt x="4763356" y="2656455"/>
                </a:lnTo>
                <a:lnTo>
                  <a:pt x="4763356" y="321066"/>
                </a:lnTo>
                <a:close/>
                <a:moveTo>
                  <a:pt x="0" y="0"/>
                </a:moveTo>
                <a:lnTo>
                  <a:pt x="5629740" y="0"/>
                </a:lnTo>
                <a:lnTo>
                  <a:pt x="5629740" y="3116344"/>
                </a:lnTo>
                <a:lnTo>
                  <a:pt x="0" y="3116344"/>
                </a:lnTo>
                <a:close/>
              </a:path>
            </a:pathLst>
          </a:custGeom>
        </p:spPr>
      </p:pic>
      <p:sp>
        <p:nvSpPr>
          <p:cNvPr id="18" name="TextBox 17"/>
          <p:cNvSpPr txBox="1"/>
          <p:nvPr/>
        </p:nvSpPr>
        <p:spPr>
          <a:xfrm>
            <a:off x="251518" y="212947"/>
            <a:ext cx="4896544" cy="461665"/>
          </a:xfrm>
          <a:prstGeom prst="rect">
            <a:avLst/>
          </a:prstGeom>
          <a:solidFill>
            <a:srgbClr val="D8D2FC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Инициативное бюджетирование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712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Chernova\Desktop\картинки\20193121516281_3_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707" y="16419"/>
            <a:ext cx="1554081" cy="103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Chernova\Desktop\картинки\20193121522261_2_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18"/>
            <a:ext cx="1054745" cy="143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0" y="3612564"/>
            <a:ext cx="5563858" cy="3245436"/>
            <a:chOff x="0" y="3021206"/>
            <a:chExt cx="5642131" cy="3869255"/>
          </a:xfrm>
        </p:grpSpPr>
        <p:pic>
          <p:nvPicPr>
            <p:cNvPr id="1028" name="Picture 4" descr="C:\Users\NChernova\Desktop\карта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021206"/>
              <a:ext cx="5436095" cy="38692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733718" y="5877272"/>
              <a:ext cx="908413" cy="20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</a:t>
              </a:r>
              <a:r>
                <a:rPr lang="ru-RU" sz="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Врангель</a:t>
              </a:r>
              <a:endParaRPr lang="ru-RU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201971" y="6625055"/>
              <a:ext cx="1440160" cy="20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маяк Поворотный</a:t>
              </a:r>
              <a:endParaRPr lang="ru-RU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88362" y="4432851"/>
              <a:ext cx="908413" cy="238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</a:t>
              </a:r>
              <a:r>
                <a:rPr lang="ru-RU" sz="7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ru-RU" sz="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Ливадия</a:t>
              </a:r>
              <a:endParaRPr lang="ru-RU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F49F2518-F1C2-3244-8736-84AEBBD14C4F}"/>
              </a:ext>
            </a:extLst>
          </p:cNvPr>
          <p:cNvSpPr/>
          <p:nvPr/>
        </p:nvSpPr>
        <p:spPr>
          <a:xfrm rot="528836">
            <a:off x="5962897" y="4044893"/>
            <a:ext cx="2684400" cy="2421970"/>
          </a:xfrm>
          <a:prstGeom prst="round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242190"/>
            <a:ext cx="5801828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Находкинский городской округ</a:t>
            </a:r>
            <a:r>
              <a:rPr lang="ru-RU" b="1" dirty="0"/>
              <a:t> 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054745" y="1052736"/>
            <a:ext cx="7991591" cy="2462213"/>
          </a:xfrm>
          <a:prstGeom prst="rect">
            <a:avLst/>
          </a:prstGeom>
          <a:solidFill>
            <a:srgbClr val="D8D2FC"/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Территорию Находкинского городского округа составляют исторически сложившиеся земли города Находки, прилегающие к ним земли общего пользования, территории традиционного природопользования, рекреационные земли, земли для развития Находкинского городского округа независимо от форм собственности и целевого назначения, в том числе территории поселка Берегового, села Анна, села </a:t>
            </a:r>
            <a:r>
              <a:rPr lang="ru-RU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Душкино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2004 года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посёлки </a:t>
            </a:r>
            <a:r>
              <a:rPr lang="ru-RU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Врангель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Ливадия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Южно-Морской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Козьмино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маяк </a:t>
            </a:r>
            <a:r>
              <a:rPr lang="ru-RU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Поворотный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также являлись самостоятельными населёнными пунктами, подчиненными Находкинской администрации, но в ходе муниципальной реформы были упразднены и стали микрорайонами города Находки, увеличив её площадь почти в 3 раза. Таким образом, населённые пункты муниципального образования не представляют единой сплошной территории, некоторые приморские посёлки разделены с городом территорией </a:t>
            </a:r>
            <a:r>
              <a:rPr lang="ru-RU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Партизанского района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Находкинского городского округа является составной частью территории Приморского края.</a:t>
            </a:r>
          </a:p>
          <a:p>
            <a:pPr lvl="0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Находкинского городского округа составляет 36 040 га (360,4 км</a:t>
            </a:r>
            <a:r>
              <a:rPr lang="ru-RU" sz="1100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 Общая протяженность границы Находкинского городского округа составляет примерно 289,4 км, из которых 133,4 км - сухопутная часть и 156,0 - водная часть границы. Водная часть границы проходит по береговой линии Японского моря. Находкинский городской округ состоит из четырех участков. Каждый участок состоит из сухопутной части и водной части границы.</a:t>
            </a:r>
          </a:p>
        </p:txBody>
      </p:sp>
      <p:pic>
        <p:nvPicPr>
          <p:cNvPr id="9218" name="Picture 2" descr="C:\Users\NChernova\Desktop\20211131427200A_5854_30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858" y="4096232"/>
            <a:ext cx="3482478" cy="231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3571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NChernova\Desktop\социальная-концепция-вектора-сети-и-сыгранности-1274808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085184"/>
            <a:ext cx="7177981" cy="179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5405" y="81549"/>
            <a:ext cx="6696744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общественно значимых проектах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982224"/>
              </p:ext>
            </p:extLst>
          </p:nvPr>
        </p:nvGraphicFramePr>
        <p:xfrm>
          <a:off x="1" y="548680"/>
          <a:ext cx="9143999" cy="4536504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547663"/>
                <a:gridCol w="1080120"/>
                <a:gridCol w="1008112"/>
                <a:gridCol w="1152128"/>
                <a:gridCol w="1080120"/>
                <a:gridCol w="3275856"/>
              </a:tblGrid>
              <a:tr h="1482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900" b="1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Федерального проекта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 финансирования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расходов, в рублях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</a:tr>
              <a:tr h="2123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 2022 год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 2023 год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 2024 год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531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культуры администрации Находкинского городского округа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12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"Культурная </a:t>
                      </a:r>
                      <a:r>
                        <a:rPr lang="ru-RU" sz="9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среда"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краевой+федеральный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25 311 521,74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9 941 850,00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9 941 850,00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</a:tr>
              <a:tr h="200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148 000,00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</a:tr>
              <a:tr h="137772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22 000,00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создание модельных муниципальных библиотек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</a:tr>
              <a:tr h="332944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краевой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9 941 850,00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9 941 850,00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оснащение образовательных учреждений в сфере культуры (детских школ искусств и училищ) музыкальными инструментами, оборудованием и учебными материалами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</a:tr>
              <a:tr h="207006">
                <a:tc rowSpan="2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краевой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25 311 521,74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Софинансирование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расходных обязательств, возникающих при реализации мероприятий по модернизации региональных и муниципальных детских школ искусств по видам искусств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/>
                </a:tc>
              </a:tr>
              <a:tr h="1511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126 000,00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531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образования администрации Находкинского городского округа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"Современная школа"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краевой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20 510 000,00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20 510 000,00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20 510 000,00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отдельных государственных полномочий по обеспечению мер социальной поддержки педагогическим работникам муниципальных образовательных организаций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</a:tr>
              <a:tr h="168531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по физической культуре, спорту и делам молодежи администрации Находкинского городского округа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12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"Спорт - норма жизни"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краевой+федеральный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2 368 783,56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259 033,59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176 005,00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</a:tr>
              <a:tr h="1468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5 220 824,72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1 974 964,07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5 444,00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</a:tr>
              <a:tr h="141129">
                <a:tc rowSpan="2">
                  <a:txBody>
                    <a:bodyPr/>
                    <a:lstStyle/>
                    <a:p>
                      <a:pPr algn="ct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краевой+федеральный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259 033,59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259 033,59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176 005,00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Софинансирование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расходов на государственную поддержку спортивных организаций, осуществляющих подготовку спортивного резерва для спортивных сборных команд, в том числе спортивных сборных команд РФ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</a:tr>
              <a:tr h="207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8 012,00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8 012,00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5 444,00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944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краевой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2 109 749,97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Софинансирование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расходов на </a:t>
                      </a:r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приобритение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поставку спортивного инвентаря, спортивного оборудования и иного имущества для развития массового спорта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</a:tr>
              <a:tr h="242604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5 147 562,72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1 966 952,07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Софинансирование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расходов на развитие спортивной инфраструктуры, находящейся в собственности Находкинского городского округа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</a:tr>
              <a:tr h="260336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65 250,00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</a:t>
                      </a:r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приобритение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поставку спортивного инвентаря, спортивного и иного имущества для развития массового спорта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/>
                </a:tc>
              </a:tr>
              <a:tr h="168531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жилищно-коммунального хозяйства  администрации Находкинского городского округа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00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"Формирование комфортной городской среды"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краевой+федеральный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45 135 471,85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45 135 471,85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45 135 471,85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поддержку муниципальных программ формирования современной городской среды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ctr">
                    <a:solidFill>
                      <a:srgbClr val="D8D2FC"/>
                    </a:solidFill>
                  </a:tcPr>
                </a:tc>
              </a:tr>
              <a:tr h="1673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726 812,00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1 999 999,00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1 999 999,00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81" marR="4581" marT="4581" marB="0" anchor="b">
                    <a:solidFill>
                      <a:srgbClr val="D8D2F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339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Овал 30"/>
          <p:cNvSpPr/>
          <p:nvPr/>
        </p:nvSpPr>
        <p:spPr>
          <a:xfrm>
            <a:off x="4808660" y="5877272"/>
            <a:ext cx="744242" cy="678905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542" y="116631"/>
            <a:ext cx="9127457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Федеральным проектом «Формирование комфортной городской среды» (национальный проект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«Жильё и городская среда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 в 2021 году были благоустроены 5 скверов</a:t>
            </a:r>
          </a:p>
        </p:txBody>
      </p:sp>
      <p:pic>
        <p:nvPicPr>
          <p:cNvPr id="1026" name="Picture 2" descr="C:\Users\NChernova\Desktop\для сайта\пункт 7\Скверы\202134943360A_4077_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2" y="2348880"/>
            <a:ext cx="4195417" cy="3340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настраиваемая 10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753774A2-65D8-7342-9A54-AFEB3FD6ED11}"/>
              </a:ext>
            </a:extLst>
          </p:cNvPr>
          <p:cNvSpPr/>
          <p:nvPr/>
        </p:nvSpPr>
        <p:spPr>
          <a:xfrm rot="5400000">
            <a:off x="2073668" y="147740"/>
            <a:ext cx="81166" cy="4195415"/>
          </a:xfrm>
          <a:prstGeom prst="actionButtonBlank">
            <a:avLst/>
          </a:prstGeom>
          <a:gradFill>
            <a:gsLst>
              <a:gs pos="0">
                <a:srgbClr val="536FFB"/>
              </a:gs>
              <a:gs pos="100000">
                <a:srgbClr val="D190D8">
                  <a:alpha val="61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6543" y="908720"/>
            <a:ext cx="4195416" cy="1150984"/>
            <a:chOff x="19327" y="908720"/>
            <a:chExt cx="3248441" cy="1150984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28879" y="908720"/>
              <a:ext cx="3238889" cy="1150984"/>
            </a:xfrm>
            <a:prstGeom prst="roundRect">
              <a:avLst/>
            </a:prstGeom>
            <a:gradFill>
              <a:gsLst>
                <a:gs pos="0">
                  <a:srgbClr val="536FFB"/>
                </a:gs>
                <a:gs pos="100000">
                  <a:srgbClr val="D190D8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9327" y="945603"/>
              <a:ext cx="324844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500" b="1" u="sng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Сквер «Богатырь» </a:t>
              </a:r>
            </a:p>
            <a:p>
              <a:r>
                <a:rPr lang="ru-RU" sz="15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1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Приморский край, </a:t>
              </a:r>
              <a:r>
                <a:rPr lang="ru-RU" sz="15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</a:t>
              </a:r>
              <a:r>
                <a:rPr lang="ru-RU" sz="1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Находка, в 30 м на северо-восток от ориентира (жилой дом по </a:t>
              </a:r>
              <a:endParaRPr lang="ru-RU" sz="1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15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ул</a:t>
              </a:r>
              <a:r>
                <a:rPr lang="ru-RU" sz="1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Молодежная, 7)</a:t>
              </a:r>
            </a:p>
          </p:txBody>
        </p:sp>
      </p:grpSp>
      <p:sp>
        <p:nvSpPr>
          <p:cNvPr id="24" name="Овал 23"/>
          <p:cNvSpPr/>
          <p:nvPr/>
        </p:nvSpPr>
        <p:spPr>
          <a:xfrm>
            <a:off x="89438" y="5877272"/>
            <a:ext cx="738146" cy="688090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3695" y="5836596"/>
            <a:ext cx="3753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20 130 622,00 рублей из них: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счет федерального бюджета – 19 629 369,49 руб. </a:t>
            </a: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краевого бюджета-400 599,40  руб.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бюджета-100 653,11  руб. 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4827833" y="908720"/>
            <a:ext cx="3979855" cy="1150984"/>
            <a:chOff x="-4" y="990897"/>
            <a:chExt cx="3232713" cy="811005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-4" y="990897"/>
              <a:ext cx="3199622" cy="811005"/>
            </a:xfrm>
            <a:prstGeom prst="roundRect">
              <a:avLst/>
            </a:prstGeom>
            <a:gradFill>
              <a:gsLst>
                <a:gs pos="0">
                  <a:srgbClr val="536FFB"/>
                </a:gs>
                <a:gs pos="100000">
                  <a:srgbClr val="D190D8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6543" y="1026026"/>
              <a:ext cx="3216166" cy="672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u="sng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Сквер «Русь» </a:t>
              </a:r>
            </a:p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(Приморский </a:t>
              </a:r>
              <a:r>
                <a:rPr lang="ru-RU" sz="1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край, г. Находка, в 40 м на восток от ориентира (здание по ул. Лермонтова, 32)</a:t>
              </a:r>
            </a:p>
          </p:txBody>
        </p:sp>
      </p:grpSp>
      <p:sp>
        <p:nvSpPr>
          <p:cNvPr id="29" name="Управляющая кнопка: настраиваемая 28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753774A2-65D8-7342-9A54-AFEB3FD6ED11}"/>
              </a:ext>
            </a:extLst>
          </p:cNvPr>
          <p:cNvSpPr/>
          <p:nvPr/>
        </p:nvSpPr>
        <p:spPr>
          <a:xfrm rot="5400000">
            <a:off x="6747645" y="275560"/>
            <a:ext cx="81167" cy="3920791"/>
          </a:xfrm>
          <a:prstGeom prst="actionButtonBlank">
            <a:avLst/>
          </a:prstGeom>
          <a:gradFill>
            <a:gsLst>
              <a:gs pos="0">
                <a:srgbClr val="536FFB"/>
              </a:gs>
              <a:gs pos="100000">
                <a:srgbClr val="D190D8">
                  <a:alpha val="61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5180781" y="5836943"/>
            <a:ext cx="33516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11 956 595,00 рублей из них: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счет федерального бюджета – 11 658 875,77 руб. </a:t>
            </a: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краевого бюджета-237 936,25 руб.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бюджета-59 782,98 руб. </a:t>
            </a:r>
          </a:p>
        </p:txBody>
      </p:sp>
      <p:pic>
        <p:nvPicPr>
          <p:cNvPr id="32" name="Picture 3" descr="C:\Users\NChernova\Desktop\для сайта\пункт 7\Скверы\202134943361A_4077_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532" y="2337163"/>
            <a:ext cx="3911093" cy="3346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7365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Овал 18"/>
          <p:cNvSpPr/>
          <p:nvPr/>
        </p:nvSpPr>
        <p:spPr>
          <a:xfrm>
            <a:off x="466188" y="5627945"/>
            <a:ext cx="843991" cy="79415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139914" y="4969758"/>
            <a:ext cx="782727" cy="801346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275293" y="290417"/>
            <a:ext cx="3596200" cy="769441"/>
            <a:chOff x="186385" y="943081"/>
            <a:chExt cx="3096230" cy="703085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86385" y="960821"/>
              <a:ext cx="3096230" cy="667607"/>
            </a:xfrm>
            <a:prstGeom prst="roundRect">
              <a:avLst/>
            </a:prstGeom>
            <a:gradFill>
              <a:gsLst>
                <a:gs pos="0">
                  <a:srgbClr val="536FFB"/>
                </a:gs>
                <a:gs pos="100000">
                  <a:srgbClr val="D190D8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85653" y="943081"/>
              <a:ext cx="2987096" cy="7030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100" b="1" u="sng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Сквер в районе ул. Горького,2 </a:t>
              </a:r>
              <a:endParaRPr lang="ru-RU" sz="11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11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11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Приморский край, г. Находка, в 5 м на восток, в 30 м на восток от  ориентира (жилой дом по </a:t>
              </a:r>
              <a:endParaRPr lang="ru-RU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11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ул</a:t>
              </a:r>
              <a:r>
                <a:rPr lang="ru-RU" sz="11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Горького, 2) 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446831" y="4941168"/>
            <a:ext cx="36971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3 744 005,00 рублей из них: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счет федерального бюджета – 3 650 779,27 руб.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краевого бюджета-74 505,70 руб.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бюджета-18 720,03 руб. </a:t>
            </a:r>
          </a:p>
        </p:txBody>
      </p:sp>
      <p:pic>
        <p:nvPicPr>
          <p:cNvPr id="12" name="Picture 2" descr="C:\Users\NChernova\Desktop\2019931022510A_376_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184" y="1246790"/>
            <a:ext cx="4121036" cy="333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49913" y="344072"/>
            <a:ext cx="4578779" cy="696376"/>
            <a:chOff x="3173244" y="1816661"/>
            <a:chExt cx="2717667" cy="484748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209940" y="1816661"/>
              <a:ext cx="2680971" cy="484748"/>
            </a:xfrm>
            <a:prstGeom prst="roundRect">
              <a:avLst/>
            </a:prstGeom>
            <a:gradFill>
              <a:gsLst>
                <a:gs pos="0">
                  <a:srgbClr val="536FFB"/>
                </a:gs>
                <a:gs pos="100000">
                  <a:srgbClr val="D190D8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173244" y="1839743"/>
              <a:ext cx="2680541" cy="449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u="sng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Сквер Озерный бульвар </a:t>
              </a:r>
              <a:endParaRPr lang="ru-RU" sz="12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1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Приморский край, </a:t>
              </a:r>
              <a:r>
                <a:rPr lang="ru-RU" sz="12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</a:t>
              </a:r>
              <a:r>
                <a:rPr lang="ru-RU" sz="1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Находка, в 95 м на запад, в 40 м на северо-запад от ориентира (здание по б-р Озерный, 16</a:t>
              </a:r>
              <a:r>
                <a:rPr lang="ru-RU" sz="12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 (1 этап)</a:t>
              </a:r>
              <a:endPara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29854" y="5622249"/>
            <a:ext cx="3798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6 829 854,00 рублей из них: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счет федерального бюджета – 6 659 790,63 руб.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краевого бюджета-135 914,10 руб.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бюджета-34 149,27 руб. </a:t>
            </a:r>
          </a:p>
        </p:txBody>
      </p:sp>
      <p:pic>
        <p:nvPicPr>
          <p:cNvPr id="18" name="Picture 2" descr="C:\Users\NChernova\Desktop\20202281534170A_1541_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9" y="1156275"/>
            <a:ext cx="4586705" cy="407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настраиваемая 10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753774A2-65D8-7342-9A54-AFEB3FD6ED11}"/>
              </a:ext>
            </a:extLst>
          </p:cNvPr>
          <p:cNvSpPr/>
          <p:nvPr/>
        </p:nvSpPr>
        <p:spPr>
          <a:xfrm rot="5400000">
            <a:off x="2367986" y="-1099246"/>
            <a:ext cx="64997" cy="4576040"/>
          </a:xfrm>
          <a:prstGeom prst="actionButtonBlank">
            <a:avLst/>
          </a:prstGeom>
          <a:gradFill>
            <a:gsLst>
              <a:gs pos="0">
                <a:srgbClr val="536FFB"/>
              </a:gs>
              <a:gs pos="100000">
                <a:srgbClr val="D190D8">
                  <a:alpha val="61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20" name="Управляющая кнопка: настраиваемая 19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753774A2-65D8-7342-9A54-AFEB3FD6ED11}"/>
              </a:ext>
            </a:extLst>
          </p:cNvPr>
          <p:cNvSpPr/>
          <p:nvPr/>
        </p:nvSpPr>
        <p:spPr>
          <a:xfrm rot="5400000">
            <a:off x="7005251" y="-870792"/>
            <a:ext cx="66901" cy="4121035"/>
          </a:xfrm>
          <a:prstGeom prst="actionButtonBlank">
            <a:avLst/>
          </a:prstGeom>
          <a:gradFill>
            <a:gsLst>
              <a:gs pos="0">
                <a:srgbClr val="536FFB"/>
              </a:gs>
              <a:gs pos="100000">
                <a:srgbClr val="D190D8">
                  <a:alpha val="61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06527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2600292" y="5745956"/>
            <a:ext cx="717332" cy="706613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755576" y="73164"/>
            <a:ext cx="7848872" cy="900064"/>
            <a:chOff x="3555160" y="688171"/>
            <a:chExt cx="2116749" cy="1716371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555160" y="690776"/>
              <a:ext cx="2116749" cy="1713766"/>
            </a:xfrm>
            <a:prstGeom prst="roundRect">
              <a:avLst/>
            </a:prstGeom>
            <a:gradFill>
              <a:gsLst>
                <a:gs pos="0">
                  <a:srgbClr val="536FFB"/>
                </a:gs>
                <a:gs pos="100000">
                  <a:srgbClr val="D190D8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555160" y="688171"/>
              <a:ext cx="2116749" cy="17020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300" b="1" u="sng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Сквер мемориального комплекса жителям села Козьмино, павшим в сражениях Великой Отечественной войны 1941-1945г.г. </a:t>
              </a:r>
              <a:endParaRPr lang="ru-RU" sz="13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13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13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Приморский край, г. Находка, п. Врангель, примерно в 30 м от ориентира (здание по </a:t>
              </a:r>
            </a:p>
            <a:p>
              <a:r>
                <a:rPr lang="ru-RU" sz="13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ул</a:t>
              </a:r>
              <a:r>
                <a:rPr lang="ru-RU" sz="13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ru-RU" sz="13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Первостроителей</a:t>
              </a:r>
              <a:r>
                <a:rPr lang="ru-RU" sz="13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3Б))  </a:t>
              </a:r>
              <a:r>
                <a:rPr lang="ru-RU" sz="13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 этап)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742059" y="5683765"/>
            <a:ext cx="4094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4 202 510,39 рублей из них: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счет федерального бюджета – 4 097 867,88 руб.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краевого бюджета-83 629,96  руб.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бюджета-21 012,55 руб.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853873" y="1034177"/>
            <a:ext cx="5292221" cy="4630563"/>
            <a:chOff x="1838167" y="931925"/>
            <a:chExt cx="5292221" cy="4630563"/>
          </a:xfrm>
        </p:grpSpPr>
        <p:pic>
          <p:nvPicPr>
            <p:cNvPr id="13" name="Picture 3" descr="C:\Users\NChernova\Desktop\20199311560A_379_3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0992" y="937258"/>
              <a:ext cx="5197984" cy="46157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Управляющая кнопка: настраиваемая 13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xmlns="" id="{753774A2-65D8-7342-9A54-AFEB3FD6ED11}"/>
                </a:ext>
              </a:extLst>
            </p:cNvPr>
            <p:cNvSpPr/>
            <p:nvPr/>
          </p:nvSpPr>
          <p:spPr>
            <a:xfrm>
              <a:off x="1838167" y="941425"/>
              <a:ext cx="62825" cy="4621063"/>
            </a:xfrm>
            <a:prstGeom prst="actionButtonBlank">
              <a:avLst/>
            </a:prstGeom>
            <a:gradFill>
              <a:gsLst>
                <a:gs pos="0">
                  <a:srgbClr val="536FFB"/>
                </a:gs>
                <a:gs pos="100000">
                  <a:srgbClr val="D190D8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</p:txBody>
        </p:sp>
        <p:sp>
          <p:nvSpPr>
            <p:cNvPr id="16" name="Управляющая кнопка: настраиваемая 15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xmlns="" id="{753774A2-65D8-7342-9A54-AFEB3FD6ED11}"/>
                </a:ext>
              </a:extLst>
            </p:cNvPr>
            <p:cNvSpPr/>
            <p:nvPr/>
          </p:nvSpPr>
          <p:spPr>
            <a:xfrm>
              <a:off x="7067563" y="931925"/>
              <a:ext cx="62825" cy="4621063"/>
            </a:xfrm>
            <a:prstGeom prst="actionButtonBlank">
              <a:avLst/>
            </a:prstGeom>
            <a:gradFill>
              <a:gsLst>
                <a:gs pos="0">
                  <a:srgbClr val="536FFB"/>
                </a:gs>
                <a:gs pos="100000">
                  <a:srgbClr val="D190D8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9031604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Овал 42"/>
          <p:cNvSpPr/>
          <p:nvPr/>
        </p:nvSpPr>
        <p:spPr>
          <a:xfrm>
            <a:off x="4856203" y="5875322"/>
            <a:ext cx="843991" cy="79415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543" y="39710"/>
            <a:ext cx="9127457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Федеральным проектом «Формирование комфортной городской среды»  (национальный проект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«Жильё и городская среда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 на 2022 год планируется благоустроить 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объекта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151163" y="901195"/>
            <a:ext cx="4326764" cy="830997"/>
            <a:chOff x="3197024" y="1848494"/>
            <a:chExt cx="2717667" cy="51361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3218322" y="1848494"/>
              <a:ext cx="2680971" cy="484748"/>
            </a:xfrm>
            <a:prstGeom prst="roundRect">
              <a:avLst/>
            </a:prstGeom>
            <a:gradFill>
              <a:gsLst>
                <a:gs pos="0">
                  <a:srgbClr val="536FFB"/>
                </a:gs>
                <a:gs pos="100000">
                  <a:srgbClr val="D190D8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3197024" y="1848494"/>
              <a:ext cx="2717667" cy="5136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u="sng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Сквер Озерный бульвар </a:t>
              </a:r>
              <a:endParaRPr lang="ru-RU" sz="12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1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Приморский край, </a:t>
              </a:r>
              <a:r>
                <a:rPr lang="ru-RU" sz="12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</a:t>
              </a:r>
              <a:r>
                <a:rPr lang="ru-RU" sz="1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Находка, в 95 м на запад, в 40 м на северо-запад от ориентира (здание по б-р Озерный, 16</a:t>
              </a:r>
              <a:r>
                <a:rPr lang="ru-RU" sz="12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 </a:t>
              </a:r>
            </a:p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(2 этап)</a:t>
              </a:r>
              <a:endPara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Управляющая кнопка: настраиваемая 33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753774A2-65D8-7342-9A54-AFEB3FD6ED11}"/>
              </a:ext>
            </a:extLst>
          </p:cNvPr>
          <p:cNvSpPr/>
          <p:nvPr/>
        </p:nvSpPr>
        <p:spPr>
          <a:xfrm rot="5400000">
            <a:off x="2283311" y="-273822"/>
            <a:ext cx="45719" cy="4294482"/>
          </a:xfrm>
          <a:prstGeom prst="actionButtonBlank">
            <a:avLst/>
          </a:prstGeom>
          <a:gradFill>
            <a:gsLst>
              <a:gs pos="0">
                <a:srgbClr val="536FFB"/>
              </a:gs>
              <a:gs pos="100000">
                <a:srgbClr val="D190D8">
                  <a:alpha val="61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35" name="Picture 2" descr="C:\Users\NChernova\Desktop\20202281534170A_1541_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84" y="1916832"/>
            <a:ext cx="4235375" cy="376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Овал 35"/>
          <p:cNvSpPr/>
          <p:nvPr/>
        </p:nvSpPr>
        <p:spPr>
          <a:xfrm>
            <a:off x="171726" y="5838475"/>
            <a:ext cx="843991" cy="79415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34185" y="5838476"/>
            <a:ext cx="3798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14 587 769,53 рублей из них: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счет федерального бюджета – 14 224 534,04 руб.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краевого бюджета-290 296,64 руб.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бюджета-72 938,85 руб. </a:t>
            </a:r>
          </a:p>
        </p:txBody>
      </p:sp>
      <p:grpSp>
        <p:nvGrpSpPr>
          <p:cNvPr id="38" name="Группа 37"/>
          <p:cNvGrpSpPr/>
          <p:nvPr/>
        </p:nvGrpSpPr>
        <p:grpSpPr>
          <a:xfrm>
            <a:off x="4932040" y="901195"/>
            <a:ext cx="4104456" cy="1124240"/>
            <a:chOff x="3555160" y="690775"/>
            <a:chExt cx="2116749" cy="1929478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3555160" y="690775"/>
              <a:ext cx="2116749" cy="1866672"/>
            </a:xfrm>
            <a:prstGeom prst="roundRect">
              <a:avLst/>
            </a:prstGeom>
            <a:gradFill>
              <a:gsLst>
                <a:gs pos="0">
                  <a:srgbClr val="536FFB"/>
                </a:gs>
                <a:gs pos="100000">
                  <a:srgbClr val="D190D8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3584992" y="718654"/>
              <a:ext cx="2046980" cy="19015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100" b="1" u="sng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Сквер мемориального комплекса жителям села Козьмино, павшим в сражениях Великой Отечественной войны 1941-1945г.г. </a:t>
              </a:r>
              <a:endParaRPr lang="ru-RU" sz="11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11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11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Приморский край, г. Находка, п. Врангель, примерно в </a:t>
              </a:r>
              <a:endParaRPr lang="ru-RU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11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 </a:t>
              </a:r>
              <a:r>
                <a:rPr lang="ru-RU" sz="11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 от ориентира (здание по ул. </a:t>
              </a:r>
              <a:r>
                <a:rPr lang="ru-RU" sz="11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Первостроителей</a:t>
              </a:r>
              <a:r>
                <a:rPr lang="ru-RU" sz="11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3Б)) </a:t>
              </a:r>
              <a:endParaRPr lang="ru-RU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11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(2 этап)</a:t>
              </a:r>
            </a:p>
          </p:txBody>
        </p:sp>
      </p:grpSp>
      <p:pic>
        <p:nvPicPr>
          <p:cNvPr id="41" name="Picture 3" descr="C:\Users\NChernova\Desktop\20199311560A_379_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738" y="2066958"/>
            <a:ext cx="4111168" cy="365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5047735" y="5854426"/>
            <a:ext cx="4094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10 458 397,61 рублей из них: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счет федерального бюджета – 10 197 983,49 руб.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краевого бюджета-208 122,13 руб.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бюджета-52 291,99 руб. </a:t>
            </a:r>
          </a:p>
        </p:txBody>
      </p:sp>
      <p:sp>
        <p:nvSpPr>
          <p:cNvPr id="44" name="Управляющая кнопка: настраиваемая 43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753774A2-65D8-7342-9A54-AFEB3FD6ED11}"/>
              </a:ext>
            </a:extLst>
          </p:cNvPr>
          <p:cNvSpPr/>
          <p:nvPr/>
        </p:nvSpPr>
        <p:spPr>
          <a:xfrm rot="5400000">
            <a:off x="6951612" y="5862"/>
            <a:ext cx="45721" cy="4084867"/>
          </a:xfrm>
          <a:prstGeom prst="actionButtonBlank">
            <a:avLst/>
          </a:prstGeom>
          <a:gradFill>
            <a:gsLst>
              <a:gs pos="0">
                <a:srgbClr val="536FFB"/>
              </a:gs>
              <a:gs pos="100000">
                <a:srgbClr val="D190D8">
                  <a:alpha val="61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83495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Овал 15"/>
          <p:cNvSpPr/>
          <p:nvPr/>
        </p:nvSpPr>
        <p:spPr>
          <a:xfrm>
            <a:off x="755576" y="5599691"/>
            <a:ext cx="792088" cy="769441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370281" y="4581128"/>
            <a:ext cx="685470" cy="685095"/>
          </a:xfrm>
          <a:prstGeom prst="ellipse">
            <a:avLst/>
          </a:prstGeom>
          <a:gradFill>
            <a:gsLst>
              <a:gs pos="0">
                <a:srgbClr val="00B0F0">
                  <a:alpha val="82000"/>
                </a:srgbClr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605256" y="1102299"/>
            <a:ext cx="3325700" cy="960062"/>
            <a:chOff x="3824342" y="5839780"/>
            <a:chExt cx="3601281" cy="42482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824342" y="5839780"/>
              <a:ext cx="3601281" cy="408431"/>
            </a:xfrm>
            <a:prstGeom prst="roundRect">
              <a:avLst/>
            </a:prstGeom>
            <a:gradFill>
              <a:gsLst>
                <a:gs pos="0">
                  <a:srgbClr val="536FFB"/>
                </a:gs>
                <a:gs pos="100000">
                  <a:srgbClr val="D190D8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37956" y="5842415"/>
              <a:ext cx="3574053" cy="4221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u="sng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Сквер </a:t>
              </a:r>
              <a:r>
                <a:rPr lang="ru-RU" sz="1400" b="1" u="sng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«Школьный» </a:t>
              </a:r>
            </a:p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1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Находка, в 25 м на юг от ориентира жилой дом по ул. </a:t>
              </a:r>
              <a:r>
                <a:rPr lang="ru-RU" sz="1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Постышева</a:t>
              </a:r>
              <a:r>
                <a:rPr lang="ru-RU" sz="1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43</a:t>
              </a:r>
              <a:r>
                <a:rPr lang="ru-RU" sz="1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 этап)</a:t>
              </a:r>
              <a:endPara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Picture 4" descr="C:\Users\NChernova\Desktop\photo_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020" y="2348880"/>
            <a:ext cx="3938479" cy="196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630931" y="4517080"/>
            <a:ext cx="33936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14 597 810,76 рублей из них: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счет федерального бюджета – 14 234 325,25 руб. </a:t>
            </a: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краевого бюджета-290 496,46 руб.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бюджета-72 989,05 руб. 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409000" y="188640"/>
            <a:ext cx="4804019" cy="969776"/>
            <a:chOff x="5981850" y="950379"/>
            <a:chExt cx="3242381" cy="616963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5981850" y="950379"/>
              <a:ext cx="3205773" cy="616963"/>
            </a:xfrm>
            <a:prstGeom prst="roundRect">
              <a:avLst/>
            </a:prstGeom>
            <a:gradFill>
              <a:gsLst>
                <a:gs pos="0">
                  <a:srgbClr val="536FFB"/>
                </a:gs>
                <a:gs pos="100000">
                  <a:srgbClr val="D190D8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981851" y="954880"/>
              <a:ext cx="3242380" cy="606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u="sng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Видовая площадка №1 </a:t>
              </a:r>
              <a:endParaRPr lang="ru-RU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1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1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Находка, примерно в 350 м по направлению на северо-восток от </a:t>
              </a:r>
              <a:r>
                <a:rPr lang="ru-RU" sz="1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ориентира </a:t>
              </a:r>
              <a:r>
                <a:rPr lang="ru-RU" sz="1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жилой дом по ул. </a:t>
              </a:r>
              <a:r>
                <a:rPr lang="ru-RU" sz="1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Водолазная</a:t>
              </a:r>
              <a:r>
                <a:rPr lang="ru-RU" sz="1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10)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958727" y="5538136"/>
            <a:ext cx="37857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5 541 763,50 рублей из них: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счет федерального бюджета – 5 403 773,58 руб.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краевого бюджета-110 281,10 руб.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бюджета-27 708,82 руб. </a:t>
            </a:r>
          </a:p>
        </p:txBody>
      </p:sp>
      <p:sp>
        <p:nvSpPr>
          <p:cNvPr id="17" name="Управляющая кнопка: настраиваемая 16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753774A2-65D8-7342-9A54-AFEB3FD6ED11}"/>
              </a:ext>
            </a:extLst>
          </p:cNvPr>
          <p:cNvSpPr/>
          <p:nvPr/>
        </p:nvSpPr>
        <p:spPr>
          <a:xfrm rot="5400000">
            <a:off x="2681952" y="-942900"/>
            <a:ext cx="79716" cy="4647053"/>
          </a:xfrm>
          <a:prstGeom prst="actionButtonBlank">
            <a:avLst/>
          </a:prstGeom>
          <a:gradFill>
            <a:gsLst>
              <a:gs pos="0">
                <a:srgbClr val="536FFB"/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18" name="Picture 3" descr="C:\Users\NChernova\Desktop\20219171616400A_5492_4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84" y="1496550"/>
            <a:ext cx="4647053" cy="382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Управляющая кнопка: настраиваемая 19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753774A2-65D8-7342-9A54-AFEB3FD6ED11}"/>
              </a:ext>
            </a:extLst>
          </p:cNvPr>
          <p:cNvSpPr/>
          <p:nvPr/>
        </p:nvSpPr>
        <p:spPr>
          <a:xfrm rot="5400000">
            <a:off x="7134901" y="210975"/>
            <a:ext cx="79718" cy="3923481"/>
          </a:xfrm>
          <a:prstGeom prst="actionButtonBlank">
            <a:avLst/>
          </a:prstGeom>
          <a:gradFill>
            <a:gsLst>
              <a:gs pos="0">
                <a:srgbClr val="536FFB"/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17983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NChernova\Desktop\картинки\pexels-arina-krasnikova-70026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0"/>
            <a:ext cx="3707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xmlns="" id="{A4E90C08-ABDB-2E44-B009-75FDA1362874}"/>
              </a:ext>
            </a:extLst>
          </p:cNvPr>
          <p:cNvSpPr/>
          <p:nvPr/>
        </p:nvSpPr>
        <p:spPr>
          <a:xfrm>
            <a:off x="4980131" y="764704"/>
            <a:ext cx="450138" cy="5658958"/>
          </a:xfrm>
          <a:prstGeom prst="roundRect">
            <a:avLst>
              <a:gd name="adj" fmla="val 29433"/>
            </a:avLst>
          </a:prstGeom>
          <a:gradFill>
            <a:gsLst>
              <a:gs pos="0">
                <a:srgbClr val="536FFB"/>
              </a:gs>
              <a:gs pos="100000">
                <a:srgbClr val="D190D8">
                  <a:alpha val="47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олилиния 3">
            <a:extLst>
              <a:ext uri="{FF2B5EF4-FFF2-40B4-BE49-F238E27FC236}">
                <a16:creationId xmlns:a16="http://schemas.microsoft.com/office/drawing/2014/main" xmlns="" id="{4EB11582-DBA2-AD4D-BE72-B65204B3ABB9}"/>
              </a:ext>
            </a:extLst>
          </p:cNvPr>
          <p:cNvSpPr/>
          <p:nvPr/>
        </p:nvSpPr>
        <p:spPr>
          <a:xfrm rot="3880174">
            <a:off x="-187333" y="-1157498"/>
            <a:ext cx="3599544" cy="4772753"/>
          </a:xfrm>
          <a:custGeom>
            <a:avLst/>
            <a:gdLst>
              <a:gd name="connsiteX0" fmla="*/ 0 w 3599544"/>
              <a:gd name="connsiteY0" fmla="*/ 3318416 h 4772753"/>
              <a:gd name="connsiteX1" fmla="*/ 1570765 w 3599544"/>
              <a:gd name="connsiteY1" fmla="*/ 0 h 4772753"/>
              <a:gd name="connsiteX2" fmla="*/ 1662613 w 3599544"/>
              <a:gd name="connsiteY2" fmla="*/ 21049 h 4772753"/>
              <a:gd name="connsiteX3" fmla="*/ 1878581 w 3599544"/>
              <a:gd name="connsiteY3" fmla="*/ 110416 h 4772753"/>
              <a:gd name="connsiteX4" fmla="*/ 1961604 w 3599544"/>
              <a:gd name="connsiteY4" fmla="*/ 164851 h 4772753"/>
              <a:gd name="connsiteX5" fmla="*/ 1964264 w 3599544"/>
              <a:gd name="connsiteY5" fmla="*/ 166269 h 4772753"/>
              <a:gd name="connsiteX6" fmla="*/ 1966349 w 3599544"/>
              <a:gd name="connsiteY6" fmla="*/ 167963 h 4772753"/>
              <a:gd name="connsiteX7" fmla="*/ 2013015 w 3599544"/>
              <a:gd name="connsiteY7" fmla="*/ 198560 h 4772753"/>
              <a:gd name="connsiteX8" fmla="*/ 2068709 w 3599544"/>
              <a:gd name="connsiteY8" fmla="*/ 251106 h 4772753"/>
              <a:gd name="connsiteX9" fmla="*/ 2122169 w 3599544"/>
              <a:gd name="connsiteY9" fmla="*/ 294534 h 4772753"/>
              <a:gd name="connsiteX10" fmla="*/ 2148902 w 3599544"/>
              <a:gd name="connsiteY10" fmla="*/ 326773 h 4772753"/>
              <a:gd name="connsiteX11" fmla="*/ 2168092 w 3599544"/>
              <a:gd name="connsiteY11" fmla="*/ 344876 h 4772753"/>
              <a:gd name="connsiteX12" fmla="*/ 2191745 w 3599544"/>
              <a:gd name="connsiteY12" fmla="*/ 378435 h 4772753"/>
              <a:gd name="connsiteX13" fmla="*/ 2254226 w 3599544"/>
              <a:gd name="connsiteY13" fmla="*/ 453786 h 4772753"/>
              <a:gd name="connsiteX14" fmla="*/ 2283928 w 3599544"/>
              <a:gd name="connsiteY14" fmla="*/ 509231 h 4772753"/>
              <a:gd name="connsiteX15" fmla="*/ 2287274 w 3599544"/>
              <a:gd name="connsiteY15" fmla="*/ 513978 h 4772753"/>
              <a:gd name="connsiteX16" fmla="*/ 2291150 w 3599544"/>
              <a:gd name="connsiteY16" fmla="*/ 522713 h 4772753"/>
              <a:gd name="connsiteX17" fmla="*/ 2354906 w 3599544"/>
              <a:gd name="connsiteY17" fmla="*/ 641725 h 4772753"/>
              <a:gd name="connsiteX18" fmla="*/ 3519739 w 3599544"/>
              <a:gd name="connsiteY18" fmla="*/ 3464832 h 4772753"/>
              <a:gd name="connsiteX19" fmla="*/ 3543292 w 3599544"/>
              <a:gd name="connsiteY19" fmla="*/ 3543509 h 4772753"/>
              <a:gd name="connsiteX20" fmla="*/ 3559307 w 3599544"/>
              <a:gd name="connsiteY20" fmla="*/ 3585418 h 4772753"/>
              <a:gd name="connsiteX21" fmla="*/ 3563885 w 3599544"/>
              <a:gd name="connsiteY21" fmla="*/ 3612309 h 4772753"/>
              <a:gd name="connsiteX22" fmla="*/ 3580881 w 3599544"/>
              <a:gd name="connsiteY22" fmla="*/ 3669085 h 4772753"/>
              <a:gd name="connsiteX23" fmla="*/ 3589203 w 3599544"/>
              <a:gd name="connsiteY23" fmla="*/ 3760935 h 4772753"/>
              <a:gd name="connsiteX24" fmla="*/ 3594043 w 3599544"/>
              <a:gd name="connsiteY24" fmla="*/ 3789362 h 4772753"/>
              <a:gd name="connsiteX25" fmla="*/ 3593455 w 3599544"/>
              <a:gd name="connsiteY25" fmla="*/ 3807880 h 4772753"/>
              <a:gd name="connsiteX26" fmla="*/ 3599544 w 3599544"/>
              <a:gd name="connsiteY26" fmla="*/ 3875121 h 4772753"/>
              <a:gd name="connsiteX27" fmla="*/ 3587802 w 3599544"/>
              <a:gd name="connsiteY27" fmla="*/ 3985535 h 4772753"/>
              <a:gd name="connsiteX28" fmla="*/ 3587266 w 3599544"/>
              <a:gd name="connsiteY28" fmla="*/ 4002463 h 4772753"/>
              <a:gd name="connsiteX29" fmla="*/ 3584975 w 3599544"/>
              <a:gd name="connsiteY29" fmla="*/ 4012117 h 4772753"/>
              <a:gd name="connsiteX30" fmla="*/ 3578030 w 3599544"/>
              <a:gd name="connsiteY30" fmla="*/ 4077419 h 4772753"/>
              <a:gd name="connsiteX31" fmla="*/ 3540877 w 3599544"/>
              <a:gd name="connsiteY31" fmla="*/ 4198159 h 4772753"/>
              <a:gd name="connsiteX32" fmla="*/ 3538087 w 3599544"/>
              <a:gd name="connsiteY32" fmla="*/ 4209921 h 4772753"/>
              <a:gd name="connsiteX33" fmla="*/ 3535605 w 3599544"/>
              <a:gd name="connsiteY33" fmla="*/ 4215289 h 4772753"/>
              <a:gd name="connsiteX34" fmla="*/ 3518634 w 3599544"/>
              <a:gd name="connsiteY34" fmla="*/ 4270442 h 4772753"/>
              <a:gd name="connsiteX35" fmla="*/ 3453922 w 3599544"/>
              <a:gd name="connsiteY35" fmla="*/ 4391876 h 4772753"/>
              <a:gd name="connsiteX36" fmla="*/ 3451235 w 3599544"/>
              <a:gd name="connsiteY36" fmla="*/ 4397688 h 4772753"/>
              <a:gd name="connsiteX37" fmla="*/ 3449713 w 3599544"/>
              <a:gd name="connsiteY37" fmla="*/ 4399778 h 4772753"/>
              <a:gd name="connsiteX38" fmla="*/ 3423654 w 3599544"/>
              <a:gd name="connsiteY38" fmla="*/ 4448673 h 4772753"/>
              <a:gd name="connsiteX39" fmla="*/ 3295388 w 3599544"/>
              <a:gd name="connsiteY39" fmla="*/ 4606580 h 4772753"/>
              <a:gd name="connsiteX40" fmla="*/ 3185781 w 3599544"/>
              <a:gd name="connsiteY40" fmla="*/ 4697469 h 4772753"/>
              <a:gd name="connsiteX41" fmla="*/ 3183503 w 3599544"/>
              <a:gd name="connsiteY41" fmla="*/ 4699589 h 4772753"/>
              <a:gd name="connsiteX42" fmla="*/ 3182393 w 3599544"/>
              <a:gd name="connsiteY42" fmla="*/ 4700279 h 4772753"/>
              <a:gd name="connsiteX43" fmla="*/ 3136137 w 3599544"/>
              <a:gd name="connsiteY43" fmla="*/ 4738637 h 4772753"/>
              <a:gd name="connsiteX44" fmla="*/ 3072450 w 3599544"/>
              <a:gd name="connsiteY44" fmla="*/ 4772753 h 47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599544" h="4772753">
                <a:moveTo>
                  <a:pt x="0" y="3318416"/>
                </a:moveTo>
                <a:lnTo>
                  <a:pt x="1570765" y="0"/>
                </a:lnTo>
                <a:lnTo>
                  <a:pt x="1662613" y="21049"/>
                </a:lnTo>
                <a:cubicBezTo>
                  <a:pt x="1736682" y="42369"/>
                  <a:pt x="1809141" y="72097"/>
                  <a:pt x="1878581" y="110416"/>
                </a:cubicBezTo>
                <a:lnTo>
                  <a:pt x="1961604" y="164851"/>
                </a:lnTo>
                <a:lnTo>
                  <a:pt x="1964264" y="166269"/>
                </a:lnTo>
                <a:lnTo>
                  <a:pt x="1966349" y="167963"/>
                </a:lnTo>
                <a:lnTo>
                  <a:pt x="2013015" y="198560"/>
                </a:lnTo>
                <a:lnTo>
                  <a:pt x="2068709" y="251106"/>
                </a:lnTo>
                <a:lnTo>
                  <a:pt x="2122169" y="294534"/>
                </a:lnTo>
                <a:lnTo>
                  <a:pt x="2148902" y="326773"/>
                </a:lnTo>
                <a:lnTo>
                  <a:pt x="2168092" y="344876"/>
                </a:lnTo>
                <a:lnTo>
                  <a:pt x="2191745" y="378435"/>
                </a:lnTo>
                <a:lnTo>
                  <a:pt x="2254226" y="453786"/>
                </a:lnTo>
                <a:lnTo>
                  <a:pt x="2283928" y="509231"/>
                </a:lnTo>
                <a:lnTo>
                  <a:pt x="2287274" y="513978"/>
                </a:lnTo>
                <a:lnTo>
                  <a:pt x="2291150" y="522713"/>
                </a:lnTo>
                <a:lnTo>
                  <a:pt x="2354906" y="641725"/>
                </a:lnTo>
                <a:lnTo>
                  <a:pt x="3519739" y="3464832"/>
                </a:lnTo>
                <a:lnTo>
                  <a:pt x="3543292" y="3543509"/>
                </a:lnTo>
                <a:lnTo>
                  <a:pt x="3559307" y="3585418"/>
                </a:lnTo>
                <a:lnTo>
                  <a:pt x="3563885" y="3612309"/>
                </a:lnTo>
                <a:lnTo>
                  <a:pt x="3580881" y="3669085"/>
                </a:lnTo>
                <a:lnTo>
                  <a:pt x="3589203" y="3760935"/>
                </a:lnTo>
                <a:lnTo>
                  <a:pt x="3594043" y="3789362"/>
                </a:lnTo>
                <a:lnTo>
                  <a:pt x="3593455" y="3807880"/>
                </a:lnTo>
                <a:lnTo>
                  <a:pt x="3599544" y="3875121"/>
                </a:lnTo>
                <a:lnTo>
                  <a:pt x="3587802" y="3985535"/>
                </a:lnTo>
                <a:lnTo>
                  <a:pt x="3587266" y="4002463"/>
                </a:lnTo>
                <a:lnTo>
                  <a:pt x="3584975" y="4012117"/>
                </a:lnTo>
                <a:lnTo>
                  <a:pt x="3578030" y="4077419"/>
                </a:lnTo>
                <a:lnTo>
                  <a:pt x="3540877" y="4198159"/>
                </a:lnTo>
                <a:lnTo>
                  <a:pt x="3538087" y="4209921"/>
                </a:lnTo>
                <a:lnTo>
                  <a:pt x="3535605" y="4215289"/>
                </a:lnTo>
                <a:lnTo>
                  <a:pt x="3518634" y="4270442"/>
                </a:lnTo>
                <a:lnTo>
                  <a:pt x="3453922" y="4391876"/>
                </a:lnTo>
                <a:lnTo>
                  <a:pt x="3451235" y="4397688"/>
                </a:lnTo>
                <a:lnTo>
                  <a:pt x="3449713" y="4399778"/>
                </a:lnTo>
                <a:lnTo>
                  <a:pt x="3423654" y="4448673"/>
                </a:lnTo>
                <a:cubicBezTo>
                  <a:pt x="3386318" y="4505005"/>
                  <a:pt x="3343436" y="4557948"/>
                  <a:pt x="3295388" y="4606580"/>
                </a:cubicBezTo>
                <a:lnTo>
                  <a:pt x="3185781" y="4697469"/>
                </a:lnTo>
                <a:lnTo>
                  <a:pt x="3183503" y="4699589"/>
                </a:lnTo>
                <a:lnTo>
                  <a:pt x="3182393" y="4700279"/>
                </a:lnTo>
                <a:lnTo>
                  <a:pt x="3136137" y="4738637"/>
                </a:lnTo>
                <a:lnTo>
                  <a:pt x="3072450" y="4772753"/>
                </a:lnTo>
                <a:close/>
              </a:path>
            </a:pathLst>
          </a:custGeom>
          <a:gradFill>
            <a:gsLst>
              <a:gs pos="0">
                <a:srgbClr val="536FFB"/>
              </a:gs>
              <a:gs pos="100000">
                <a:srgbClr val="D190D8">
                  <a:alpha val="58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Управляющая кнопка: настраиваемая 4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C7AAEEDB-5B07-0C43-A803-8814EA0AE9A4}"/>
              </a:ext>
            </a:extLst>
          </p:cNvPr>
          <p:cNvSpPr/>
          <p:nvPr/>
        </p:nvSpPr>
        <p:spPr>
          <a:xfrm>
            <a:off x="467544" y="1228878"/>
            <a:ext cx="4527265" cy="4517436"/>
          </a:xfrm>
          <a:prstGeom prst="actionButtonBlank">
            <a:avLst/>
          </a:prstGeom>
          <a:solidFill>
            <a:srgbClr val="F7F4F9"/>
          </a:solidFill>
          <a:ln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10800000" flipV="1">
            <a:off x="683567" y="1340768"/>
            <a:ext cx="4296563" cy="432048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Находкинского городского округа</a:t>
            </a: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692904,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Находка,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Находкинский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проспект, д. 16</a:t>
            </a: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8(4236) 69-21-03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работы: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8.30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- 17.30 (перерыв 13.00 - 13.30)</a:t>
            </a:r>
          </a:p>
          <a:p>
            <a:pPr algn="l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8.30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16.15 (перерыв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13.00-13.30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20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findept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@</a:t>
            </a:r>
            <a:r>
              <a:rPr lang="en-US" sz="20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nakhodka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-</a:t>
            </a:r>
            <a:r>
              <a:rPr lang="en-US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city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20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ru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Якименко Лариса Александровна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523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DEE7159-8A1D-EF48-8189-1302935BCE3A}"/>
              </a:ext>
            </a:extLst>
          </p:cNvPr>
          <p:cNvSpPr/>
          <p:nvPr/>
        </p:nvSpPr>
        <p:spPr>
          <a:xfrm rot="5400000">
            <a:off x="1263891" y="5045428"/>
            <a:ext cx="548680" cy="3076463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D190D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1026" name="Picture 2" descr="C:\Users\NChernova\Desktop\promotio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921868"/>
            <a:ext cx="5940152" cy="293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35689"/>
            <a:ext cx="9144000" cy="646331"/>
          </a:xfrm>
          <a:prstGeom prst="rect">
            <a:avLst/>
          </a:prstGeom>
          <a:solidFill>
            <a:srgbClr val="D8D2FC">
              <a:alpha val="6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социально-экономического развития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Находкинского городского округа на 2022 год и плановый период 2023 и 2024 годы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0439" y="938025"/>
            <a:ext cx="8866824" cy="298543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Параметры прогноза разработаны, исходя из ориентиров и приоритетов социально-экономического развития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Находкинского городского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 основе базового сценария функционирования экономики Российской Федерации на период до 2024 года, разработанных Министерством экономического развития РФ.</a:t>
            </a:r>
          </a:p>
          <a:p>
            <a:pPr lvl="0"/>
            <a:endParaRPr lang="ru-RU" sz="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Прогноз содержит перечень показателей, характеризующих достижение целей и среднесрочных приоритетов социально-экономического развития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Находкинского городского округа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решения основных социально-экономических проблем и повышения на этой основе качества и уровня жизни, обеспечения занятости населения, развитие производственного, а также трудового потенциала, с учетом существующих бюджетных и инфраструктурных ограничений.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7028" y="3923458"/>
            <a:ext cx="332926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Прогнозе учтены тенденции социально-экономического развития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Находкинского городского округа, приоритеты его дальнейшего развития, определенные муниципальными программами Находкинского городского округа за 2019 и 2020 годы, январь-июнь 2021 года.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731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NChernova\Desktop\11di-2048x9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68248"/>
            <a:ext cx="8496944" cy="268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599" y="163379"/>
            <a:ext cx="7414915" cy="369332"/>
          </a:xfrm>
          <a:prstGeom prst="rect">
            <a:avLst/>
          </a:prstGeom>
          <a:solidFill>
            <a:srgbClr val="A192F8">
              <a:alpha val="67000"/>
            </a:srgb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показатели прогноза социально-экономического развития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3853083"/>
              </p:ext>
            </p:extLst>
          </p:nvPr>
        </p:nvGraphicFramePr>
        <p:xfrm>
          <a:off x="4283968" y="540670"/>
          <a:ext cx="4860032" cy="4472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3127618"/>
              </p:ext>
            </p:extLst>
          </p:nvPr>
        </p:nvGraphicFramePr>
        <p:xfrm>
          <a:off x="0" y="764704"/>
          <a:ext cx="457200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438277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NChernova\Desktop\progra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9" y="3861048"/>
            <a:ext cx="3639250" cy="268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153337"/>
            <a:ext cx="7414915" cy="369332"/>
          </a:xfrm>
          <a:prstGeom prst="rect">
            <a:avLst/>
          </a:prstGeom>
          <a:solidFill>
            <a:srgbClr val="D8D2FC"/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показатели прогноза социально-экономического развития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0342547"/>
              </p:ext>
            </p:extLst>
          </p:nvPr>
        </p:nvGraphicFramePr>
        <p:xfrm>
          <a:off x="179512" y="501933"/>
          <a:ext cx="8712968" cy="3359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0004055"/>
              </p:ext>
            </p:extLst>
          </p:nvPr>
        </p:nvGraphicFramePr>
        <p:xfrm>
          <a:off x="3347864" y="3839423"/>
          <a:ext cx="5940152" cy="3018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170064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Chernova\Desktop\Image-2-11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732" y="4211913"/>
            <a:ext cx="4784804" cy="310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474897" y="5063657"/>
            <a:ext cx="648072" cy="648072"/>
          </a:xfrm>
          <a:prstGeom prst="ellipse">
            <a:avLst/>
          </a:prstGeom>
          <a:gradFill>
            <a:gsLst>
              <a:gs pos="0">
                <a:srgbClr val="00B0F0"/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57537" y="5102584"/>
            <a:ext cx="470655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эффективности налоговых расходов, сохранение налоговых льгот для инвесторов, осуществляющих деятельность в значимых для экономики округа направлениях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1500" dirty="0"/>
          </a:p>
        </p:txBody>
      </p:sp>
      <p:sp>
        <p:nvSpPr>
          <p:cNvPr id="5" name="TextBox 4"/>
          <p:cNvSpPr txBox="1"/>
          <p:nvPr/>
        </p:nvSpPr>
        <p:spPr>
          <a:xfrm>
            <a:off x="392786" y="404664"/>
            <a:ext cx="8568952" cy="707886"/>
          </a:xfrm>
          <a:prstGeom prst="rect">
            <a:avLst/>
          </a:prstGeom>
          <a:solidFill>
            <a:srgbClr val="D8D2FC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бюджетной и налоговой политики Находкинского городского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74897" y="1412774"/>
            <a:ext cx="648072" cy="648072"/>
          </a:xfrm>
          <a:prstGeom prst="ellipse">
            <a:avLst/>
          </a:prstGeom>
          <a:gradFill>
            <a:gsLst>
              <a:gs pos="0">
                <a:srgbClr val="00B0F0"/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11560" y="1574548"/>
            <a:ext cx="7612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оддержка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предпринимательской и инвестиционной активности хозяйствующих объектов;</a:t>
            </a:r>
          </a:p>
        </p:txBody>
      </p:sp>
      <p:sp>
        <p:nvSpPr>
          <p:cNvPr id="8" name="Овал 7"/>
          <p:cNvSpPr/>
          <p:nvPr/>
        </p:nvSpPr>
        <p:spPr>
          <a:xfrm>
            <a:off x="467727" y="2159538"/>
            <a:ext cx="648072" cy="648072"/>
          </a:xfrm>
          <a:prstGeom prst="ellipse">
            <a:avLst/>
          </a:prstGeom>
          <a:gradFill>
            <a:gsLst>
              <a:gs pos="0">
                <a:srgbClr val="00B0F0"/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11560" y="2169642"/>
            <a:ext cx="7938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стабильных поступлений платежей в бюджет с учетом роста собираемости и полноты принимаемых мер по взысканию просроченной дебиторской задолженности;</a:t>
            </a:r>
          </a:p>
        </p:txBody>
      </p:sp>
      <p:sp>
        <p:nvSpPr>
          <p:cNvPr id="10" name="Овал 9"/>
          <p:cNvSpPr/>
          <p:nvPr/>
        </p:nvSpPr>
        <p:spPr>
          <a:xfrm>
            <a:off x="467727" y="2893797"/>
            <a:ext cx="648072" cy="648072"/>
          </a:xfrm>
          <a:prstGeom prst="ellipse">
            <a:avLst/>
          </a:prstGeom>
          <a:gradFill>
            <a:gsLst>
              <a:gs pos="0">
                <a:srgbClr val="00B0F0"/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63009" y="3600115"/>
            <a:ext cx="648072" cy="648072"/>
          </a:xfrm>
          <a:prstGeom prst="ellipse">
            <a:avLst/>
          </a:prstGeom>
          <a:gradFill>
            <a:gsLst>
              <a:gs pos="0">
                <a:srgbClr val="00B0F0"/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74897" y="4322623"/>
            <a:ext cx="648072" cy="648072"/>
          </a:xfrm>
          <a:prstGeom prst="ellipse">
            <a:avLst/>
          </a:prstGeom>
          <a:gradFill>
            <a:gsLst>
              <a:gs pos="0">
                <a:srgbClr val="00B0F0"/>
              </a:gs>
              <a:gs pos="1000">
                <a:srgbClr val="3399FF"/>
              </a:gs>
              <a:gs pos="92000">
                <a:srgbClr val="D190D8">
                  <a:alpha val="65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15432" y="3063943"/>
            <a:ext cx="7938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управления муниципальным имуществом;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298" y="3662541"/>
            <a:ext cx="7938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пресечение схем минимизации налогов, совершенствования методов контроля, легализации «теневой» заработной платы;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2298" y="4302091"/>
            <a:ext cx="79388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методов налогового администрирования, повышение уровня ответственности главных администраторов доходов за выполнение плановых показателей поступления доходов в бюджет Находкинского городского округа;</a:t>
            </a:r>
          </a:p>
        </p:txBody>
      </p:sp>
    </p:spTree>
    <p:extLst>
      <p:ext uri="{BB962C8B-B14F-4D97-AF65-F5344CB8AC3E}">
        <p14:creationId xmlns:p14="http://schemas.microsoft.com/office/powerpoint/2010/main" val="2903272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95870"/>
            <a:ext cx="8784976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этапы бюджетного процесса Находкинского городского округа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2021, 2022-2023 годах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 title="Основные этапы бюджетного процесса Находкинского городского округа в 2021, 2023-2024 годах"/>
          <p:cNvGraphicFramePr/>
          <p:nvPr>
            <p:extLst>
              <p:ext uri="{D42A27DB-BD31-4B8C-83A1-F6EECF244321}">
                <p14:modId xmlns:p14="http://schemas.microsoft.com/office/powerpoint/2010/main" val="1718349531"/>
              </p:ext>
            </p:extLst>
          </p:nvPr>
        </p:nvGraphicFramePr>
        <p:xfrm>
          <a:off x="0" y="1196752"/>
          <a:ext cx="9144000" cy="5661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26695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5666</TotalTime>
  <Words>6736</Words>
  <Application>Microsoft Office PowerPoint</Application>
  <PresentationFormat>Экран (4:3)</PresentationFormat>
  <Paragraphs>1330</Paragraphs>
  <Slides>46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Решению Думы  Находкинского городского округа «О бюджете Находкинского городского округа на 2022 год и на плановый период 2023 и 2024 годов» от 15.12.2021 № 989-НПА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 А. Федченко</dc:creator>
  <cp:lastModifiedBy>Наталья В. Чернова</cp:lastModifiedBy>
  <cp:revision>452</cp:revision>
  <cp:lastPrinted>2021-11-24T00:02:16Z</cp:lastPrinted>
  <dcterms:created xsi:type="dcterms:W3CDTF">2020-10-12T01:31:17Z</dcterms:created>
  <dcterms:modified xsi:type="dcterms:W3CDTF">2022-01-13T06:37:55Z</dcterms:modified>
</cp:coreProperties>
</file>