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96" r:id="rId2"/>
    <p:sldId id="546" r:id="rId3"/>
    <p:sldId id="527" r:id="rId4"/>
    <p:sldId id="529" r:id="rId5"/>
    <p:sldId id="431" r:id="rId6"/>
    <p:sldId id="522" r:id="rId7"/>
    <p:sldId id="539" r:id="rId8"/>
    <p:sldId id="387" r:id="rId9"/>
    <p:sldId id="538" r:id="rId10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>
    <p:extLst>
      <p:ext uri="{19B8F6BF-5375-455C-9EA6-DF929625EA0E}">
        <p15:presenceInfo xmlns="" xmlns:p15="http://schemas.microsoft.com/office/powerpoint/2012/main" userId="S-1-5-21-2542494797-2759003736-1566031932-20664" providerId="AD"/>
      </p:ext>
    </p:extLst>
  </p:cmAuthor>
  <p:cmAuthor id="2" name="extrena" initials="e" lastIdx="7" clrIdx="1">
    <p:extLst>
      <p:ext uri="{19B8F6BF-5375-455C-9EA6-DF929625EA0E}">
        <p15:presenceInfo xmlns="" xmlns:p15="http://schemas.microsoft.com/office/powerpoint/2012/main" userId="extr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2700"/>
    <a:srgbClr val="663300"/>
    <a:srgbClr val="FFFFFF"/>
    <a:srgbClr val="562212"/>
    <a:srgbClr val="800000"/>
    <a:srgbClr val="965C3E"/>
    <a:srgbClr val="990000"/>
    <a:srgbClr val="993300"/>
    <a:srgbClr val="99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1" autoAdjust="0"/>
    <p:restoredTop sz="96374" autoAdjust="0"/>
  </p:normalViewPr>
  <p:slideViewPr>
    <p:cSldViewPr snapToGrid="0">
      <p:cViewPr varScale="1">
        <p:scale>
          <a:sx n="106" d="100"/>
          <a:sy n="106" d="100"/>
        </p:scale>
        <p:origin x="-1308" y="192"/>
      </p:cViewPr>
      <p:guideLst>
        <p:guide orient="horz" pos="363"/>
        <p:guide orient="horz" pos="907"/>
        <p:guide pos="533"/>
        <p:guide pos="107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2038224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1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24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B82C-153F-4E5B-9C4D-5017BDDBB9A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75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B82C-153F-4E5B-9C4D-5017BDDBB9A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353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98069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3279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45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5310159" y="114011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18477485">
            <a:off x="-2152382" y="5761648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3954138" y="782679"/>
            <a:ext cx="5977513" cy="1779451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002036" y="3221523"/>
            <a:ext cx="8567477" cy="2150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rgbClr val="562212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562212"/>
                </a:solidFill>
              </a:rPr>
              <a:t>МЕРЫ ГОСУДАРСТВЕННОЙ ПОДДЕРЖКИ</a:t>
            </a:r>
          </a:p>
          <a:p>
            <a:pPr algn="ctr"/>
            <a:r>
              <a:rPr lang="ru-RU" sz="4000" b="1" dirty="0" smtClean="0">
                <a:solidFill>
                  <a:srgbClr val="562212"/>
                </a:solidFill>
              </a:rPr>
              <a:t> </a:t>
            </a:r>
          </a:p>
          <a:p>
            <a:pPr algn="ctr"/>
            <a:endParaRPr lang="ru-RU" sz="4000" b="1" dirty="0">
              <a:solidFill>
                <a:srgbClr val="56221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5624" y="5598568"/>
            <a:ext cx="4319944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декабрь 2022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" y="25554"/>
            <a:ext cx="4118997" cy="117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Арка 22"/>
          <p:cNvSpPr/>
          <p:nvPr/>
        </p:nvSpPr>
        <p:spPr>
          <a:xfrm rot="18477485">
            <a:off x="-1723006" y="5648164"/>
            <a:ext cx="4553196" cy="4553196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0996">
              <a:defRPr/>
            </a:pPr>
            <a:endParaRPr lang="ru-RU" sz="1488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8845906" y="5885056"/>
            <a:ext cx="2331816" cy="2331816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0996">
              <a:defRPr/>
            </a:pPr>
            <a:endParaRPr lang="ru-RU" sz="1488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7619" y="512499"/>
            <a:ext cx="766529" cy="20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0996">
              <a:defRPr/>
            </a:pPr>
            <a:endParaRPr lang="ru-RU" sz="169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44900" y="6895069"/>
            <a:ext cx="533827" cy="357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96"/>
          </a:p>
        </p:txBody>
      </p:sp>
      <p:grpSp>
        <p:nvGrpSpPr>
          <p:cNvPr id="3" name="Группа 2"/>
          <p:cNvGrpSpPr/>
          <p:nvPr/>
        </p:nvGrpSpPr>
        <p:grpSpPr>
          <a:xfrm>
            <a:off x="3217952" y="1211179"/>
            <a:ext cx="5614545" cy="1559181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3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832497" y="891507"/>
            <a:ext cx="1446230" cy="4956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96"/>
          </a:p>
        </p:txBody>
      </p:sp>
      <p:sp>
        <p:nvSpPr>
          <p:cNvPr id="18" name="Прямоугольник 17"/>
          <p:cNvSpPr/>
          <p:nvPr/>
        </p:nvSpPr>
        <p:spPr>
          <a:xfrm>
            <a:off x="1441021" y="3727417"/>
            <a:ext cx="7739087" cy="983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017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4022" y="2770360"/>
            <a:ext cx="68977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198"/>
            <a:r>
              <a:rPr lang="ru-RU" sz="2800" b="1" spc="-4" dirty="0">
                <a:solidFill>
                  <a:srgbClr val="742700"/>
                </a:solidFill>
                <a:cs typeface="Arial Narrow"/>
              </a:rPr>
              <a:t>сайт</a:t>
            </a:r>
            <a:r>
              <a:rPr lang="ru-RU" sz="2800" b="1" dirty="0">
                <a:solidFill>
                  <a:srgbClr val="742700"/>
                </a:solidFill>
                <a:cs typeface="Arial Narrow"/>
              </a:rPr>
              <a:t> </a:t>
            </a:r>
            <a:r>
              <a:rPr lang="ru-RU" sz="2800" b="1" spc="-4" dirty="0">
                <a:solidFill>
                  <a:srgbClr val="742700"/>
                </a:solidFill>
                <a:cs typeface="Arial Narrow"/>
              </a:rPr>
              <a:t>«Мой </a:t>
            </a:r>
            <a:r>
              <a:rPr lang="ru-RU" sz="2800" b="1" dirty="0">
                <a:solidFill>
                  <a:srgbClr val="742700"/>
                </a:solidFill>
                <a:cs typeface="Arial Narrow"/>
              </a:rPr>
              <a:t>бизнес»</a:t>
            </a:r>
            <a:r>
              <a:rPr lang="ru-RU" sz="2800" b="1" spc="301" dirty="0">
                <a:solidFill>
                  <a:srgbClr val="742700"/>
                </a:solidFill>
                <a:cs typeface="Arial Narrow"/>
              </a:rPr>
              <a:t> </a:t>
            </a:r>
            <a:r>
              <a:rPr lang="ru-RU" sz="2800" b="1" spc="-4" dirty="0">
                <a:solidFill>
                  <a:srgbClr val="742700"/>
                </a:solidFill>
                <a:cs typeface="Arial Narrow"/>
              </a:rPr>
              <a:t>mb.primorsky.ru</a:t>
            </a:r>
          </a:p>
          <a:p>
            <a:pPr marL="12198"/>
            <a:endParaRPr lang="ru-RU" sz="2800" b="1" spc="-4" dirty="0">
              <a:solidFill>
                <a:srgbClr val="742700"/>
              </a:solidFill>
              <a:cs typeface="Arial Narrow"/>
            </a:endParaRPr>
          </a:p>
          <a:p>
            <a:pPr marL="12198"/>
            <a:r>
              <a:rPr lang="ru-RU" sz="2800" b="1" dirty="0" err="1" smtClean="0">
                <a:solidFill>
                  <a:srgbClr val="742700"/>
                </a:solidFill>
                <a:cs typeface="Arial Narrow"/>
              </a:rPr>
              <a:t>телеграм</a:t>
            </a:r>
            <a:r>
              <a:rPr lang="ru-RU" sz="2800" b="1" dirty="0" smtClean="0">
                <a:solidFill>
                  <a:srgbClr val="742700"/>
                </a:solidFill>
                <a:cs typeface="Arial Narrow"/>
              </a:rPr>
              <a:t> </a:t>
            </a:r>
            <a:r>
              <a:rPr lang="ru-RU" sz="2800" b="1" dirty="0">
                <a:solidFill>
                  <a:srgbClr val="742700"/>
                </a:solidFill>
                <a:cs typeface="Arial Narrow"/>
              </a:rPr>
              <a:t>канал: </a:t>
            </a:r>
            <a:r>
              <a:rPr lang="en-US" sz="2800" b="1" dirty="0">
                <a:solidFill>
                  <a:srgbClr val="742700"/>
                </a:solidFill>
                <a:cs typeface="Arial Narrow"/>
              </a:rPr>
              <a:t>t.me/</a:t>
            </a:r>
            <a:r>
              <a:rPr lang="en-US" sz="2800" b="1" dirty="0" err="1">
                <a:solidFill>
                  <a:srgbClr val="742700"/>
                </a:solidFill>
                <a:cs typeface="Arial Narrow"/>
              </a:rPr>
              <a:t>investprimorsky</a:t>
            </a:r>
            <a:endParaRPr lang="ru-RU" sz="2800" b="1" dirty="0">
              <a:solidFill>
                <a:srgbClr val="742700"/>
              </a:solidFill>
              <a:cs typeface="Arial Narrow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36" y="1"/>
            <a:ext cx="3995439" cy="113932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6"/>
          <a:srcRect t="25632" b="27438"/>
          <a:stretch/>
        </p:blipFill>
        <p:spPr>
          <a:xfrm>
            <a:off x="2798523" y="4675333"/>
            <a:ext cx="5305235" cy="248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Группа 108"/>
          <p:cNvGrpSpPr/>
          <p:nvPr/>
        </p:nvGrpSpPr>
        <p:grpSpPr>
          <a:xfrm flipH="1" flipV="1">
            <a:off x="6108452" y="4781695"/>
            <a:ext cx="757647" cy="574178"/>
            <a:chOff x="4289377" y="1851949"/>
            <a:chExt cx="1284790" cy="1132499"/>
          </a:xfrm>
        </p:grpSpPr>
        <p:cxnSp>
          <p:nvCxnSpPr>
            <p:cNvPr id="110" name="Прямая соединительная линия 109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Группа 92"/>
          <p:cNvGrpSpPr/>
          <p:nvPr/>
        </p:nvGrpSpPr>
        <p:grpSpPr>
          <a:xfrm flipV="1">
            <a:off x="3878417" y="4799455"/>
            <a:ext cx="913081" cy="574178"/>
            <a:chOff x="4289377" y="1851949"/>
            <a:chExt cx="1284790" cy="1132499"/>
          </a:xfrm>
        </p:grpSpPr>
        <p:cxnSp>
          <p:nvCxnSpPr>
            <p:cNvPr id="94" name="Прямая соединительная линия 93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Прямая соединительная линия 117"/>
          <p:cNvCxnSpPr/>
          <p:nvPr/>
        </p:nvCxnSpPr>
        <p:spPr>
          <a:xfrm>
            <a:off x="6527558" y="4207095"/>
            <a:ext cx="340273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Группа 98"/>
          <p:cNvGrpSpPr/>
          <p:nvPr/>
        </p:nvGrpSpPr>
        <p:grpSpPr>
          <a:xfrm flipH="1">
            <a:off x="5902509" y="3007272"/>
            <a:ext cx="963590" cy="559473"/>
            <a:chOff x="4289377" y="1851949"/>
            <a:chExt cx="1284790" cy="1132499"/>
          </a:xfrm>
        </p:grpSpPr>
        <p:cxnSp>
          <p:nvCxnSpPr>
            <p:cNvPr id="100" name="Прямая соединительная линия 99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/>
          <a:srcRect t="-77" r="218" b="-1"/>
          <a:stretch/>
        </p:blipFill>
        <p:spPr>
          <a:xfrm>
            <a:off x="-1326997" y="6710914"/>
            <a:ext cx="2322296" cy="232851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78403" y="1043252"/>
            <a:ext cx="8438340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 </a:t>
            </a:r>
            <a:r>
              <a:rPr lang="ru-RU" sz="3600" dirty="0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Офисы центра "Мой бизнес"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562212"/>
              </a:solidFill>
              <a:effectLst/>
              <a:uLnTx/>
              <a:uFillTx/>
              <a:latin typeface="Arial Black" panose="020B0A04020102020204" pitchFamily="34" charset="0"/>
              <a:ea typeface="Roboto Black" panose="02000000000000000000" pitchFamily="2" charset="0"/>
              <a:cs typeface="+mn-cs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5992253" y="2470302"/>
            <a:ext cx="0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15"/>
          <p:cNvGrpSpPr/>
          <p:nvPr/>
        </p:nvGrpSpPr>
        <p:grpSpPr>
          <a:xfrm>
            <a:off x="3863503" y="3010979"/>
            <a:ext cx="913081" cy="764774"/>
            <a:chOff x="4289377" y="1851949"/>
            <a:chExt cx="1284790" cy="1132499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Прямая соединительная линия 40"/>
          <p:cNvCxnSpPr/>
          <p:nvPr/>
        </p:nvCxnSpPr>
        <p:spPr>
          <a:xfrm>
            <a:off x="3856140" y="4106997"/>
            <a:ext cx="340273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4134729" y="3325832"/>
            <a:ext cx="2406655" cy="1591397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1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96413" y="3511032"/>
            <a:ext cx="2283287" cy="1167117"/>
          </a:xfrm>
          <a:prstGeom prst="rect">
            <a:avLst/>
          </a:prstGeom>
        </p:spPr>
      </p:pic>
      <p:grpSp>
        <p:nvGrpSpPr>
          <p:cNvPr id="52" name="Группа 51"/>
          <p:cNvGrpSpPr/>
          <p:nvPr/>
        </p:nvGrpSpPr>
        <p:grpSpPr>
          <a:xfrm>
            <a:off x="743914" y="2499587"/>
            <a:ext cx="3111977" cy="910126"/>
            <a:chOff x="915224" y="3341056"/>
            <a:chExt cx="3548622" cy="763062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954552" y="3341056"/>
              <a:ext cx="3509294" cy="763062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954552" y="3341056"/>
              <a:ext cx="290923" cy="759728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15224" y="3455889"/>
              <a:ext cx="399764" cy="318839"/>
            </a:xfrm>
            <a:prstGeom prst="rect">
              <a:avLst/>
            </a:prstGeom>
            <a:noFill/>
          </p:spPr>
          <p:txBody>
            <a:bodyPr wrap="square" rtlCol="0" anchor="ctr">
              <a:norm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400" dirty="0" smtClean="0">
                  <a:solidFill>
                    <a:srgbClr val="F7F2E5"/>
                  </a:solidFill>
                  <a:latin typeface="Arial Black" panose="020B0A04020102020204" pitchFamily="34" charset="0"/>
                </a:rPr>
                <a:t>1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7F2E5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734728" y="2525877"/>
            <a:ext cx="3111975" cy="2137164"/>
            <a:chOff x="855877" y="2156021"/>
            <a:chExt cx="3548622" cy="2301827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855877" y="3439505"/>
              <a:ext cx="3548622" cy="1018343"/>
              <a:chOff x="915224" y="3341057"/>
              <a:chExt cx="3548622" cy="748737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954552" y="3341057"/>
                <a:ext cx="3509294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Прямоугольник 59"/>
              <p:cNvSpPr/>
              <p:nvPr/>
            </p:nvSpPr>
            <p:spPr>
              <a:xfrm>
                <a:off x="954552" y="3341057"/>
                <a:ext cx="290923" cy="746832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915224" y="3566544"/>
                <a:ext cx="399764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rm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 smtClean="0">
                    <a:solidFill>
                      <a:srgbClr val="F7F2E5"/>
                    </a:solidFill>
                    <a:latin typeface="Arial Black" panose="020B0A04020102020204" pitchFamily="34" charset="0"/>
                  </a:rPr>
                  <a:t>2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2" name="Прямоугольник 61"/>
            <p:cNvSpPr/>
            <p:nvPr/>
          </p:nvSpPr>
          <p:spPr>
            <a:xfrm>
              <a:off x="1432362" y="2156021"/>
              <a:ext cx="2688217" cy="964084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24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Владивосток, 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lang="ru-RU" sz="2400" b="1" dirty="0" smtClean="0"/>
                <a:t>Тигровая</a:t>
              </a:r>
              <a:r>
                <a:rPr lang="ru-RU" sz="2400" b="1" dirty="0"/>
                <a:t>, 7</a:t>
              </a:r>
              <a:endPara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734728" y="4882460"/>
            <a:ext cx="3149123" cy="923953"/>
            <a:chOff x="862778" y="5313544"/>
            <a:chExt cx="3548623" cy="793492"/>
          </a:xfrm>
        </p:grpSpPr>
        <p:grpSp>
          <p:nvGrpSpPr>
            <p:cNvPr id="68" name="Группа 67"/>
            <p:cNvGrpSpPr/>
            <p:nvPr/>
          </p:nvGrpSpPr>
          <p:grpSpPr>
            <a:xfrm>
              <a:off x="862778" y="5326434"/>
              <a:ext cx="3548623" cy="780602"/>
              <a:chOff x="915224" y="3341054"/>
              <a:chExt cx="3548623" cy="573938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954553" y="3341054"/>
                <a:ext cx="3509294" cy="570129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954552" y="3341057"/>
                <a:ext cx="290923" cy="573935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15224" y="3470532"/>
                <a:ext cx="399764" cy="318838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 smtClean="0"/>
                  <a:t>3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2" name="Прямоугольник 71"/>
            <p:cNvSpPr/>
            <p:nvPr/>
          </p:nvSpPr>
          <p:spPr>
            <a:xfrm>
              <a:off x="1492468" y="5313544"/>
              <a:ext cx="2536492" cy="768727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lang="ru-RU" sz="2400" b="1" dirty="0" smtClean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Арсеньев, </a:t>
              </a:r>
            </a:p>
            <a:p>
              <a:pPr lvl="0" algn="ctr">
                <a:spcAft>
                  <a:spcPts val="526"/>
                </a:spcAft>
                <a:defRPr/>
              </a:pPr>
              <a:r>
                <a:rPr lang="ru-RU" sz="2400" b="1" dirty="0" smtClean="0"/>
                <a:t>Ломоносова,24</a:t>
              </a:r>
              <a:endPara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785733" y="2559084"/>
            <a:ext cx="3111975" cy="888198"/>
            <a:chOff x="7414380" y="3615673"/>
            <a:chExt cx="3548622" cy="684605"/>
          </a:xfrm>
        </p:grpSpPr>
        <p:grpSp>
          <p:nvGrpSpPr>
            <p:cNvPr id="83" name="Группа 82"/>
            <p:cNvGrpSpPr/>
            <p:nvPr/>
          </p:nvGrpSpPr>
          <p:grpSpPr>
            <a:xfrm>
              <a:off x="7414380" y="3615673"/>
              <a:ext cx="3548622" cy="684605"/>
              <a:chOff x="915224" y="3341056"/>
              <a:chExt cx="3548622" cy="503356"/>
            </a:xfrm>
          </p:grpSpPr>
          <p:sp>
            <p:nvSpPr>
              <p:cNvPr id="84" name="Прямоугольник 83"/>
              <p:cNvSpPr/>
              <p:nvPr/>
            </p:nvSpPr>
            <p:spPr>
              <a:xfrm>
                <a:off x="954552" y="3341056"/>
                <a:ext cx="3509294" cy="503354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5" name="Прямоугольник 84"/>
              <p:cNvSpPr/>
              <p:nvPr/>
            </p:nvSpPr>
            <p:spPr>
              <a:xfrm>
                <a:off x="954552" y="3341058"/>
                <a:ext cx="290923" cy="503354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915224" y="3423873"/>
                <a:ext cx="399764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dirty="0" smtClean="0"/>
                  <a:t>4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87" name="Прямоугольник 86"/>
            <p:cNvSpPr/>
            <p:nvPr/>
          </p:nvSpPr>
          <p:spPr>
            <a:xfrm>
              <a:off x="7861366" y="3642125"/>
              <a:ext cx="3019156" cy="59307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>
                <a:spcAft>
                  <a:spcPts val="526"/>
                </a:spcAft>
                <a:defRPr/>
              </a:pPr>
              <a:r>
                <a:rPr kumimoji="0" lang="ru-RU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Большой Камень, </a:t>
              </a:r>
              <a:r>
                <a:rPr lang="ru-RU" sz="2400" b="1" dirty="0" smtClean="0"/>
                <a:t>Аллея труда, 24/2</a:t>
              </a:r>
              <a:endPara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6866099" y="3756761"/>
            <a:ext cx="3113642" cy="915452"/>
            <a:chOff x="7381952" y="2505572"/>
            <a:chExt cx="3550521" cy="684603"/>
          </a:xfrm>
        </p:grpSpPr>
        <p:grpSp>
          <p:nvGrpSpPr>
            <p:cNvPr id="89" name="Группа 88"/>
            <p:cNvGrpSpPr/>
            <p:nvPr/>
          </p:nvGrpSpPr>
          <p:grpSpPr>
            <a:xfrm>
              <a:off x="7381952" y="2505572"/>
              <a:ext cx="3550521" cy="684603"/>
              <a:chOff x="880753" y="3076900"/>
              <a:chExt cx="3550521" cy="503355"/>
            </a:xfrm>
          </p:grpSpPr>
          <p:sp>
            <p:nvSpPr>
              <p:cNvPr id="91" name="Прямоугольник 90"/>
              <p:cNvSpPr/>
              <p:nvPr/>
            </p:nvSpPr>
            <p:spPr>
              <a:xfrm>
                <a:off x="921979" y="3076901"/>
                <a:ext cx="3509295" cy="503354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2" name="Прямоугольник 91"/>
              <p:cNvSpPr/>
              <p:nvPr/>
            </p:nvSpPr>
            <p:spPr>
              <a:xfrm>
                <a:off x="921979" y="3076900"/>
                <a:ext cx="290923" cy="503354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880753" y="3152102"/>
                <a:ext cx="573846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noProof="0" dirty="0" smtClean="0"/>
                  <a:t>5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90" name="Прямоугольник 89"/>
            <p:cNvSpPr/>
            <p:nvPr/>
          </p:nvSpPr>
          <p:spPr>
            <a:xfrm>
              <a:off x="7815831" y="2530418"/>
              <a:ext cx="3109529" cy="6214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>
                <a:spcAft>
                  <a:spcPts val="526"/>
                </a:spcAft>
                <a:defRPr/>
              </a:pPr>
              <a:r>
                <a:rPr kumimoji="0" lang="ru-RU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6221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Дальнегорск, </a:t>
              </a:r>
              <a:r>
                <a:rPr lang="ru-RU" sz="2400" b="1" dirty="0"/>
                <a:t>Сухановская,1</a:t>
              </a:r>
              <a:endPara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6903268" y="4882460"/>
            <a:ext cx="3098361" cy="1056613"/>
            <a:chOff x="930750" y="3341058"/>
            <a:chExt cx="3533096" cy="503356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954552" y="3341058"/>
              <a:ext cx="3509294" cy="503354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79" dirty="0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954552" y="3341060"/>
              <a:ext cx="290923" cy="503354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79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930750" y="3433315"/>
              <a:ext cx="640395" cy="318839"/>
            </a:xfrm>
            <a:prstGeom prst="rect">
              <a:avLst/>
            </a:prstGeom>
            <a:noFill/>
          </p:spPr>
          <p:txBody>
            <a:bodyPr wrap="square" rtlCol="0" anchor="ctr">
              <a:normAutofit/>
            </a:bodyPr>
            <a:lstStyle/>
            <a:p>
              <a:r>
                <a:rPr lang="ru-RU" sz="1400" dirty="0" smtClean="0">
                  <a:solidFill>
                    <a:srgbClr val="F7F2E5"/>
                  </a:solidFill>
                  <a:latin typeface="Arial Black" panose="020B0A04020102020204" pitchFamily="34" charset="0"/>
                </a:rPr>
                <a:t>6</a:t>
              </a:r>
              <a:endParaRPr lang="ru-RU" sz="1400" dirty="0">
                <a:solidFill>
                  <a:srgbClr val="F7F2E5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07" name="Прямоугольник 106"/>
          <p:cNvSpPr/>
          <p:nvPr/>
        </p:nvSpPr>
        <p:spPr>
          <a:xfrm>
            <a:off x="7189517" y="4708857"/>
            <a:ext cx="2716872" cy="126444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>
              <a:spcAft>
                <a:spcPts val="526"/>
              </a:spcAft>
              <a:defRPr/>
            </a:pPr>
            <a:r>
              <a:rPr lang="ru-RU" sz="2400" b="1" dirty="0" smtClean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Находка, </a:t>
            </a:r>
            <a:endParaRPr lang="ru-RU" sz="2400" b="1" dirty="0" smtClean="0">
              <a:solidFill>
                <a:srgbClr val="5622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Aft>
                <a:spcPts val="526"/>
              </a:spcAft>
              <a:defRPr/>
            </a:pPr>
            <a:r>
              <a:rPr lang="ru-RU" sz="2400" b="1" dirty="0" smtClean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ТЦ «Буревестник»</a:t>
            </a:r>
            <a:endParaRPr lang="ru-RU" sz="2400" b="1" dirty="0" smtClean="0">
              <a:solidFill>
                <a:srgbClr val="5622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40631" y="3681727"/>
            <a:ext cx="2185022" cy="8951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526"/>
              </a:spcAft>
              <a:defRPr/>
            </a:pPr>
            <a:r>
              <a:rPr lang="ru-RU" sz="2400" b="1" dirty="0" smtClean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Уссурийск, </a:t>
            </a:r>
          </a:p>
          <a:p>
            <a:pPr lvl="0" algn="ctr">
              <a:spcAft>
                <a:spcPts val="526"/>
              </a:spcAft>
              <a:defRPr/>
            </a:pPr>
            <a:r>
              <a:rPr lang="ru-RU" sz="2400" b="1" dirty="0" smtClean="0"/>
              <a:t>Тимирязева,29</a:t>
            </a:r>
            <a:endParaRPr lang="ru-RU" sz="2400" b="1" dirty="0">
              <a:solidFill>
                <a:srgbClr val="5622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1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46546" y="893135"/>
            <a:ext cx="8985930" cy="1038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600" b="1" dirty="0" smtClean="0">
                <a:solidFill>
                  <a:srgbClr val="742700"/>
                </a:solidFill>
                <a:ea typeface="Roboto Black" panose="02000000000000000000" pitchFamily="2" charset="0"/>
              </a:rPr>
              <a:t>Для кого услуги Центра поддержки предпринимательства:</a:t>
            </a:r>
            <a:endParaRPr lang="ru-RU" sz="3600" b="1" dirty="0">
              <a:solidFill>
                <a:srgbClr val="742700"/>
              </a:solidFill>
              <a:ea typeface="Roboto Black" panose="02000000000000000000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9300" y="2824680"/>
            <a:ext cx="987733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ru-RU" sz="2800" b="1" dirty="0" smtClean="0">
                <a:cs typeface="Arial" panose="020B0604020202020204" pitchFamily="34" charset="0"/>
              </a:rPr>
              <a:t>Физические лица, заинтересованные </a:t>
            </a:r>
            <a:r>
              <a:rPr lang="ru-RU" sz="2800" b="1" dirty="0">
                <a:cs typeface="Arial" panose="020B0604020202020204" pitchFamily="34" charset="0"/>
              </a:rPr>
              <a:t>в начале осуществления предпринимательской </a:t>
            </a:r>
            <a:r>
              <a:rPr lang="ru-RU" sz="2800" b="1" dirty="0" smtClean="0">
                <a:cs typeface="Arial" panose="020B0604020202020204" pitchFamily="34" charset="0"/>
              </a:rPr>
              <a:t>деятельности</a:t>
            </a:r>
            <a:r>
              <a:rPr lang="ru-RU" sz="2400" b="1" dirty="0" smtClean="0">
                <a:cs typeface="Arial" panose="020B0604020202020204" pitchFamily="34" charset="0"/>
              </a:rPr>
              <a:t>;</a:t>
            </a:r>
          </a:p>
          <a:p>
            <a:pPr>
              <a:defRPr/>
            </a:pPr>
            <a:endParaRPr lang="ru-RU" sz="2400" b="1" dirty="0" smtClean="0"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ru-RU" sz="2800" b="1" dirty="0" err="1" smtClean="0">
                <a:cs typeface="Arial" panose="020B0604020202020204" pitchFamily="34" charset="0"/>
              </a:rPr>
              <a:t>Самозанятые</a:t>
            </a:r>
            <a:r>
              <a:rPr lang="ru-RU" sz="2800" b="1" dirty="0" smtClean="0">
                <a:cs typeface="Arial" panose="020B0604020202020204" pitchFamily="34" charset="0"/>
              </a:rPr>
              <a:t> граждане</a:t>
            </a:r>
            <a:r>
              <a:rPr lang="ru-RU" sz="2400" b="1" dirty="0" smtClean="0">
                <a:cs typeface="Arial" panose="020B0604020202020204" pitchFamily="34" charset="0"/>
              </a:rPr>
              <a:t>;</a:t>
            </a:r>
          </a:p>
          <a:p>
            <a:pPr>
              <a:defRPr/>
            </a:pPr>
            <a:endParaRPr lang="ru-RU" sz="2400" b="1" dirty="0" smtClean="0"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ru-RU" sz="2800" b="1" dirty="0" smtClean="0">
                <a:cs typeface="Arial" panose="020B0604020202020204" pitchFamily="34" charset="0"/>
              </a:rPr>
              <a:t>Субъекты малого предпринимательства Приморского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42476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-1151399" y="4345663"/>
            <a:ext cx="2642604" cy="2624051"/>
          </a:xfrm>
          <a:prstGeom prst="ellipse">
            <a:avLst/>
          </a:prstGeom>
          <a:noFill/>
          <a:ln w="301625">
            <a:solidFill>
              <a:srgbClr val="C593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object 2"/>
          <p:cNvSpPr txBox="1">
            <a:spLocks/>
          </p:cNvSpPr>
          <p:nvPr/>
        </p:nvSpPr>
        <p:spPr>
          <a:xfrm>
            <a:off x="2507314" y="678161"/>
            <a:ext cx="5640805" cy="899138"/>
          </a:xfrm>
          <a:prstGeom prst="rect">
            <a:avLst/>
          </a:prstGeom>
        </p:spPr>
        <p:txBody>
          <a:bodyPr vert="horz" wrap="square" lIns="0" tIns="12618" rIns="0" bIns="0" rtlCol="0" anchor="ctr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618" marR="5079" algn="ctr">
              <a:spcBef>
                <a:spcPts val="100"/>
              </a:spcBef>
            </a:pPr>
            <a:r>
              <a:rPr lang="ru-RU" sz="3200" b="1" dirty="0" smtClean="0">
                <a:solidFill>
                  <a:srgbClr val="742700"/>
                </a:solidFill>
                <a:latin typeface="+mn-lt"/>
                <a:cs typeface="Arial Narrow"/>
              </a:rPr>
              <a:t>Если вам не хватает знаний для открытия своего дела:</a:t>
            </a:r>
            <a:endParaRPr lang="ru-RU" sz="3200" b="1" dirty="0">
              <a:solidFill>
                <a:srgbClr val="742700"/>
              </a:solidFill>
              <a:latin typeface="+mn-lt"/>
              <a:cs typeface="Arial Narrow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56731" y="2132077"/>
            <a:ext cx="59502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212529"/>
                </a:solidFill>
              </a:rPr>
              <a:t>Пройдите обучение на тренинге </a:t>
            </a:r>
            <a:r>
              <a:rPr lang="ru-RU" sz="2800" b="1" dirty="0">
                <a:solidFill>
                  <a:srgbClr val="212529"/>
                </a:solidFill>
              </a:rPr>
              <a:t>«Азбука предпринимателя»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716" y="3312113"/>
            <a:ext cx="4876801" cy="365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9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7"/>
          <p:cNvGrpSpPr/>
          <p:nvPr/>
        </p:nvGrpSpPr>
        <p:grpSpPr>
          <a:xfrm>
            <a:off x="146098" y="6428981"/>
            <a:ext cx="9869323" cy="732835"/>
            <a:chOff x="465899" y="5864262"/>
            <a:chExt cx="11254105" cy="83566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64254" y="6021259"/>
              <a:ext cx="1255386" cy="67808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464437" y="6596202"/>
              <a:ext cx="8999220" cy="0"/>
            </a:xfrm>
            <a:custGeom>
              <a:avLst/>
              <a:gdLst/>
              <a:ahLst/>
              <a:cxnLst/>
              <a:rect l="l" t="t" r="r" b="b"/>
              <a:pathLst>
                <a:path w="8999220">
                  <a:moveTo>
                    <a:pt x="0" y="0"/>
                  </a:moveTo>
                  <a:lnTo>
                    <a:pt x="8998839" y="0"/>
                  </a:lnTo>
                </a:path>
              </a:pathLst>
            </a:custGeom>
            <a:ln w="12700">
              <a:solidFill>
                <a:srgbClr val="E85238"/>
              </a:solidFill>
            </a:ln>
          </p:spPr>
          <p:txBody>
            <a:bodyPr wrap="square" lIns="0" tIns="0" rIns="0" bIns="0" rtlCol="0"/>
            <a:lstStyle/>
            <a:p>
              <a:endParaRPr sz="1579"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5899" y="5864262"/>
              <a:ext cx="1053579" cy="771969"/>
            </a:xfrm>
            <a:prstGeom prst="rect">
              <a:avLst/>
            </a:prstGeom>
          </p:spPr>
        </p:pic>
      </p:grp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-171417" y="1720994"/>
            <a:ext cx="7228975" cy="343572"/>
          </a:xfrm>
          <a:prstGeom prst="rect">
            <a:avLst/>
          </a:prstGeom>
        </p:spPr>
        <p:txBody>
          <a:bodyPr vert="horz" wrap="square" lIns="0" tIns="11065" rIns="0" bIns="0" rtlCol="0" anchor="ctr">
            <a:spAutoFit/>
          </a:bodyPr>
          <a:lstStyle/>
          <a:p>
            <a:pPr marL="11066" marR="4454" algn="ctr">
              <a:spcBef>
                <a:spcPts val="88"/>
              </a:spcBef>
            </a:pPr>
            <a:r>
              <a:rPr lang="ru-RU" sz="2400" b="1" dirty="0" smtClean="0">
                <a:latin typeface="+mn-lt"/>
                <a:cs typeface="Arial Narrow"/>
              </a:rPr>
              <a:t>Получите в Центре бесплатные консультации:</a:t>
            </a:r>
            <a:endParaRPr sz="2400" b="1" dirty="0">
              <a:latin typeface="+mn-lt"/>
              <a:cs typeface="Arial Narrow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9722" y="2259310"/>
            <a:ext cx="606165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0964" indent="-40096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cs typeface="Arial Narrow"/>
              </a:rPr>
              <a:t>по </a:t>
            </a:r>
            <a:r>
              <a:rPr lang="ru-RU" sz="2400" dirty="0" smtClean="0">
                <a:cs typeface="Arial Narrow"/>
              </a:rPr>
              <a:t>вопросам финансового планирования </a:t>
            </a:r>
          </a:p>
          <a:p>
            <a:pPr marL="400964" indent="-40096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cs typeface="Arial Narrow"/>
              </a:rPr>
              <a:t>по правовым вопросам</a:t>
            </a:r>
          </a:p>
          <a:p>
            <a:pPr marL="400964" indent="-40096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cs typeface="Arial Narrow"/>
              </a:rPr>
              <a:t>по вопросам маркетинга</a:t>
            </a:r>
          </a:p>
        </p:txBody>
      </p:sp>
      <p:pic>
        <p:nvPicPr>
          <p:cNvPr id="4100" name="Picture 4" descr="Фонд развития и поддержки малого бизнеса | Бесплатные консультации для  предпринимателей Уф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421" y="2107277"/>
            <a:ext cx="3604646" cy="240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4124108"/>
            <a:ext cx="6042970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i="1" dirty="0" smtClean="0">
                <a:ln w="0"/>
                <a:cs typeface="Times New Roman" panose="02020603050405020304" pitchFamily="18" charset="0"/>
              </a:rPr>
              <a:t>КОНСУЛЬТАЦИИ </a:t>
            </a:r>
            <a:r>
              <a:rPr lang="ru-RU" sz="1600" b="1" i="1" dirty="0">
                <a:ln w="0"/>
                <a:cs typeface="Times New Roman" panose="02020603050405020304" pitchFamily="18" charset="0"/>
              </a:rPr>
              <a:t>ОКАЗЫВАЮТСЯ С ПРИВЛЕЧЕНИЕМ </a:t>
            </a:r>
            <a:r>
              <a:rPr lang="ru-RU" sz="1600" b="1" i="1" dirty="0" smtClean="0">
                <a:ln w="0"/>
                <a:cs typeface="Times New Roman" panose="02020603050405020304" pitchFamily="18" charset="0"/>
              </a:rPr>
              <a:t>ЭКСПЕРТОВ</a:t>
            </a:r>
            <a:endParaRPr lang="ru-RU" sz="1600" b="1" i="1" dirty="0">
              <a:ln w="0"/>
              <a:cs typeface="Times New Roman" panose="02020603050405020304" pitchFamily="18" charset="0"/>
            </a:endParaRPr>
          </a:p>
        </p:txBody>
      </p:sp>
      <p:sp>
        <p:nvSpPr>
          <p:cNvPr id="12" name="object 2"/>
          <p:cNvSpPr txBox="1">
            <a:spLocks/>
          </p:cNvSpPr>
          <p:nvPr/>
        </p:nvSpPr>
        <p:spPr>
          <a:xfrm>
            <a:off x="1141718" y="459157"/>
            <a:ext cx="7439984" cy="899138"/>
          </a:xfrm>
          <a:prstGeom prst="rect">
            <a:avLst/>
          </a:prstGeom>
        </p:spPr>
        <p:txBody>
          <a:bodyPr vert="horz" wrap="square" lIns="0" tIns="12618" rIns="0" bIns="0" rtlCol="0" anchor="ctr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618" marR="5079" algn="ctr">
              <a:spcBef>
                <a:spcPts val="100"/>
              </a:spcBef>
            </a:pPr>
            <a:r>
              <a:rPr lang="ru-RU" sz="3200" b="1" dirty="0" smtClean="0">
                <a:solidFill>
                  <a:srgbClr val="742700"/>
                </a:solidFill>
                <a:latin typeface="+mn-lt"/>
                <a:cs typeface="Arial Narrow"/>
              </a:rPr>
              <a:t>У вас есть вопросы по налогам и не только?</a:t>
            </a:r>
            <a:endParaRPr lang="ru-RU" sz="3200" b="1" dirty="0">
              <a:solidFill>
                <a:srgbClr val="742700"/>
              </a:solidFill>
              <a:latin typeface="+mn-lt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1643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27972" y="4591535"/>
            <a:ext cx="974007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solidFill>
                  <a:srgbClr val="212529"/>
                </a:solidFill>
              </a:rPr>
              <a:t>Пройдите в Центре государственную регистрацию бизнеса за час без уплаты пошлины</a:t>
            </a:r>
          </a:p>
          <a:p>
            <a:endParaRPr lang="ru-RU" sz="2500" dirty="0">
              <a:solidFill>
                <a:srgbClr val="212529"/>
              </a:solidFill>
            </a:endParaRPr>
          </a:p>
        </p:txBody>
      </p:sp>
      <p:sp>
        <p:nvSpPr>
          <p:cNvPr id="10" name="object 2"/>
          <p:cNvSpPr txBox="1">
            <a:spLocks/>
          </p:cNvSpPr>
          <p:nvPr/>
        </p:nvSpPr>
        <p:spPr>
          <a:xfrm>
            <a:off x="427972" y="3934908"/>
            <a:ext cx="5640805" cy="455939"/>
          </a:xfrm>
          <a:prstGeom prst="rect">
            <a:avLst/>
          </a:prstGeom>
        </p:spPr>
        <p:txBody>
          <a:bodyPr vert="horz" wrap="square" lIns="0" tIns="12618" rIns="0" bIns="0" rtlCol="0" anchor="ctr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618" marR="5079" algn="ctr">
              <a:spcBef>
                <a:spcPts val="100"/>
              </a:spcBef>
            </a:pPr>
            <a:r>
              <a:rPr lang="ru-RU" sz="3200" b="1" dirty="0" smtClean="0">
                <a:solidFill>
                  <a:srgbClr val="742700"/>
                </a:solidFill>
                <a:latin typeface="+mn-lt"/>
                <a:cs typeface="Arial Narrow"/>
              </a:rPr>
              <a:t>Вы экономите время и деньги?</a:t>
            </a:r>
            <a:endParaRPr lang="ru-RU" sz="3200" b="1" dirty="0">
              <a:solidFill>
                <a:srgbClr val="742700"/>
              </a:solidFill>
              <a:latin typeface="+mn-lt"/>
              <a:cs typeface="Arial Narrow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7973" y="1914830"/>
            <a:ext cx="79555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>
                <a:solidFill>
                  <a:srgbClr val="212529"/>
                </a:solidFill>
              </a:rPr>
              <a:t>Разработка бизнес-плана для заключения социального контракта</a:t>
            </a:r>
            <a:endParaRPr lang="ru-RU" sz="2500" b="0" i="0" dirty="0">
              <a:solidFill>
                <a:srgbClr val="212529"/>
              </a:solidFill>
              <a:effectLst/>
            </a:endParaRPr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427972" y="1308953"/>
            <a:ext cx="7874056" cy="455939"/>
          </a:xfrm>
          <a:prstGeom prst="rect">
            <a:avLst/>
          </a:prstGeom>
        </p:spPr>
        <p:txBody>
          <a:bodyPr vert="horz" wrap="square" lIns="0" tIns="12618" rIns="0" bIns="0" rtlCol="0" anchor="ctr">
            <a:sp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618" marR="5079" algn="ctr">
              <a:spcBef>
                <a:spcPts val="100"/>
              </a:spcBef>
            </a:pPr>
            <a:r>
              <a:rPr lang="ru-RU" sz="3200" b="1" dirty="0" smtClean="0">
                <a:solidFill>
                  <a:srgbClr val="742700"/>
                </a:solidFill>
                <a:latin typeface="+mn-lt"/>
                <a:cs typeface="Arial Narrow"/>
              </a:rPr>
              <a:t>Нужна помощь в написании бизнес-плана?</a:t>
            </a:r>
            <a:endParaRPr lang="ru-RU" sz="3200" b="1" dirty="0">
              <a:solidFill>
                <a:srgbClr val="742700"/>
              </a:solidFill>
              <a:latin typeface="+mn-lt"/>
              <a:cs typeface="Arial Narrow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916054" y="1620570"/>
            <a:ext cx="2642604" cy="2624051"/>
          </a:xfrm>
          <a:prstGeom prst="ellipse">
            <a:avLst/>
          </a:prstGeom>
          <a:noFill/>
          <a:ln w="301625">
            <a:solidFill>
              <a:srgbClr val="C593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object 7"/>
          <p:cNvGrpSpPr/>
          <p:nvPr/>
        </p:nvGrpSpPr>
        <p:grpSpPr>
          <a:xfrm>
            <a:off x="146098" y="6428981"/>
            <a:ext cx="9869323" cy="732835"/>
            <a:chOff x="465899" y="5864262"/>
            <a:chExt cx="11254105" cy="835660"/>
          </a:xfrm>
        </p:grpSpPr>
        <p:pic>
          <p:nvPicPr>
            <p:cNvPr id="14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64254" y="6021259"/>
              <a:ext cx="1255386" cy="678085"/>
            </a:xfrm>
            <a:prstGeom prst="rect">
              <a:avLst/>
            </a:prstGeom>
          </p:spPr>
        </p:pic>
        <p:sp>
          <p:nvSpPr>
            <p:cNvPr id="15" name="object 9"/>
            <p:cNvSpPr/>
            <p:nvPr/>
          </p:nvSpPr>
          <p:spPr>
            <a:xfrm>
              <a:off x="1464437" y="6596202"/>
              <a:ext cx="8999220" cy="0"/>
            </a:xfrm>
            <a:custGeom>
              <a:avLst/>
              <a:gdLst/>
              <a:ahLst/>
              <a:cxnLst/>
              <a:rect l="l" t="t" r="r" b="b"/>
              <a:pathLst>
                <a:path w="8999220">
                  <a:moveTo>
                    <a:pt x="0" y="0"/>
                  </a:moveTo>
                  <a:lnTo>
                    <a:pt x="8998839" y="0"/>
                  </a:lnTo>
                </a:path>
              </a:pathLst>
            </a:custGeom>
            <a:ln w="12700">
              <a:solidFill>
                <a:srgbClr val="E85238"/>
              </a:solidFill>
            </a:ln>
          </p:spPr>
          <p:txBody>
            <a:bodyPr wrap="square" lIns="0" tIns="0" rIns="0" bIns="0" rtlCol="0"/>
            <a:lstStyle/>
            <a:p>
              <a:endParaRPr sz="1579"/>
            </a:p>
          </p:txBody>
        </p:sp>
        <p:pic>
          <p:nvPicPr>
            <p:cNvPr id="16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5899" y="5864262"/>
              <a:ext cx="1053579" cy="7719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13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37097" y="362864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  <p:sp>
        <p:nvSpPr>
          <p:cNvPr id="2" name="Прямоугольник 1"/>
          <p:cNvSpPr/>
          <p:nvPr/>
        </p:nvSpPr>
        <p:spPr>
          <a:xfrm>
            <a:off x="5019370" y="-1137057"/>
            <a:ext cx="3790733" cy="838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79" dirty="0"/>
              <a:t>Иконки на каждый буллит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8656" y="2102983"/>
            <a:ext cx="6414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Создание </a:t>
            </a:r>
            <a:r>
              <a:rPr lang="ru-RU" sz="2400" dirty="0"/>
              <a:t>интернет-сайта на конструкторе </a:t>
            </a:r>
            <a:r>
              <a:rPr lang="ru-RU" sz="2400" dirty="0" err="1"/>
              <a:t>Aiger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8656" y="4164675"/>
            <a:ext cx="3389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</a:rPr>
              <a:t>Создание </a:t>
            </a:r>
            <a:r>
              <a:rPr lang="ru-RU" sz="2400" dirty="0" err="1" smtClean="0">
                <a:solidFill>
                  <a:srgbClr val="000000"/>
                </a:solidFill>
              </a:rPr>
              <a:t>фотоконтента</a:t>
            </a:r>
            <a:endParaRPr lang="ru-RU" sz="2400" dirty="0"/>
          </a:p>
        </p:txBody>
      </p:sp>
      <p:sp>
        <p:nvSpPr>
          <p:cNvPr id="15" name="object 2"/>
          <p:cNvSpPr txBox="1">
            <a:spLocks/>
          </p:cNvSpPr>
          <p:nvPr/>
        </p:nvSpPr>
        <p:spPr>
          <a:xfrm>
            <a:off x="993532" y="900241"/>
            <a:ext cx="8507975" cy="509771"/>
          </a:xfrm>
          <a:prstGeom prst="rect">
            <a:avLst/>
          </a:prstGeom>
        </p:spPr>
        <p:txBody>
          <a:bodyPr vert="horz" wrap="square" lIns="0" tIns="11065" rIns="0" bIns="0" rtlCol="0" anchor="ctr">
            <a:sp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066" marR="4454">
              <a:spcBef>
                <a:spcPts val="88"/>
              </a:spcBef>
            </a:pPr>
            <a:r>
              <a:rPr lang="ru-RU" sz="3600" b="1" dirty="0" smtClean="0">
                <a:solidFill>
                  <a:srgbClr val="742700"/>
                </a:solidFill>
                <a:latin typeface="+mn-lt"/>
                <a:cs typeface="Arial Narrow"/>
              </a:rPr>
              <a:t>Услуги для продвижения бизнеса</a:t>
            </a:r>
            <a:endParaRPr lang="ru-RU" sz="3600" b="1" dirty="0">
              <a:solidFill>
                <a:srgbClr val="742700"/>
              </a:solidFill>
              <a:latin typeface="+mn-lt"/>
              <a:cs typeface="Arial Narrow"/>
            </a:endParaRPr>
          </a:p>
        </p:txBody>
      </p:sp>
      <p:grpSp>
        <p:nvGrpSpPr>
          <p:cNvPr id="16" name="object 7"/>
          <p:cNvGrpSpPr/>
          <p:nvPr/>
        </p:nvGrpSpPr>
        <p:grpSpPr>
          <a:xfrm>
            <a:off x="425902" y="6591536"/>
            <a:ext cx="9869323" cy="732835"/>
            <a:chOff x="465899" y="5864262"/>
            <a:chExt cx="11254105" cy="835660"/>
          </a:xfrm>
        </p:grpSpPr>
        <p:pic>
          <p:nvPicPr>
            <p:cNvPr id="17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64254" y="6021259"/>
              <a:ext cx="1255386" cy="678085"/>
            </a:xfrm>
            <a:prstGeom prst="rect">
              <a:avLst/>
            </a:prstGeom>
          </p:spPr>
        </p:pic>
        <p:sp>
          <p:nvSpPr>
            <p:cNvPr id="18" name="object 9"/>
            <p:cNvSpPr/>
            <p:nvPr/>
          </p:nvSpPr>
          <p:spPr>
            <a:xfrm>
              <a:off x="1464437" y="6596202"/>
              <a:ext cx="8999220" cy="0"/>
            </a:xfrm>
            <a:custGeom>
              <a:avLst/>
              <a:gdLst/>
              <a:ahLst/>
              <a:cxnLst/>
              <a:rect l="l" t="t" r="r" b="b"/>
              <a:pathLst>
                <a:path w="8999220">
                  <a:moveTo>
                    <a:pt x="0" y="0"/>
                  </a:moveTo>
                  <a:lnTo>
                    <a:pt x="8998839" y="0"/>
                  </a:lnTo>
                </a:path>
              </a:pathLst>
            </a:custGeom>
            <a:ln w="12700">
              <a:solidFill>
                <a:srgbClr val="E85238"/>
              </a:solidFill>
            </a:ln>
          </p:spPr>
          <p:txBody>
            <a:bodyPr wrap="square" lIns="0" tIns="0" rIns="0" bIns="0" rtlCol="0"/>
            <a:lstStyle/>
            <a:p>
              <a:endParaRPr sz="1579"/>
            </a:p>
          </p:txBody>
        </p:sp>
        <p:pic>
          <p:nvPicPr>
            <p:cNvPr id="19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5899" y="5864262"/>
              <a:ext cx="1053579" cy="771969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288656" y="2761038"/>
            <a:ext cx="79507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212529"/>
                </a:solidFill>
              </a:rPr>
              <a:t>Размещение на </a:t>
            </a:r>
            <a:r>
              <a:rPr lang="ru-RU" sz="2400" dirty="0" err="1" smtClean="0">
                <a:solidFill>
                  <a:srgbClr val="212529"/>
                </a:solidFill>
              </a:rPr>
              <a:t>Маркетплейсе</a:t>
            </a:r>
            <a:r>
              <a:rPr lang="ru-RU" sz="2400" dirty="0" smtClean="0">
                <a:solidFill>
                  <a:srgbClr val="212529"/>
                </a:solidFill>
              </a:rPr>
              <a:t> (</a:t>
            </a:r>
            <a:r>
              <a:rPr lang="ru-RU" sz="2400" dirty="0" err="1" smtClean="0"/>
              <a:t>Wildberries,Ozon</a:t>
            </a:r>
            <a:r>
              <a:rPr lang="ru-RU" sz="2400" dirty="0" smtClean="0"/>
              <a:t>, </a:t>
            </a:r>
            <a:r>
              <a:rPr lang="ru-RU" sz="2400" dirty="0" err="1" smtClean="0"/>
              <a:t>Lamoda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5"/>
          <a:srcRect t="29636" r="25088"/>
          <a:stretch/>
        </p:blipFill>
        <p:spPr>
          <a:xfrm rot="2837325">
            <a:off x="8135037" y="1659363"/>
            <a:ext cx="4580444" cy="430110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88656" y="3421057"/>
            <a:ext cx="74792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212529"/>
                </a:solidFill>
              </a:rPr>
              <a:t>Оформление сообщества в социальной сети </a:t>
            </a:r>
            <a:r>
              <a:rPr lang="ru-RU" sz="2400" dirty="0" err="1">
                <a:solidFill>
                  <a:srgbClr val="212529"/>
                </a:solidFill>
              </a:rPr>
              <a:t>ВКонтакте</a:t>
            </a:r>
            <a:endParaRPr lang="ru-RU" sz="2400" b="0" i="0" dirty="0">
              <a:solidFill>
                <a:srgbClr val="21252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634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9101" y="1505805"/>
            <a:ext cx="9225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42700"/>
                </a:solidFill>
              </a:rPr>
              <a:t>Вам еще не исполнилось 26 лет и вы хотите развивать свой бизнес-проект? 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Получите грант от государства до 500 000 рублей на оплату аренды, покупку оборудования и многое другое</a:t>
            </a:r>
            <a:endParaRPr lang="ru-RU" sz="2800" b="1" dirty="0"/>
          </a:p>
        </p:txBody>
      </p:sp>
      <p:grpSp>
        <p:nvGrpSpPr>
          <p:cNvPr id="6" name="object 7"/>
          <p:cNvGrpSpPr/>
          <p:nvPr/>
        </p:nvGrpSpPr>
        <p:grpSpPr>
          <a:xfrm>
            <a:off x="367179" y="6442598"/>
            <a:ext cx="9869323" cy="732835"/>
            <a:chOff x="465899" y="5864262"/>
            <a:chExt cx="11254105" cy="835660"/>
          </a:xfrm>
        </p:grpSpPr>
        <p:pic>
          <p:nvPicPr>
            <p:cNvPr id="7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64254" y="6021259"/>
              <a:ext cx="1255386" cy="678085"/>
            </a:xfrm>
            <a:prstGeom prst="rect">
              <a:avLst/>
            </a:prstGeom>
          </p:spPr>
        </p:pic>
        <p:sp>
          <p:nvSpPr>
            <p:cNvPr id="8" name="object 9"/>
            <p:cNvSpPr/>
            <p:nvPr/>
          </p:nvSpPr>
          <p:spPr>
            <a:xfrm>
              <a:off x="1464437" y="6596202"/>
              <a:ext cx="8999220" cy="0"/>
            </a:xfrm>
            <a:custGeom>
              <a:avLst/>
              <a:gdLst/>
              <a:ahLst/>
              <a:cxnLst/>
              <a:rect l="l" t="t" r="r" b="b"/>
              <a:pathLst>
                <a:path w="8999220">
                  <a:moveTo>
                    <a:pt x="0" y="0"/>
                  </a:moveTo>
                  <a:lnTo>
                    <a:pt x="8998839" y="0"/>
                  </a:lnTo>
                </a:path>
              </a:pathLst>
            </a:custGeom>
            <a:ln w="12700">
              <a:solidFill>
                <a:srgbClr val="E85238"/>
              </a:solidFill>
            </a:ln>
          </p:spPr>
          <p:txBody>
            <a:bodyPr wrap="square" lIns="0" tIns="0" rIns="0" bIns="0" rtlCol="0"/>
            <a:lstStyle/>
            <a:p>
              <a:endParaRPr sz="1579"/>
            </a:p>
          </p:txBody>
        </p:sp>
        <p:pic>
          <p:nvPicPr>
            <p:cNvPr id="9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5899" y="5864262"/>
              <a:ext cx="1053579" cy="7719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93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12951</TotalTime>
  <Words>221</Words>
  <Application>Microsoft Office PowerPoint</Application>
  <PresentationFormat>Произвольный</PresentationFormat>
  <Paragraphs>54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Получите в Центре бесплатные консультации:</vt:lpstr>
      <vt:lpstr>Презентация PowerPoint</vt:lpstr>
      <vt:lpstr>Презентация PowerPoint</vt:lpstr>
      <vt:lpstr>Презентация PowerPoint</vt:lpstr>
    </vt:vector>
  </TitlesOfParts>
  <Company>Synergy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Аникина Наталья Александровна</cp:lastModifiedBy>
  <cp:revision>669</cp:revision>
  <cp:lastPrinted>2022-02-18T06:55:01Z</cp:lastPrinted>
  <dcterms:created xsi:type="dcterms:W3CDTF">2019-04-26T08:56:54Z</dcterms:created>
  <dcterms:modified xsi:type="dcterms:W3CDTF">2023-01-24T06:42:33Z</dcterms:modified>
</cp:coreProperties>
</file>