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6" r:id="rId5"/>
    <p:sldId id="267" r:id="rId6"/>
    <p:sldId id="271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-2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2700">
          <a:solidFill>
            <a:schemeClr val="tx2"/>
          </a:solidFill>
        </a:ln>
        <a:effectLst/>
        <a:sp3d contourW="12700">
          <a:contourClr>
            <a:schemeClr val="tx2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584103888253142"/>
          <c:y val="2.5061666799659002E-2"/>
          <c:w val="0.87157705286839149"/>
          <c:h val="0.8839799486572141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bg1"/>
              </a:solidFill>
            </a:ln>
            <a:effectLst/>
            <a:sp3d contourW="19050"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4154589371980233E-3"/>
                  <c:y val="0.14683734515611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0215720265882345E-2"/>
                  <c:y val="3.28397033975377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501168633254465E-2"/>
                  <c:y val="-8.1205926138476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Лист1!$I$4:$K$4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 </c:v>
                </c:pt>
              </c:strCache>
            </c:strRef>
          </c:cat>
          <c:val>
            <c:numRef>
              <c:f>Лист1!$I$5:$K$5</c:f>
              <c:numCache>
                <c:formatCode>0.00%</c:formatCode>
                <c:ptCount val="3"/>
                <c:pt idx="0">
                  <c:v>0.94299999999999995</c:v>
                </c:pt>
                <c:pt idx="1">
                  <c:v>4.9700000000000001E-2</c:v>
                </c:pt>
                <c:pt idx="2">
                  <c:v>7.3000000000000001E-3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gapDepth val="102"/>
        <c:shape val="box"/>
        <c:axId val="117646848"/>
        <c:axId val="64480960"/>
        <c:axId val="0"/>
      </c:bar3DChart>
      <c:catAx>
        <c:axId val="11764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4480960"/>
        <c:crosses val="autoZero"/>
        <c:auto val="1"/>
        <c:lblAlgn val="ctr"/>
        <c:lblOffset val="100"/>
        <c:noMultiLvlLbl val="0"/>
      </c:catAx>
      <c:valAx>
        <c:axId val="64480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7646848"/>
        <c:crosses val="autoZero"/>
        <c:crossBetween val="between"/>
        <c:majorUnit val="0.2"/>
        <c:minorUnit val="2.0000000000000004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ln>
          <a:solidFill>
            <a:schemeClr val="accent1"/>
          </a:solidFill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ln w="19050"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0.147100402484283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444444444444445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320428079758506E-2"/>
                  <c:y val="8.5527417180960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Лист1!$J$151:$L$151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</c:v>
                </c:pt>
              </c:strCache>
            </c:strRef>
          </c:cat>
          <c:val>
            <c:numRef>
              <c:f>Лист1!$J$152:$L$152</c:f>
              <c:numCache>
                <c:formatCode>0.00%</c:formatCode>
                <c:ptCount val="3"/>
                <c:pt idx="0">
                  <c:v>0.92800000000000005</c:v>
                </c:pt>
                <c:pt idx="1">
                  <c:v>6.3E-2</c:v>
                </c:pt>
                <c:pt idx="2">
                  <c:v>8.9999999999999993E-3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gapDepth val="100"/>
        <c:shape val="box"/>
        <c:axId val="63688704"/>
        <c:axId val="115859456"/>
        <c:axId val="0"/>
      </c:bar3DChart>
      <c:catAx>
        <c:axId val="63688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5859456"/>
        <c:crosses val="autoZero"/>
        <c:auto val="1"/>
        <c:lblAlgn val="ctr"/>
        <c:lblOffset val="100"/>
        <c:noMultiLvlLbl val="0"/>
      </c:catAx>
      <c:valAx>
        <c:axId val="11585945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3688704"/>
        <c:crosses val="autoZero"/>
        <c:crossBetween val="between"/>
        <c:majorUnit val="0.2"/>
        <c:minorUnit val="2.0000000000000004E-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ln>
          <a:solidFill>
            <a:schemeClr val="tx2"/>
          </a:solidFill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ln w="19050"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8.3333333333333332E-3"/>
                  <c:y val="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552110989678561E-2"/>
                  <c:y val="6.8951806556095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089367166435979E-2"/>
                  <c:y val="1.373457307198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Лист1!$J$2:$L$2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 </c:v>
                </c:pt>
              </c:strCache>
            </c:strRef>
          </c:cat>
          <c:val>
            <c:numRef>
              <c:f>Лист1!$J$3:$L$3</c:f>
              <c:numCache>
                <c:formatCode>0.00%</c:formatCode>
                <c:ptCount val="3"/>
                <c:pt idx="0">
                  <c:v>0.89500000000000002</c:v>
                </c:pt>
                <c:pt idx="1">
                  <c:v>0.09</c:v>
                </c:pt>
                <c:pt idx="2">
                  <c:v>1.4999999999999999E-2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4"/>
        <c:gapDepth val="102"/>
        <c:shape val="box"/>
        <c:axId val="63692288"/>
        <c:axId val="115861760"/>
        <c:axId val="0"/>
      </c:bar3DChart>
      <c:catAx>
        <c:axId val="63692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5861760"/>
        <c:crosses val="autoZero"/>
        <c:auto val="1"/>
        <c:lblAlgn val="ctr"/>
        <c:lblOffset val="100"/>
        <c:noMultiLvlLbl val="0"/>
      </c:catAx>
      <c:valAx>
        <c:axId val="11586176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3692288"/>
        <c:crosses val="autoZero"/>
        <c:crossBetween val="between"/>
        <c:majorUnit val="0.2"/>
        <c:minorUnit val="2.0000000000000004E-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2700">
          <a:solidFill>
            <a:schemeClr val="tx2"/>
          </a:solidFill>
        </a:ln>
        <a:effectLst/>
        <a:sp3d contourW="12700">
          <a:contourClr>
            <a:schemeClr val="tx2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661086554033448"/>
          <c:y val="3.3438994929814399E-2"/>
          <c:w val="0.85502034013342443"/>
          <c:h val="0.851785743418758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bg1"/>
              </a:solidFill>
            </a:ln>
            <a:effectLst/>
            <a:sp3d contourW="19050"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-2.4109436596622823E-3"/>
                  <c:y val="0.2159192034218420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20731042007638"/>
                      <c:h val="0.1227243531449833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8316406523446452E-2"/>
                  <c:y val="-2.9889178980113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Лист1!$J$37:$K$37</c:f>
              <c:strCache>
                <c:ptCount val="2"/>
                <c:pt idx="0">
                  <c:v>Нет (переход к вопросу 6)</c:v>
                </c:pt>
                <c:pt idx="1">
                  <c:v>Да</c:v>
                </c:pt>
              </c:strCache>
            </c:strRef>
          </c:cat>
          <c:val>
            <c:numRef>
              <c:f>Лист1!$J$38:$K$38</c:f>
              <c:numCache>
                <c:formatCode>0.00%</c:formatCode>
                <c:ptCount val="2"/>
                <c:pt idx="0">
                  <c:v>0.93979999999999997</c:v>
                </c:pt>
                <c:pt idx="1">
                  <c:v>6.0199999999999997E-2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gapDepth val="30"/>
        <c:shape val="box"/>
        <c:axId val="63690240"/>
        <c:axId val="115864064"/>
        <c:axId val="0"/>
      </c:bar3DChart>
      <c:catAx>
        <c:axId val="6369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5864064"/>
        <c:crosses val="autoZero"/>
        <c:auto val="1"/>
        <c:lblAlgn val="ctr"/>
        <c:lblOffset val="100"/>
        <c:noMultiLvlLbl val="0"/>
      </c:catAx>
      <c:valAx>
        <c:axId val="115864064"/>
        <c:scaling>
          <c:orientation val="minMax"/>
        </c:scaling>
        <c:delete val="0"/>
        <c:axPos val="l"/>
        <c:majorGridlines>
          <c:spPr>
            <a:ln w="222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36902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solidFill>
            <a:schemeClr val="accent1"/>
          </a:solidFill>
        </a:ln>
        <a:effectLst/>
        <a:sp3d>
          <a:contourClr>
            <a:schemeClr val="accent1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bg1"/>
              </a:solidFill>
            </a:ln>
            <a:effectLst/>
            <a:sp3d contourW="19050"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0.257686636817400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4370493621740731E-3"/>
                  <c:y val="9.37042315699639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659816913129614E-2"/>
                  <c:y val="4.874144184959050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Лист1!$J$127:$L$127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</c:v>
                </c:pt>
              </c:strCache>
            </c:strRef>
          </c:cat>
          <c:val>
            <c:numRef>
              <c:f>Лист1!$J$128:$L$128</c:f>
              <c:numCache>
                <c:formatCode>0.00%</c:formatCode>
                <c:ptCount val="3"/>
                <c:pt idx="0">
                  <c:v>0.84350000000000003</c:v>
                </c:pt>
                <c:pt idx="1">
                  <c:v>0.12939999999999999</c:v>
                </c:pt>
                <c:pt idx="2">
                  <c:v>2.7099999999999999E-2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6"/>
        <c:gapDepth val="100"/>
        <c:shape val="box"/>
        <c:axId val="117647360"/>
        <c:axId val="115866368"/>
        <c:axId val="0"/>
      </c:bar3DChart>
      <c:catAx>
        <c:axId val="11764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5866368"/>
        <c:crosses val="autoZero"/>
        <c:auto val="1"/>
        <c:lblAlgn val="ctr"/>
        <c:lblOffset val="100"/>
        <c:noMultiLvlLbl val="0"/>
      </c:catAx>
      <c:valAx>
        <c:axId val="1158663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764736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2700">
          <a:solidFill>
            <a:schemeClr val="tx2"/>
          </a:solidFill>
        </a:ln>
        <a:effectLst>
          <a:outerShdw blurRad="50800" dist="50800" dir="5400000" algn="ctr" rotWithShape="0">
            <a:srgbClr val="000000">
              <a:alpha val="99000"/>
            </a:srgbClr>
          </a:outerShdw>
        </a:effectLst>
        <a:sp3d contourW="12700">
          <a:contourClr>
            <a:schemeClr val="tx2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6639554985367E-2"/>
          <c:y val="5.6399941410142609E-2"/>
          <c:w val="0.90923898237080258"/>
          <c:h val="0.867598661611290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bg1"/>
              </a:solidFill>
            </a:ln>
            <a:effectLst/>
            <a:sp3d contourW="19050"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0.194444444444444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88888888888888E-2"/>
                  <c:y val="9.25925925925917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222222222222223E-2"/>
                  <c:y val="-1.6975112544026657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Лист1!$J$57:$L$57</c:f>
              <c:strCache>
                <c:ptCount val="3"/>
                <c:pt idx="0">
                  <c:v>Полностью согласен</c:v>
                </c:pt>
                <c:pt idx="1">
                  <c:v>Частично согласен</c:v>
                </c:pt>
                <c:pt idx="2">
                  <c:v>Не согласен</c:v>
                </c:pt>
              </c:strCache>
            </c:strRef>
          </c:cat>
          <c:val>
            <c:numRef>
              <c:f>Лист1!$J$58:$L$58</c:f>
              <c:numCache>
                <c:formatCode>0%</c:formatCode>
                <c:ptCount val="3"/>
                <c:pt idx="0">
                  <c:v>0.91</c:v>
                </c:pt>
                <c:pt idx="1">
                  <c:v>0.08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4"/>
        <c:gapDepth val="106"/>
        <c:shape val="box"/>
        <c:axId val="117647872"/>
        <c:axId val="117892224"/>
        <c:axId val="0"/>
      </c:bar3DChart>
      <c:catAx>
        <c:axId val="11764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2225"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7892224"/>
        <c:crosses val="autoZero"/>
        <c:auto val="1"/>
        <c:lblAlgn val="ctr"/>
        <c:lblOffset val="100"/>
        <c:noMultiLvlLbl val="0"/>
      </c:catAx>
      <c:valAx>
        <c:axId val="117892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76478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2700">
          <a:solidFill>
            <a:schemeClr val="tx2"/>
          </a:solidFill>
        </a:ln>
        <a:effectLst/>
        <a:sp3d contourW="12700">
          <a:contourClr>
            <a:schemeClr val="tx2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5859801221693158E-2"/>
          <c:y val="8.9121298030377577E-2"/>
          <c:w val="0.88840739265568458"/>
          <c:h val="0.78172599631913908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bg1"/>
              </a:solidFill>
            </a:ln>
            <a:effectLst/>
            <a:sp3d contourW="19050"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1627468724466389E-3"/>
                  <c:y val="0.246695997210216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24412030866995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Лист1!$J$82:$L$82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</c:v>
                </c:pt>
              </c:strCache>
            </c:strRef>
          </c:cat>
          <c:val>
            <c:numRef>
              <c:f>Лист1!$J$83:$L$83</c:f>
              <c:numCache>
                <c:formatCode>0.0%</c:formatCode>
                <c:ptCount val="3"/>
                <c:pt idx="0">
                  <c:v>0.92100000000000004</c:v>
                </c:pt>
                <c:pt idx="1">
                  <c:v>7.1999999999999995E-2</c:v>
                </c:pt>
                <c:pt idx="2">
                  <c:v>7.0000000000000001E-3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"/>
        <c:gapDepth val="108"/>
        <c:shape val="box"/>
        <c:axId val="131492864"/>
        <c:axId val="117894528"/>
        <c:axId val="0"/>
      </c:bar3DChart>
      <c:catAx>
        <c:axId val="13149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7894528"/>
        <c:crosses val="autoZero"/>
        <c:auto val="1"/>
        <c:lblAlgn val="ctr"/>
        <c:lblOffset val="100"/>
        <c:noMultiLvlLbl val="0"/>
      </c:catAx>
      <c:valAx>
        <c:axId val="117894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1492864"/>
        <c:crosses val="autoZero"/>
        <c:crossBetween val="between"/>
        <c:majorUnit val="0.2"/>
      </c:valAx>
      <c:spPr>
        <a:noFill/>
        <a:ln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2700">
          <a:solidFill>
            <a:schemeClr val="tx2"/>
          </a:solidFill>
        </a:ln>
        <a:effectLst/>
        <a:sp3d contourW="12700">
          <a:contourClr>
            <a:schemeClr val="tx2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  <a:ln w="19050">
              <a:solidFill>
                <a:schemeClr val="bg1"/>
              </a:solidFill>
            </a:ln>
            <a:effectLst/>
            <a:sp3d contourW="19050"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5.5555555555555558E-3"/>
                  <c:y val="0.203703703703703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6878221604788833E-2"/>
                  <c:y val="-7.64553044223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Лист1!$J$107:$K$107</c:f>
              <c:strCache>
                <c:ptCount val="2"/>
                <c:pt idx="0">
                  <c:v>Порекомендую</c:v>
                </c:pt>
                <c:pt idx="1">
                  <c:v>Не порекомендую</c:v>
                </c:pt>
              </c:strCache>
            </c:strRef>
          </c:cat>
          <c:val>
            <c:numRef>
              <c:f>Лист1!$J$109:$K$109</c:f>
              <c:numCache>
                <c:formatCode>0.00%</c:formatCode>
                <c:ptCount val="2"/>
                <c:pt idx="0">
                  <c:v>0.98529999999999995</c:v>
                </c:pt>
                <c:pt idx="1">
                  <c:v>1.47E-2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gapDepth val="100"/>
        <c:shape val="box"/>
        <c:axId val="117648896"/>
        <c:axId val="117896832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Лист1!$J$107:$K$107</c15:sqref>
                        </c15:formulaRef>
                      </c:ext>
                    </c:extLst>
                    <c:strCache>
                      <c:ptCount val="2"/>
                      <c:pt idx="0">
                        <c:v>Порекомендую</c:v>
                      </c:pt>
                      <c:pt idx="1">
                        <c:v>Не порекомендую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Лист1!$J$108:$K$108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</c:ext>
        </c:extLst>
      </c:bar3DChart>
      <c:catAx>
        <c:axId val="11764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7896832"/>
        <c:crosses val="autoZero"/>
        <c:auto val="1"/>
        <c:lblAlgn val="ctr"/>
        <c:lblOffset val="100"/>
        <c:noMultiLvlLbl val="0"/>
      </c:catAx>
      <c:valAx>
        <c:axId val="117896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764889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4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82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6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41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00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8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22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11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64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73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3EE9-9999-4BB4-8159-14C6A9F33013}" type="datetimeFigureOut">
              <a:rPr lang="ru-RU" smtClean="0"/>
              <a:t>01.03.2023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51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5486"/>
            <a:ext cx="7772400" cy="4320479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оценки качества муниципальных услуг, 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предоставленных муниципальными организациями культуры Находкинского городского округа 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2022 год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 выявлении и обобщении граждан о качестве условий оказания услуг организациями культуры, 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использована методика, утвержденная приказом Минтруда и социальной защиты РФ 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№375н от 30.10.2018г)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1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Оцените, насколько Вы удовлетворены содержанием необходимой информации на официальном сайте учреждения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сведения - телефоны, электронная почта)</a:t>
            </a: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669562"/>
              </p:ext>
            </p:extLst>
          </p:nvPr>
        </p:nvGraphicFramePr>
        <p:xfrm>
          <a:off x="899592" y="1203598"/>
          <a:ext cx="7632848" cy="3722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11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Оцените, насколько Вы удовлетворены открытостью, полнотой и доступностью информации о деятельности организации, размещенной на информационных стендах в помещении организации?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160978"/>
              </p:ext>
            </p:extLst>
          </p:nvPr>
        </p:nvGraphicFramePr>
        <p:xfrm>
          <a:off x="1331640" y="1419622"/>
          <a:ext cx="6600826" cy="352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150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43" y="123477"/>
            <a:ext cx="8229600" cy="1152129"/>
          </a:xfrm>
        </p:spPr>
        <p:txBody>
          <a:bodyPr>
            <a:norm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комфортностью условий предоставления услуг в организации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(наличие комфортной зоны ожидания; наличие и понятность навигации в помещениях организации; наличие и доступность санитарно-гигиенических помещений в организации; удовлетворительное санитарное состояние помещений организации)?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5772215"/>
              </p:ext>
            </p:extLst>
          </p:nvPr>
        </p:nvGraphicFramePr>
        <p:xfrm>
          <a:off x="1331640" y="1203598"/>
          <a:ext cx="6912768" cy="3838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825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Имеете ли Вы (или лицо, представителем которого Вы являетесь) установленную группу инвалидности?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692256"/>
              </p:ext>
            </p:extLst>
          </p:nvPr>
        </p:nvGraphicFramePr>
        <p:xfrm>
          <a:off x="457200" y="1347614"/>
          <a:ext cx="834258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92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доступностью предоставления услуг для инвалидов в организации?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7017185"/>
              </p:ext>
            </p:extLst>
          </p:nvPr>
        </p:nvGraphicFramePr>
        <p:xfrm>
          <a:off x="899592" y="1203598"/>
          <a:ext cx="7419975" cy="3719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459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435280" cy="85725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Оцените, насколько Вы согласны или не согласны со следующими суждениями об учреждениях культуры и дополнительного образования: "Работники данного учреждения являются доброжелательными и вежливыми"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718980"/>
              </p:ext>
            </p:extLst>
          </p:nvPr>
        </p:nvGraphicFramePr>
        <p:xfrm>
          <a:off x="251520" y="1063229"/>
          <a:ext cx="8407163" cy="3884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518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5486"/>
            <a:ext cx="8640960" cy="857250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услуг, предоставляемых организацией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194549"/>
              </p:ext>
            </p:extLst>
          </p:nvPr>
        </p:nvGraphicFramePr>
        <p:xfrm>
          <a:off x="683568" y="987574"/>
          <a:ext cx="813690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039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3452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к Вам обратятся за советом, то готовы ли Вы порекомендовать данную организацию Вашим родственникам, друзьям, знакомым или нет?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342944"/>
              </p:ext>
            </p:extLst>
          </p:nvPr>
        </p:nvGraphicFramePr>
        <p:xfrm>
          <a:off x="971600" y="1091778"/>
          <a:ext cx="7488832" cy="3928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550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205</Words>
  <Application>Microsoft Office PowerPoint</Application>
  <PresentationFormat>Экран (16:9)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Мониторинг оценки качества муниципальных услуг,  предоставленных муниципальными организациями культуры Находкинского городского округа  за 2022 год  (при выявлении и обобщении граждан о качестве условий оказания услуг организациями культуры,  использована методика, утвержденная приказом Минтруда и социальной защиты РФ  №375н от 30.10.2018г)</vt:lpstr>
      <vt:lpstr>Оцените, насколько Вы удовлетворены содержанием необходимой информации на официальном сайте учреждения  (контактные сведения - телефоны, электронная почта)</vt:lpstr>
      <vt:lpstr>Оцените, насколько Вы удовлетворены открытостью, полнотой и доступностью информации о деятельности организации, размещенной на информационных стендах в помещении организации?</vt:lpstr>
      <vt:lpstr>Удовлетворены ли Вы комфортностью условий предоставления услуг в организации (наличие комфортной зоны ожидания; наличие и понятность навигации в помещениях организации; наличие и доступность санитарно-гигиенических помещений в организации; удовлетворительное санитарное состояние помещений организации)?</vt:lpstr>
      <vt:lpstr>Имеете ли Вы (или лицо, представителем которого Вы являетесь) установленную группу инвалидности?</vt:lpstr>
      <vt:lpstr>Удовлетворены ли Вы доступностью предоставления услуг для инвалидов в организации?</vt:lpstr>
      <vt:lpstr>Оцените, насколько Вы согласны или не согласны со следующими суждениями об учреждениях культуры и дополнительного образования: "Работники данного учреждения являются доброжелательными и вежливыми"</vt:lpstr>
      <vt:lpstr>Удовлетворены ли Вы качеством услуг, предоставляемых организацией </vt:lpstr>
      <vt:lpstr>Если к Вам обратятся за советом, то готовы ли Вы порекомендовать данную организацию Вашим родственникам, друзьям, знакомым или нет?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WeB</dc:creator>
  <cp:lastModifiedBy>Скуратовская Наталья Вячеславовна</cp:lastModifiedBy>
  <cp:revision>38</cp:revision>
  <dcterms:created xsi:type="dcterms:W3CDTF">2020-02-10T03:41:32Z</dcterms:created>
  <dcterms:modified xsi:type="dcterms:W3CDTF">2023-03-01T01:35:01Z</dcterms:modified>
</cp:coreProperties>
</file>