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9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9E22E-ECA1-4B7C-81AA-91BD1CB16DAD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3EDA1-1725-498D-ADC7-DA717B6FD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965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DF4E3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DF4E3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DF4E3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69303" y="667852"/>
            <a:ext cx="3028950" cy="2306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DF4E3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fPPYKTD5NJOqevaSvywXgIeuvS_oktN9/view?usp=shari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rive.google.com/file/d/1fPPYKTD5NJOqevaSvywXgIeuvS_oktN9/view?usp=sharing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15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Ключевые</a:t>
            </a:r>
            <a:r>
              <a:rPr lang="ru-RU" dirty="0">
                <a:latin typeface="+mj-lt"/>
              </a:rPr>
              <a:t> условия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22" name="Группа 21">
            <a:extLst>
              <a:ext uri="{FF2B5EF4-FFF2-40B4-BE49-F238E27FC236}">
                <a16:creationId xmlns="" xmlns:a16="http://schemas.microsoft.com/office/drawing/2014/main" id="{59C5AE04-3080-466E-850F-13CE663893F9}"/>
              </a:ext>
            </a:extLst>
          </p:cNvPr>
          <p:cNvGrpSpPr/>
          <p:nvPr/>
        </p:nvGrpSpPr>
        <p:grpSpPr>
          <a:xfrm>
            <a:off x="399437" y="776297"/>
            <a:ext cx="3985584" cy="4498569"/>
            <a:chOff x="399437" y="1390394"/>
            <a:chExt cx="3985584" cy="4498569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="" xmlns:a16="http://schemas.microsoft.com/office/drawing/2014/main" id="{774B4A54-BBC6-404C-B9CB-779FFF8819E5}"/>
                </a:ext>
              </a:extLst>
            </p:cNvPr>
            <p:cNvSpPr/>
            <p:nvPr/>
          </p:nvSpPr>
          <p:spPr>
            <a:xfrm>
              <a:off x="1453503" y="4342963"/>
              <a:ext cx="1920718" cy="1261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4000" b="1" cap="small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условия</a:t>
              </a:r>
              <a:r>
                <a:rPr lang="ru-RU" sz="4000" b="1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 </a:t>
              </a:r>
            </a:p>
            <a:p>
              <a:pPr algn="ctr"/>
              <a:r>
                <a:rPr lang="ru-RU" b="1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осуществления </a:t>
              </a:r>
            </a:p>
            <a:p>
              <a:pPr algn="ctr"/>
              <a:r>
                <a:rPr lang="ru-RU" b="1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деятельности</a:t>
              </a:r>
              <a:endParaRPr lang="ru-RU" sz="1200" b="1" dirty="0">
                <a:solidFill>
                  <a:schemeClr val="accent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20" name="Овал 19">
              <a:extLst>
                <a:ext uri="{FF2B5EF4-FFF2-40B4-BE49-F238E27FC236}">
                  <a16:creationId xmlns="" xmlns:a16="http://schemas.microsoft.com/office/drawing/2014/main" id="{9A58D47E-27D6-4E82-92B2-711E93BE8F0F}"/>
                </a:ext>
              </a:extLst>
            </p:cNvPr>
            <p:cNvSpPr/>
            <p:nvPr/>
          </p:nvSpPr>
          <p:spPr>
            <a:xfrm>
              <a:off x="399437" y="1903379"/>
              <a:ext cx="3985584" cy="3985584"/>
            </a:xfrm>
            <a:prstGeom prst="ellipse">
              <a:avLst/>
            </a:prstGeom>
            <a:noFill/>
            <a:ln w="171450" cmpd="thickThin">
              <a:solidFill>
                <a:schemeClr val="accent5">
                  <a:lumMod val="75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E3FA6A1E-7E4C-46F9-BD54-B2079304C61D}"/>
                </a:ext>
              </a:extLst>
            </p:cNvPr>
            <p:cNvSpPr txBox="1"/>
            <p:nvPr/>
          </p:nvSpPr>
          <p:spPr>
            <a:xfrm>
              <a:off x="1544874" y="1390394"/>
              <a:ext cx="1737976" cy="37702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3900" dirty="0">
                  <a:solidFill>
                    <a:schemeClr val="accent1">
                      <a:lumMod val="50000"/>
                    </a:schemeClr>
                  </a:solidFill>
                </a:rPr>
                <a:t>4</a:t>
              </a:r>
            </a:p>
          </p:txBody>
        </p:sp>
      </p:grp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D0332F00-ABC4-471E-9D04-24ABFD265F2D}"/>
              </a:ext>
            </a:extLst>
          </p:cNvPr>
          <p:cNvSpPr/>
          <p:nvPr/>
        </p:nvSpPr>
        <p:spPr>
          <a:xfrm>
            <a:off x="5696563" y="128928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Обеспечение занятости граждан, отнесенных к категориям </a:t>
            </a:r>
            <a:r>
              <a:rPr lang="ru-RU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социально уязвимых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2B3E41D0-D5A7-45B1-B933-60CEF0BA2768}"/>
              </a:ext>
            </a:extLst>
          </p:cNvPr>
          <p:cNvSpPr/>
          <p:nvPr/>
        </p:nvSpPr>
        <p:spPr>
          <a:xfrm>
            <a:off x="5696563" y="221159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Обеспечение реализации товаров (работ, услуг), произведенных гражданами, отнесенными к категориям </a:t>
            </a:r>
            <a:r>
              <a:rPr lang="ru-RU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социально уязвимых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6F589B95-D61D-41CA-B8C2-F7947CA3FE3F}"/>
              </a:ext>
            </a:extLst>
          </p:cNvPr>
          <p:cNvSpPr/>
          <p:nvPr/>
        </p:nvSpPr>
        <p:spPr>
          <a:xfrm>
            <a:off x="5696563" y="341090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Производство товаров (работ, услуг), предназначенных для граждан, отнесенных к категориям </a:t>
            </a:r>
            <a:r>
              <a:rPr lang="ru-RU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социально уязвимых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3DC213A3-B1CA-42F0-9A69-3F1210FB2F35}"/>
              </a:ext>
            </a:extLst>
          </p:cNvPr>
          <p:cNvSpPr/>
          <p:nvPr/>
        </p:nvSpPr>
        <p:spPr>
          <a:xfrm>
            <a:off x="5696563" y="461021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Деятельность, направленная на достижение общественно полезных целей и решение </a:t>
            </a:r>
            <a:r>
              <a:rPr lang="ru-RU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социальных проблем общества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ru-RU" dirty="0"/>
          </a:p>
        </p:txBody>
      </p:sp>
      <p:grpSp>
        <p:nvGrpSpPr>
          <p:cNvPr id="2052" name="Группа 2051">
            <a:extLst>
              <a:ext uri="{FF2B5EF4-FFF2-40B4-BE49-F238E27FC236}">
                <a16:creationId xmlns="" xmlns:a16="http://schemas.microsoft.com/office/drawing/2014/main" id="{089D32CE-0F7E-4E56-81C3-B9B2249AF5DA}"/>
              </a:ext>
            </a:extLst>
          </p:cNvPr>
          <p:cNvGrpSpPr/>
          <p:nvPr/>
        </p:nvGrpSpPr>
        <p:grpSpPr>
          <a:xfrm>
            <a:off x="4382870" y="1935613"/>
            <a:ext cx="7409693" cy="949345"/>
            <a:chOff x="4382870" y="2549710"/>
            <a:chExt cx="7409693" cy="949345"/>
          </a:xfrm>
        </p:grpSpPr>
        <p:cxnSp>
          <p:nvCxnSpPr>
            <p:cNvPr id="30" name="Прямая соединительная линия 29">
              <a:extLst>
                <a:ext uri="{FF2B5EF4-FFF2-40B4-BE49-F238E27FC236}">
                  <a16:creationId xmlns="" xmlns:a16="http://schemas.microsoft.com/office/drawing/2014/main" id="{C13527AA-0EC7-4F46-9B28-476AD7C703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82870" y="2549711"/>
              <a:ext cx="1058925" cy="9493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9" name="Прямая соединительная линия 2048">
              <a:extLst>
                <a:ext uri="{FF2B5EF4-FFF2-40B4-BE49-F238E27FC236}">
                  <a16:creationId xmlns="" xmlns:a16="http://schemas.microsoft.com/office/drawing/2014/main" id="{9A818F40-57C1-48A7-B673-D3D05460C7A1}"/>
                </a:ext>
              </a:extLst>
            </p:cNvPr>
            <p:cNvCxnSpPr>
              <a:cxnSpLocks/>
            </p:cNvCxnSpPr>
            <p:nvPr/>
          </p:nvCxnSpPr>
          <p:spPr>
            <a:xfrm>
              <a:off x="5441795" y="2549710"/>
              <a:ext cx="63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Группа 36">
            <a:extLst>
              <a:ext uri="{FF2B5EF4-FFF2-40B4-BE49-F238E27FC236}">
                <a16:creationId xmlns="" xmlns:a16="http://schemas.microsoft.com/office/drawing/2014/main" id="{5AE2D8B1-E91A-484D-91F0-ED7D60C92989}"/>
              </a:ext>
            </a:extLst>
          </p:cNvPr>
          <p:cNvGrpSpPr/>
          <p:nvPr/>
        </p:nvGrpSpPr>
        <p:grpSpPr>
          <a:xfrm>
            <a:off x="4484133" y="3094756"/>
            <a:ext cx="7378708" cy="118697"/>
            <a:chOff x="4413855" y="2549710"/>
            <a:chExt cx="7378708" cy="389420"/>
          </a:xfrm>
        </p:grpSpPr>
        <p:cxnSp>
          <p:nvCxnSpPr>
            <p:cNvPr id="38" name="Прямая соединительная линия 37">
              <a:extLst>
                <a:ext uri="{FF2B5EF4-FFF2-40B4-BE49-F238E27FC236}">
                  <a16:creationId xmlns="" xmlns:a16="http://schemas.microsoft.com/office/drawing/2014/main" id="{2D6955BE-83E9-4CBD-BCFF-97E6F70BAD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3855" y="2549710"/>
              <a:ext cx="1027940" cy="3894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="" xmlns:a16="http://schemas.microsoft.com/office/drawing/2014/main" id="{09726CA8-6E76-47D7-9D32-51E6A1BE8CC4}"/>
                </a:ext>
              </a:extLst>
            </p:cNvPr>
            <p:cNvCxnSpPr>
              <a:cxnSpLocks/>
            </p:cNvCxnSpPr>
            <p:nvPr/>
          </p:nvCxnSpPr>
          <p:spPr>
            <a:xfrm>
              <a:off x="5441795" y="2549710"/>
              <a:ext cx="63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>
            <a:extLst>
              <a:ext uri="{FF2B5EF4-FFF2-40B4-BE49-F238E27FC236}">
                <a16:creationId xmlns="" xmlns:a16="http://schemas.microsoft.com/office/drawing/2014/main" id="{B3F590A6-678B-4572-9F89-5B1AAA38697C}"/>
              </a:ext>
            </a:extLst>
          </p:cNvPr>
          <p:cNvGrpSpPr/>
          <p:nvPr/>
        </p:nvGrpSpPr>
        <p:grpSpPr>
          <a:xfrm>
            <a:off x="4453148" y="3634948"/>
            <a:ext cx="7409693" cy="724860"/>
            <a:chOff x="4382870" y="171594"/>
            <a:chExt cx="7409693" cy="2378116"/>
          </a:xfrm>
        </p:grpSpPr>
        <p:cxnSp>
          <p:nvCxnSpPr>
            <p:cNvPr id="41" name="Прямая соединительная линия 40">
              <a:extLst>
                <a:ext uri="{FF2B5EF4-FFF2-40B4-BE49-F238E27FC236}">
                  <a16:creationId xmlns="" xmlns:a16="http://schemas.microsoft.com/office/drawing/2014/main" id="{EE1679BF-340E-4AB0-833F-0304DD7C3B84}"/>
                </a:ext>
              </a:extLst>
            </p:cNvPr>
            <p:cNvCxnSpPr>
              <a:cxnSpLocks/>
            </p:cNvCxnSpPr>
            <p:nvPr/>
          </p:nvCxnSpPr>
          <p:spPr>
            <a:xfrm>
              <a:off x="4382870" y="171594"/>
              <a:ext cx="1058925" cy="23781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>
              <a:extLst>
                <a:ext uri="{FF2B5EF4-FFF2-40B4-BE49-F238E27FC236}">
                  <a16:creationId xmlns="" xmlns:a16="http://schemas.microsoft.com/office/drawing/2014/main" id="{D5387743-4DE6-4A1D-908A-215D7500CA68}"/>
                </a:ext>
              </a:extLst>
            </p:cNvPr>
            <p:cNvCxnSpPr>
              <a:cxnSpLocks/>
            </p:cNvCxnSpPr>
            <p:nvPr/>
          </p:nvCxnSpPr>
          <p:spPr>
            <a:xfrm>
              <a:off x="5441795" y="2549710"/>
              <a:ext cx="63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>
            <a:extLst>
              <a:ext uri="{FF2B5EF4-FFF2-40B4-BE49-F238E27FC236}">
                <a16:creationId xmlns="" xmlns:a16="http://schemas.microsoft.com/office/drawing/2014/main" id="{EC02FCDD-0391-4D19-8BB1-6B3F362A2FF8}"/>
              </a:ext>
            </a:extLst>
          </p:cNvPr>
          <p:cNvGrpSpPr/>
          <p:nvPr/>
        </p:nvGrpSpPr>
        <p:grpSpPr>
          <a:xfrm>
            <a:off x="4382870" y="3919019"/>
            <a:ext cx="7610069" cy="1730419"/>
            <a:chOff x="4182494" y="-3127437"/>
            <a:chExt cx="7610069" cy="5677147"/>
          </a:xfrm>
        </p:grpSpPr>
        <p:cxnSp>
          <p:nvCxnSpPr>
            <p:cNvPr id="47" name="Прямая соединительная линия 46">
              <a:extLst>
                <a:ext uri="{FF2B5EF4-FFF2-40B4-BE49-F238E27FC236}">
                  <a16:creationId xmlns="" xmlns:a16="http://schemas.microsoft.com/office/drawing/2014/main" id="{BACEC510-0BBA-4E3D-A255-0A2EA9413512}"/>
                </a:ext>
              </a:extLst>
            </p:cNvPr>
            <p:cNvCxnSpPr>
              <a:cxnSpLocks/>
            </p:cNvCxnSpPr>
            <p:nvPr/>
          </p:nvCxnSpPr>
          <p:spPr>
            <a:xfrm>
              <a:off x="4182494" y="-3127437"/>
              <a:ext cx="1259301" cy="56771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>
              <a:extLst>
                <a:ext uri="{FF2B5EF4-FFF2-40B4-BE49-F238E27FC236}">
                  <a16:creationId xmlns="" xmlns:a16="http://schemas.microsoft.com/office/drawing/2014/main" id="{D9475A68-1E50-4905-8AC9-8BC0E363A730}"/>
                </a:ext>
              </a:extLst>
            </p:cNvPr>
            <p:cNvCxnSpPr>
              <a:cxnSpLocks/>
            </p:cNvCxnSpPr>
            <p:nvPr/>
          </p:nvCxnSpPr>
          <p:spPr>
            <a:xfrm>
              <a:off x="5441795" y="2549710"/>
              <a:ext cx="6350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9" name="TextBox 2058">
            <a:extLst>
              <a:ext uri="{FF2B5EF4-FFF2-40B4-BE49-F238E27FC236}">
                <a16:creationId xmlns="" xmlns:a16="http://schemas.microsoft.com/office/drawing/2014/main" id="{10A26ACD-A475-41DB-B83B-AD4DFA206484}"/>
              </a:ext>
            </a:extLst>
          </p:cNvPr>
          <p:cNvSpPr txBox="1"/>
          <p:nvPr/>
        </p:nvSpPr>
        <p:spPr>
          <a:xfrm>
            <a:off x="5722543" y="5649438"/>
            <a:ext cx="5929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3600" dirty="0">
                <a:latin typeface="+mj-lt"/>
              </a:rPr>
              <a:t>НО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есть нюансы и требования</a:t>
            </a:r>
          </a:p>
        </p:txBody>
      </p:sp>
      <p:sp>
        <p:nvSpPr>
          <p:cNvPr id="2060" name="Стрелка: вниз 2059">
            <a:extLst>
              <a:ext uri="{FF2B5EF4-FFF2-40B4-BE49-F238E27FC236}">
                <a16:creationId xmlns="" xmlns:a16="http://schemas.microsoft.com/office/drawing/2014/main" id="{B1894976-E86E-450E-AEE5-D6F2A27168BE}"/>
              </a:ext>
            </a:extLst>
          </p:cNvPr>
          <p:cNvSpPr/>
          <p:nvPr/>
        </p:nvSpPr>
        <p:spPr>
          <a:xfrm>
            <a:off x="8130209" y="6219434"/>
            <a:ext cx="1083365" cy="402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55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=""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=""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=""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=""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=""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=""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=""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=""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=""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=""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=""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A0608D76-0913-407B-8B29-D4E547939980}"/>
              </a:ext>
            </a:extLst>
          </p:cNvPr>
          <p:cNvSpPr/>
          <p:nvPr/>
        </p:nvSpPr>
        <p:spPr>
          <a:xfrm>
            <a:off x="4797286" y="1254163"/>
            <a:ext cx="6575856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+mj-lt"/>
                <a:ea typeface="Times New Roman" panose="02020603050405020304" pitchFamily="18" charset="0"/>
              </a:rPr>
              <a:t>инвалиды;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+mj-lt"/>
                <a:ea typeface="Times New Roman" panose="02020603050405020304" pitchFamily="18" charset="0"/>
              </a:rPr>
              <a:t>одинокие и (или) многодетные родители, воспитывающие несовершеннолетних детей и (или) детей-инвалидов;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+mj-lt"/>
                <a:ea typeface="Times New Roman" panose="02020603050405020304" pitchFamily="18" charset="0"/>
              </a:rPr>
              <a:t>пенсионеры и граждане предпенсионного возраста                         (в течение пяти лет до наступления возраста, дающего право на страховую пенсию по старости, в том числе назначаемую досрочно);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+mj-lt"/>
                <a:ea typeface="Times New Roman" panose="02020603050405020304" pitchFamily="18" charset="0"/>
              </a:rPr>
              <a:t>выпускники детских домов в возрасте до 23 лет; 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+mj-lt"/>
                <a:ea typeface="Times New Roman" panose="02020603050405020304" pitchFamily="18" charset="0"/>
              </a:rPr>
              <a:t>лица, освобожденные из мест лишения свободы и имеющие неснятую или непогашенную судимость;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+mj-lt"/>
                <a:ea typeface="Times New Roman" panose="02020603050405020304" pitchFamily="18" charset="0"/>
              </a:rPr>
              <a:t>беженцы и вынужденные переселенцы;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+mj-lt"/>
                <a:ea typeface="Times New Roman" panose="02020603050405020304" pitchFamily="18" charset="0"/>
              </a:rPr>
              <a:t>малоимущие граждане;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+mj-lt"/>
                <a:ea typeface="Times New Roman" panose="02020603050405020304" pitchFamily="18" charset="0"/>
              </a:rPr>
              <a:t>лица без определенного места жительства и занятий;</a:t>
            </a: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+mj-lt"/>
                <a:ea typeface="Times New Roman" panose="02020603050405020304" pitchFamily="18" charset="0"/>
              </a:rPr>
              <a:t>граждане, признанные нуждающимися в социальном обслуживании. </a:t>
            </a:r>
          </a:p>
        </p:txBody>
      </p:sp>
      <p:pic>
        <p:nvPicPr>
          <p:cNvPr id="3080" name="Picture 8" descr="Icon-Society | РБР">
            <a:extLst>
              <a:ext uri="{FF2B5EF4-FFF2-40B4-BE49-F238E27FC236}">
                <a16:creationId xmlns="" xmlns:a16="http://schemas.microsoft.com/office/drawing/2014/main" id="{B01220C6-8B6A-4C5E-863B-CEFA52D95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01" y="2454727"/>
            <a:ext cx="3323119" cy="283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9A5B6B6-24C8-486A-8796-142B0A020173}"/>
              </a:ext>
            </a:extLst>
          </p:cNvPr>
          <p:cNvSpPr/>
          <p:nvPr/>
        </p:nvSpPr>
        <p:spPr>
          <a:xfrm>
            <a:off x="300868" y="1878260"/>
            <a:ext cx="3985584" cy="3985584"/>
          </a:xfrm>
          <a:prstGeom prst="ellipse">
            <a:avLst/>
          </a:prstGeom>
          <a:noFill/>
          <a:ln w="171450" cmpd="thickThin">
            <a:solidFill>
              <a:schemeClr val="accent5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FB317FBB-5829-4E0E-B879-81CC55889527}"/>
              </a:ext>
            </a:extLst>
          </p:cNvPr>
          <p:cNvSpPr txBox="1"/>
          <p:nvPr/>
        </p:nvSpPr>
        <p:spPr>
          <a:xfrm>
            <a:off x="1798044" y="161432"/>
            <a:ext cx="87366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Категории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 социально уязвимых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109024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=""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=""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=""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=""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=""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=""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=""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=""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=""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=""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=""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921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требования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6864D3DF-7840-4E73-8C54-B1FFF451D06E}"/>
              </a:ext>
            </a:extLst>
          </p:cNvPr>
          <p:cNvSpPr txBox="1"/>
          <p:nvPr/>
        </p:nvSpPr>
        <p:spPr>
          <a:xfrm>
            <a:off x="1507942" y="1059418"/>
            <a:ext cx="9972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Условие 1: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Обеспечение занятости граждан, отнесенных к категориям социально уязвимых.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E5971865-5447-4F7C-AF49-63CDB93D6D15}"/>
              </a:ext>
            </a:extLst>
          </p:cNvPr>
          <p:cNvSpPr/>
          <p:nvPr/>
        </p:nvSpPr>
        <p:spPr>
          <a:xfrm>
            <a:off x="110908" y="5088282"/>
            <a:ext cx="119701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субъект малого и среднего предпринимательства обеспечивает занятость </a:t>
            </a:r>
            <a:r>
              <a:rPr lang="ru-RU" sz="1600" b="1" dirty="0">
                <a:latin typeface="+mj-lt"/>
              </a:rPr>
              <a:t>следующих</a:t>
            </a:r>
            <a:r>
              <a:rPr lang="ru-RU" sz="1600" dirty="0">
                <a:latin typeface="+mj-lt"/>
              </a:rPr>
              <a:t> категорий граждан </a:t>
            </a:r>
            <a:r>
              <a:rPr lang="ru-RU" sz="1600" b="1" dirty="0">
                <a:latin typeface="+mj-lt"/>
              </a:rPr>
              <a:t> </a:t>
            </a:r>
            <a:r>
              <a:rPr lang="ru-RU" sz="1600" dirty="0">
                <a:latin typeface="+mj-lt"/>
              </a:rPr>
              <a:t>при условии, что по итогам предыдущего календарного года среднесписочная численность лиц, относящихся к любой из таких категорий (нескольким или всем категориям), среди работников субъекта малого и среднего предпринимательства составляет не менее </a:t>
            </a:r>
            <a:r>
              <a:rPr lang="ru-RU" sz="1600" b="1" dirty="0">
                <a:latin typeface="+mj-lt"/>
              </a:rPr>
              <a:t>пятидесяти</a:t>
            </a:r>
            <a:r>
              <a:rPr lang="ru-RU" sz="1600" dirty="0">
                <a:latin typeface="+mj-lt"/>
              </a:rPr>
              <a:t> процентов </a:t>
            </a:r>
            <a:r>
              <a:rPr lang="ru-RU" sz="1600" b="1" dirty="0">
                <a:latin typeface="+mj-lt"/>
              </a:rPr>
              <a:t>(но не менее двух лиц, относящихся к таким категориям)</a:t>
            </a:r>
            <a:r>
              <a:rPr lang="ru-RU" sz="1600" dirty="0">
                <a:latin typeface="+mj-lt"/>
              </a:rPr>
              <a:t>, а доля расходов на оплату труда </a:t>
            </a:r>
            <a:r>
              <a:rPr lang="ru-RU" sz="1600" b="1" dirty="0">
                <a:latin typeface="+mj-lt"/>
              </a:rPr>
              <a:t>лиц, относящихся к любой из таких категорий (нескольким или всем таким категориям), в расходах на оплату труда составляет</a:t>
            </a:r>
            <a:r>
              <a:rPr lang="ru-RU" sz="1600" dirty="0">
                <a:latin typeface="+mj-lt"/>
              </a:rPr>
              <a:t> не менее </a:t>
            </a:r>
            <a:r>
              <a:rPr lang="ru-RU" sz="1600" b="1" dirty="0">
                <a:latin typeface="+mj-lt"/>
              </a:rPr>
              <a:t>двадцати пяти</a:t>
            </a:r>
            <a:r>
              <a:rPr lang="ru-RU" sz="1600" dirty="0">
                <a:latin typeface="+mj-lt"/>
              </a:rPr>
              <a:t> процентов</a:t>
            </a:r>
            <a:r>
              <a:rPr lang="ru-RU" sz="1600" b="1" dirty="0">
                <a:latin typeface="+mj-lt"/>
              </a:rPr>
              <a:t>: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D1BF39A0-1331-414C-8594-8009CD6F5018}"/>
              </a:ext>
            </a:extLst>
          </p:cNvPr>
          <p:cNvSpPr txBox="1"/>
          <p:nvPr/>
        </p:nvSpPr>
        <p:spPr>
          <a:xfrm>
            <a:off x="100852" y="4674813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Выдержка из закона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94B9CB91-EA19-4435-9F0D-82E7188AB11B}"/>
              </a:ext>
            </a:extLst>
          </p:cNvPr>
          <p:cNvSpPr/>
          <p:nvPr/>
        </p:nvSpPr>
        <p:spPr>
          <a:xfrm>
            <a:off x="97042" y="1458450"/>
            <a:ext cx="4743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По итогам года, предшествующего году подачи заявки: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390F266E-205D-42D9-8DF1-3562C6FBB5E4}"/>
              </a:ext>
            </a:extLst>
          </p:cNvPr>
          <p:cNvSpPr/>
          <p:nvPr/>
        </p:nvSpPr>
        <p:spPr>
          <a:xfrm>
            <a:off x="1877058" y="2362542"/>
            <a:ext cx="25229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работников заявителя, с которыми оформлены трудовые отношения, являются гражданами, отнесенными к категориям социально уязвимых</a:t>
            </a:r>
          </a:p>
        </p:txBody>
      </p:sp>
      <p:pic>
        <p:nvPicPr>
          <p:cNvPr id="4098" name="Picture 2" descr="Bio Racer | fit-sport">
            <a:extLst>
              <a:ext uri="{FF2B5EF4-FFF2-40B4-BE49-F238E27FC236}">
                <a16:creationId xmlns="" xmlns:a16="http://schemas.microsoft.com/office/drawing/2014/main" id="{3B8DFD1B-0BFE-496E-9113-9715CF1AB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54" y="2665252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News | The Economic Impact of Food Tourism – World Food Travel ...">
            <a:extLst>
              <a:ext uri="{FF2B5EF4-FFF2-40B4-BE49-F238E27FC236}">
                <a16:creationId xmlns="" xmlns:a16="http://schemas.microsoft.com/office/drawing/2014/main" id="{9E97D068-9DB4-4A98-83B9-92142B3D3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020" y="2683413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6DD85FAD-CD07-429F-91BC-01543B021B2B}"/>
              </a:ext>
            </a:extLst>
          </p:cNvPr>
          <p:cNvSpPr/>
          <p:nvPr/>
        </p:nvSpPr>
        <p:spPr>
          <a:xfrm>
            <a:off x="6102924" y="2503813"/>
            <a:ext cx="22124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Доля расходов на оплату труда таких работников составляет не менее 25% расходов на оплату труда всех работников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="" xmlns:a16="http://schemas.microsoft.com/office/drawing/2014/main" id="{73F878A2-C251-4167-A85D-E16A8C34E739}"/>
              </a:ext>
            </a:extLst>
          </p:cNvPr>
          <p:cNvSpPr/>
          <p:nvPr/>
        </p:nvSpPr>
        <p:spPr>
          <a:xfrm>
            <a:off x="8348869" y="2765502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B0A59B90-6C15-4BF7-995E-1F8ACD73F13D}"/>
              </a:ext>
            </a:extLst>
          </p:cNvPr>
          <p:cNvSpPr txBox="1"/>
          <p:nvPr/>
        </p:nvSpPr>
        <p:spPr>
          <a:xfrm>
            <a:off x="8746079" y="270134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600" b="1" dirty="0">
                <a:solidFill>
                  <a:srgbClr val="00549F"/>
                </a:solidFill>
              </a:rPr>
              <a:t>2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4A450934-E311-42B0-89D3-84F4B5FB9A83}"/>
              </a:ext>
            </a:extLst>
          </p:cNvPr>
          <p:cNvSpPr/>
          <p:nvPr/>
        </p:nvSpPr>
        <p:spPr>
          <a:xfrm>
            <a:off x="8613030" y="3862736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+mj-lt"/>
              </a:rPr>
              <a:t>человека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25CC4267-EC75-41C7-91D6-E2DCB69C9A14}"/>
              </a:ext>
            </a:extLst>
          </p:cNvPr>
          <p:cNvSpPr/>
          <p:nvPr/>
        </p:nvSpPr>
        <p:spPr>
          <a:xfrm>
            <a:off x="10084572" y="2873144"/>
            <a:ext cx="2096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двух лиц, относящихся к категориям социально уязвимых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792649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=""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=""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=""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=""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=""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=""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=""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=""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=""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=""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=""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921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требования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6864D3DF-7840-4E73-8C54-B1FFF451D06E}"/>
              </a:ext>
            </a:extLst>
          </p:cNvPr>
          <p:cNvSpPr txBox="1"/>
          <p:nvPr/>
        </p:nvSpPr>
        <p:spPr>
          <a:xfrm>
            <a:off x="1507942" y="1059418"/>
            <a:ext cx="10192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Условие 2: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Обеспечение реализации товаров (работ, услуг), произведенных гражданами, отнесенными к категориям социально уязвимых.</a:t>
            </a:r>
          </a:p>
          <a:p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E5971865-5447-4F7C-AF49-63CDB93D6D15}"/>
              </a:ext>
            </a:extLst>
          </p:cNvPr>
          <p:cNvSpPr/>
          <p:nvPr/>
        </p:nvSpPr>
        <p:spPr>
          <a:xfrm>
            <a:off x="167230" y="5030728"/>
            <a:ext cx="1197018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субъект малого и среднего предпринимательства обеспечивает </a:t>
            </a:r>
            <a:r>
              <a:rPr lang="ru-RU" sz="1600" b="1" dirty="0">
                <a:latin typeface="+mj-lt"/>
              </a:rPr>
              <a:t>реализацию</a:t>
            </a:r>
            <a:r>
              <a:rPr lang="ru-RU" sz="1600" dirty="0">
                <a:latin typeface="+mj-lt"/>
              </a:rPr>
              <a:t> производимых </a:t>
            </a:r>
            <a:r>
              <a:rPr lang="ru-RU" sz="1600" b="1" dirty="0">
                <a:latin typeface="+mj-lt"/>
              </a:rPr>
              <a:t>с участием граждан,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указанных</a:t>
            </a:r>
            <a:r>
              <a:rPr lang="ru-RU" sz="1600" dirty="0">
                <a:latin typeface="+mj-lt"/>
              </a:rPr>
              <a:t> в </a:t>
            </a:r>
            <a:r>
              <a:rPr lang="ru-RU" sz="1600" b="1" dirty="0">
                <a:latin typeface="+mj-lt"/>
              </a:rPr>
              <a:t>пункте 1</a:t>
            </a:r>
            <a:r>
              <a:rPr lang="ru-RU" sz="1600" dirty="0">
                <a:latin typeface="+mj-lt"/>
              </a:rPr>
              <a:t> настоящей части, товаров (работ, услуг). </a:t>
            </a: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При этом доля доходов от осуществления такой деятельности по итогам предыдущего календарного года должна составлять не менее </a:t>
            </a:r>
            <a:r>
              <a:rPr lang="ru-RU" sz="1600" b="1" dirty="0">
                <a:latin typeface="+mj-lt"/>
              </a:rPr>
              <a:t>пятидесяти</a:t>
            </a:r>
            <a:r>
              <a:rPr lang="ru-RU" sz="1600" dirty="0">
                <a:latin typeface="+mj-lt"/>
              </a:rPr>
              <a:t> процентов в общем объеме доходов субъекта малого и среднего предпринимательства</a:t>
            </a:r>
            <a:r>
              <a:rPr lang="ru-RU" sz="1600" b="1" dirty="0">
                <a:latin typeface="+mj-lt"/>
              </a:rPr>
              <a:t>, а доля полученной субъектом малого и среднего предпринимательства чистой прибыли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за предшествующий календарный год,  направленной на осуществление такой деятельности социального предприятия, должна составлять не менее пятидесяти процентов от размера такой прибыли (в случае наличия чистой прибыли за предшествующий календарный год)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D1BF39A0-1331-414C-8594-8009CD6F5018}"/>
              </a:ext>
            </a:extLst>
          </p:cNvPr>
          <p:cNvSpPr txBox="1"/>
          <p:nvPr/>
        </p:nvSpPr>
        <p:spPr>
          <a:xfrm>
            <a:off x="167230" y="4728018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Выдержка из закона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94B9CB91-EA19-4435-9F0D-82E7188AB11B}"/>
              </a:ext>
            </a:extLst>
          </p:cNvPr>
          <p:cNvSpPr/>
          <p:nvPr/>
        </p:nvSpPr>
        <p:spPr>
          <a:xfrm>
            <a:off x="86367" y="1747424"/>
            <a:ext cx="4743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По итогам года, предшествующего году подачи заявки: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390F266E-205D-42D9-8DF1-3562C6FBB5E4}"/>
              </a:ext>
            </a:extLst>
          </p:cNvPr>
          <p:cNvSpPr/>
          <p:nvPr/>
        </p:nvSpPr>
        <p:spPr>
          <a:xfrm>
            <a:off x="1870134" y="2491597"/>
            <a:ext cx="25229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доходов от деятельности по</a:t>
            </a:r>
          </a:p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обеспечению реализации продукции граждан,</a:t>
            </a:r>
          </a:p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отнесенных к категориям социально уязвимых</a:t>
            </a:r>
          </a:p>
        </p:txBody>
      </p:sp>
      <p:pic>
        <p:nvPicPr>
          <p:cNvPr id="4098" name="Picture 2" descr="Bio Racer | fit-sport">
            <a:extLst>
              <a:ext uri="{FF2B5EF4-FFF2-40B4-BE49-F238E27FC236}">
                <a16:creationId xmlns="" xmlns:a16="http://schemas.microsoft.com/office/drawing/2014/main" id="{3B8DFD1B-0BFE-496E-9113-9715CF1AB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30" y="2794307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6DD85FAD-CD07-429F-91BC-01543B021B2B}"/>
              </a:ext>
            </a:extLst>
          </p:cNvPr>
          <p:cNvSpPr/>
          <p:nvPr/>
        </p:nvSpPr>
        <p:spPr>
          <a:xfrm>
            <a:off x="5997429" y="2737818"/>
            <a:ext cx="22124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полученной прибыли</a:t>
            </a:r>
          </a:p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направлено на осуществление</a:t>
            </a:r>
          </a:p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такой деятельности в текущем году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="" xmlns:a16="http://schemas.microsoft.com/office/drawing/2014/main" id="{73F878A2-C251-4167-A85D-E16A8C34E739}"/>
              </a:ext>
            </a:extLst>
          </p:cNvPr>
          <p:cNvSpPr/>
          <p:nvPr/>
        </p:nvSpPr>
        <p:spPr>
          <a:xfrm>
            <a:off x="8341945" y="2894557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B0A59B90-6C15-4BF7-995E-1F8ACD73F13D}"/>
              </a:ext>
            </a:extLst>
          </p:cNvPr>
          <p:cNvSpPr txBox="1"/>
          <p:nvPr/>
        </p:nvSpPr>
        <p:spPr>
          <a:xfrm>
            <a:off x="8508322" y="3155818"/>
            <a:ext cx="12698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>
                <a:solidFill>
                  <a:srgbClr val="00549F"/>
                </a:solidFill>
              </a:rPr>
              <a:t>ИП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25CC4267-EC75-41C7-91D6-E2DCB69C9A14}"/>
              </a:ext>
            </a:extLst>
          </p:cNvPr>
          <p:cNvSpPr/>
          <p:nvPr/>
        </p:nvSpPr>
        <p:spPr>
          <a:xfrm>
            <a:off x="10041354" y="2984039"/>
            <a:ext cx="2096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в случае наличия чистой прибыли за предшествующий календарный год</a:t>
            </a:r>
          </a:p>
        </p:txBody>
      </p:sp>
      <p:pic>
        <p:nvPicPr>
          <p:cNvPr id="17" name="Picture 2" descr="Bio Racer | fit-sport">
            <a:extLst>
              <a:ext uri="{FF2B5EF4-FFF2-40B4-BE49-F238E27FC236}">
                <a16:creationId xmlns="" xmlns:a16="http://schemas.microsoft.com/office/drawing/2014/main" id="{BB85EED0-BA97-4E94-ABDA-DD6484B3F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016" y="2812466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41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=""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=""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=""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=""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=""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=""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=""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=""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=""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=""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=""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921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требования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6864D3DF-7840-4E73-8C54-B1FFF451D06E}"/>
              </a:ext>
            </a:extLst>
          </p:cNvPr>
          <p:cNvSpPr txBox="1"/>
          <p:nvPr/>
        </p:nvSpPr>
        <p:spPr>
          <a:xfrm>
            <a:off x="1507942" y="1059418"/>
            <a:ext cx="10192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Условие 3: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Производство товаров (работ, услуг), предназначенных для граждан, отнесенных к категориям социально уязвимых.</a:t>
            </a:r>
          </a:p>
          <a:p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E5971865-5447-4F7C-AF49-63CDB93D6D15}"/>
              </a:ext>
            </a:extLst>
          </p:cNvPr>
          <p:cNvSpPr/>
          <p:nvPr/>
        </p:nvSpPr>
        <p:spPr>
          <a:xfrm>
            <a:off x="86367" y="4741531"/>
            <a:ext cx="1197018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субъект малого и  среднего предпринимательства осуществляет деятельность по производству товаров</a:t>
            </a:r>
            <a:r>
              <a:rPr lang="ru-RU" sz="1600" b="1" dirty="0">
                <a:latin typeface="+mj-lt"/>
              </a:rPr>
              <a:t>,</a:t>
            </a:r>
            <a:r>
              <a:rPr lang="ru-RU" sz="1600" dirty="0">
                <a:latin typeface="+mj-lt"/>
              </a:rPr>
              <a:t> выполнению работ, оказанию услуг, предназначенных для граждан, указанных в  пункте 1 настоящей части, в целях преодоления, замещения (компенсации) ограничений жизнедеятельности, создания им равных с другими гражданами возможностей участия в жизни общества</a:t>
            </a:r>
            <a:r>
              <a:rPr lang="ru-RU" sz="1600" b="1" dirty="0">
                <a:latin typeface="+mj-lt"/>
              </a:rPr>
              <a:t>, при условии, что</a:t>
            </a:r>
            <a:r>
              <a:rPr lang="ru-RU" sz="1600" dirty="0">
                <a:latin typeface="+mj-lt"/>
              </a:rPr>
              <a:t> доля доходов от осуществления такой деятельности (видов такой деятельности) по итогам предыдущего календарного года составля</a:t>
            </a:r>
            <a:r>
              <a:rPr lang="ru-RU" sz="1600" b="1" dirty="0">
                <a:latin typeface="+mj-lt"/>
              </a:rPr>
              <a:t>е</a:t>
            </a:r>
            <a:r>
              <a:rPr lang="ru-RU" sz="1600" dirty="0">
                <a:latin typeface="+mj-lt"/>
              </a:rPr>
              <a:t>т не менее </a:t>
            </a:r>
            <a:r>
              <a:rPr lang="ru-RU" sz="1600" b="1" dirty="0">
                <a:latin typeface="+mj-lt"/>
              </a:rPr>
              <a:t>пятидесяти</a:t>
            </a:r>
            <a:r>
              <a:rPr lang="ru-RU" sz="1600" dirty="0">
                <a:latin typeface="+mj-lt"/>
              </a:rPr>
              <a:t> процентов в общем объеме доходов субъекта малого и  среднего предпринимательства</a:t>
            </a:r>
            <a:r>
              <a:rPr lang="ru-RU" sz="1600" b="1" dirty="0">
                <a:latin typeface="+mj-lt"/>
              </a:rPr>
              <a:t>, а доля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полученной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субъектом малого и среднего предпринимательства чистой</a:t>
            </a:r>
            <a:r>
              <a:rPr lang="ru-RU" sz="1600" dirty="0">
                <a:latin typeface="+mj-lt"/>
              </a:rPr>
              <a:t> прибыли</a:t>
            </a:r>
            <a:r>
              <a:rPr lang="ru-RU" sz="1600" b="1" dirty="0">
                <a:latin typeface="+mj-lt"/>
              </a:rPr>
              <a:t> за предшествующий календарный год, направленной на осуществление такой деятельности,</a:t>
            </a:r>
            <a:r>
              <a:rPr lang="ru-RU" sz="1600" dirty="0">
                <a:latin typeface="+mj-lt"/>
              </a:rPr>
              <a:t> составля</a:t>
            </a:r>
            <a:r>
              <a:rPr lang="ru-RU" sz="1600" b="1" dirty="0">
                <a:latin typeface="+mj-lt"/>
              </a:rPr>
              <a:t>е</a:t>
            </a:r>
            <a:r>
              <a:rPr lang="ru-RU" sz="1600" dirty="0">
                <a:latin typeface="+mj-lt"/>
              </a:rPr>
              <a:t>т не менее </a:t>
            </a:r>
            <a:r>
              <a:rPr lang="ru-RU" sz="1600" b="1" dirty="0">
                <a:latin typeface="+mj-lt"/>
              </a:rPr>
              <a:t>пятидесяти</a:t>
            </a:r>
            <a:r>
              <a:rPr lang="ru-RU" sz="1600" dirty="0">
                <a:latin typeface="+mj-lt"/>
              </a:rPr>
              <a:t> процентов </a:t>
            </a:r>
            <a:r>
              <a:rPr lang="ru-RU" sz="1600" b="1" dirty="0">
                <a:latin typeface="+mj-lt"/>
              </a:rPr>
              <a:t>от размера указанной прибыли (в случае наличия чистой прибыли за предшествующий календарный год), в соответствии со следующими направлениями деятельности социальных предприятий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D1BF39A0-1331-414C-8594-8009CD6F5018}"/>
              </a:ext>
            </a:extLst>
          </p:cNvPr>
          <p:cNvSpPr txBox="1"/>
          <p:nvPr/>
        </p:nvSpPr>
        <p:spPr>
          <a:xfrm>
            <a:off x="86367" y="4438821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Выдержка из закона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94B9CB91-EA19-4435-9F0D-82E7188AB11B}"/>
              </a:ext>
            </a:extLst>
          </p:cNvPr>
          <p:cNvSpPr/>
          <p:nvPr/>
        </p:nvSpPr>
        <p:spPr>
          <a:xfrm>
            <a:off x="86367" y="1747424"/>
            <a:ext cx="4743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По итогам года, предшествующего году подачи заявки: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390F266E-205D-42D9-8DF1-3562C6FBB5E4}"/>
              </a:ext>
            </a:extLst>
          </p:cNvPr>
          <p:cNvSpPr/>
          <p:nvPr/>
        </p:nvSpPr>
        <p:spPr>
          <a:xfrm>
            <a:off x="1850003" y="2465886"/>
            <a:ext cx="252296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доходов от деятельности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по производству товаров (работ, услуг),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предназначенных для граждан,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отнесенных к категориям социально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уязвимых.</a:t>
            </a:r>
          </a:p>
        </p:txBody>
      </p:sp>
      <p:pic>
        <p:nvPicPr>
          <p:cNvPr id="4098" name="Picture 2" descr="Bio Racer | fit-sport">
            <a:extLst>
              <a:ext uri="{FF2B5EF4-FFF2-40B4-BE49-F238E27FC236}">
                <a16:creationId xmlns="" xmlns:a16="http://schemas.microsoft.com/office/drawing/2014/main" id="{3B8DFD1B-0BFE-496E-9113-9715CF1AB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9" y="2587059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6DD85FAD-CD07-429F-91BC-01543B021B2B}"/>
              </a:ext>
            </a:extLst>
          </p:cNvPr>
          <p:cNvSpPr/>
          <p:nvPr/>
        </p:nvSpPr>
        <p:spPr>
          <a:xfrm>
            <a:off x="5961718" y="2746013"/>
            <a:ext cx="22124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полученной прибыли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направлено на осуществление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такой деятельности в текущем году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="" xmlns:a16="http://schemas.microsoft.com/office/drawing/2014/main" id="{73F878A2-C251-4167-A85D-E16A8C34E739}"/>
              </a:ext>
            </a:extLst>
          </p:cNvPr>
          <p:cNvSpPr/>
          <p:nvPr/>
        </p:nvSpPr>
        <p:spPr>
          <a:xfrm>
            <a:off x="8174154" y="2680221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B0A59B90-6C15-4BF7-995E-1F8ACD73F13D}"/>
              </a:ext>
            </a:extLst>
          </p:cNvPr>
          <p:cNvSpPr txBox="1"/>
          <p:nvPr/>
        </p:nvSpPr>
        <p:spPr>
          <a:xfrm>
            <a:off x="8340531" y="2941482"/>
            <a:ext cx="12698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>
                <a:solidFill>
                  <a:srgbClr val="00549F"/>
                </a:solidFill>
              </a:rPr>
              <a:t>ИП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25CC4267-EC75-41C7-91D6-E2DCB69C9A14}"/>
              </a:ext>
            </a:extLst>
          </p:cNvPr>
          <p:cNvSpPr/>
          <p:nvPr/>
        </p:nvSpPr>
        <p:spPr>
          <a:xfrm>
            <a:off x="9893185" y="2778811"/>
            <a:ext cx="2096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в случае наличия чистой прибыли за предшествующий календарный год</a:t>
            </a:r>
          </a:p>
        </p:txBody>
      </p:sp>
      <p:pic>
        <p:nvPicPr>
          <p:cNvPr id="17" name="Picture 2" descr="Bio Racer | fit-sport">
            <a:extLst>
              <a:ext uri="{FF2B5EF4-FFF2-40B4-BE49-F238E27FC236}">
                <a16:creationId xmlns="" xmlns:a16="http://schemas.microsoft.com/office/drawing/2014/main" id="{BB85EED0-BA97-4E94-ABDA-DD6484B3F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4" y="2582502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621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=""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=""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=""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=""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=""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=""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=""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=""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=""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=""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=""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59939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Направления 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деятельности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3A26FCDD-6C49-4527-AA88-FEF1EDB803B1}"/>
              </a:ext>
            </a:extLst>
          </p:cNvPr>
          <p:cNvSpPr/>
          <p:nvPr/>
        </p:nvSpPr>
        <p:spPr>
          <a:xfrm>
            <a:off x="126793" y="1514537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>
                <a:latin typeface="+mj-lt"/>
              </a:rPr>
              <a:t>а) деятельность по </a:t>
            </a:r>
            <a:r>
              <a:rPr lang="ru-RU" sz="1600" b="1" dirty="0">
                <a:latin typeface="+mj-lt"/>
              </a:rPr>
              <a:t>оказанию социально-бытовых услуг</a:t>
            </a:r>
            <a:r>
              <a:rPr lang="ru-RU" sz="1600" dirty="0">
                <a:latin typeface="+mj-lt"/>
              </a:rPr>
              <a:t>, направленных на поддержание жизнедеятельности в быту;</a:t>
            </a:r>
          </a:p>
          <a:p>
            <a:r>
              <a:rPr lang="ru-RU" sz="1600" dirty="0">
                <a:latin typeface="+mj-lt"/>
              </a:rPr>
              <a:t>б) деятельность по </a:t>
            </a:r>
            <a:r>
              <a:rPr lang="ru-RU" sz="1600" b="1" dirty="0">
                <a:latin typeface="+mj-lt"/>
              </a:rPr>
              <a:t>оказанию социально-медицинских услуг</a:t>
            </a:r>
            <a:r>
              <a:rPr lang="ru-RU" sz="1600" dirty="0">
                <a:latin typeface="+mj-lt"/>
              </a:rPr>
              <a:t>, направленных на поддержание и сохранение здоровья путем организации ухода, оказания содействия в проведении оздоровительных мероприятий, систематического наблюдения для выявления отклонений в состоянии здоровья;</a:t>
            </a:r>
          </a:p>
          <a:p>
            <a:r>
              <a:rPr lang="ru-RU" sz="1600" dirty="0">
                <a:latin typeface="+mj-lt"/>
              </a:rPr>
              <a:t>в) деятельность по </a:t>
            </a:r>
            <a:r>
              <a:rPr lang="ru-RU" sz="1600" b="1" dirty="0">
                <a:latin typeface="+mj-lt"/>
              </a:rPr>
              <a:t>оказанию социально-психологических услуг</a:t>
            </a:r>
            <a:r>
              <a:rPr lang="ru-RU" sz="1600" dirty="0">
                <a:latin typeface="+mj-lt"/>
              </a:rPr>
              <a:t>, предусматривающих оказание помощи в коррекции психологического состояния для адаптации в социальной среде;</a:t>
            </a:r>
          </a:p>
          <a:p>
            <a:r>
              <a:rPr lang="ru-RU" sz="1600" dirty="0">
                <a:latin typeface="+mj-lt"/>
              </a:rPr>
              <a:t>г) деятельность по </a:t>
            </a:r>
            <a:r>
              <a:rPr lang="ru-RU" sz="1600" b="1" dirty="0">
                <a:latin typeface="+mj-lt"/>
              </a:rPr>
              <a:t>оказанию социально-педагогических услуг</a:t>
            </a:r>
            <a:r>
              <a:rPr lang="ru-RU" sz="1600" dirty="0">
                <a:latin typeface="+mj-lt"/>
              </a:rPr>
              <a:t>, направленных на профилактику отклонений в поведении;</a:t>
            </a:r>
          </a:p>
          <a:p>
            <a:r>
              <a:rPr lang="ru-RU" sz="1600" dirty="0">
                <a:latin typeface="+mj-lt"/>
              </a:rPr>
              <a:t>д) деятельность по </a:t>
            </a:r>
            <a:r>
              <a:rPr lang="ru-RU" sz="1600" b="1" dirty="0">
                <a:latin typeface="+mj-lt"/>
              </a:rPr>
              <a:t>оказанию социально-трудовых услуг</a:t>
            </a:r>
            <a:r>
              <a:rPr lang="ru-RU" sz="1600" dirty="0">
                <a:latin typeface="+mj-lt"/>
              </a:rPr>
              <a:t>, направленных на оказание помощи в трудоустройстве и в решении иных проблем, связанных с трудовой адаптацией, содействие трудоустройству и трудовой адаптации;</a:t>
            </a:r>
          </a:p>
          <a:p>
            <a:r>
              <a:rPr lang="ru-RU" sz="1600" dirty="0">
                <a:latin typeface="+mj-lt"/>
              </a:rPr>
              <a:t>е) деятельность по оказанию услуг, предусматривающих повышение </a:t>
            </a:r>
            <a:r>
              <a:rPr lang="ru-RU" sz="1600" b="1" dirty="0">
                <a:latin typeface="+mj-lt"/>
              </a:rPr>
              <a:t>коммуникативного потенциала граждан, имеющих ограничения жизнедеятельности, реабилитацию и социальную адаптацию инвалидов, социальное сопровождение семей, воспитывающих детей с ограниченными возможностями здоровья</a:t>
            </a:r>
            <a:r>
              <a:rPr lang="ru-RU" sz="1600" dirty="0">
                <a:latin typeface="+mj-lt"/>
              </a:rPr>
              <a:t>;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343DAB4C-63C2-47B8-99BD-49755AF55400}"/>
              </a:ext>
            </a:extLst>
          </p:cNvPr>
          <p:cNvSpPr/>
          <p:nvPr/>
        </p:nvSpPr>
        <p:spPr>
          <a:xfrm>
            <a:off x="6334085" y="1534832"/>
            <a:ext cx="571410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+mj-lt"/>
              </a:rPr>
              <a:t>ж) деятельность по </a:t>
            </a:r>
            <a:r>
              <a:rPr lang="ru-RU" sz="1600" b="1" dirty="0">
                <a:latin typeface="+mj-lt"/>
              </a:rPr>
              <a:t>оказанию социальной помощи инвалидам, гражданам пожилого возраста, беженцам и вынужденным переселенцам, а также по их социальному сопровождению</a:t>
            </a:r>
            <a:r>
              <a:rPr lang="ru-RU" sz="1600" dirty="0">
                <a:latin typeface="+mj-lt"/>
              </a:rPr>
              <a:t>;</a:t>
            </a:r>
          </a:p>
          <a:p>
            <a:r>
              <a:rPr lang="ru-RU" sz="1600" dirty="0">
                <a:latin typeface="+mj-lt"/>
              </a:rPr>
              <a:t>з) организация </a:t>
            </a:r>
            <a:r>
              <a:rPr lang="ru-RU" sz="1600" b="1" dirty="0">
                <a:latin typeface="+mj-lt"/>
              </a:rPr>
              <a:t>социального туризма </a:t>
            </a:r>
            <a:r>
              <a:rPr lang="ru-RU" sz="1600" dirty="0">
                <a:latin typeface="+mj-lt"/>
              </a:rPr>
              <a:t>(в части организации экскурсионно-познавательных туров);</a:t>
            </a:r>
          </a:p>
          <a:p>
            <a:r>
              <a:rPr lang="ru-RU" sz="1600" dirty="0">
                <a:latin typeface="+mj-lt"/>
              </a:rPr>
              <a:t>и) </a:t>
            </a:r>
            <a:r>
              <a:rPr lang="ru-RU" sz="1600" b="1" dirty="0">
                <a:latin typeface="+mj-lt"/>
              </a:rPr>
              <a:t>производство и (или) реализация медицинской техники, протезно-ортопедических изделий, программного обеспечения, а также технических средств</a:t>
            </a:r>
            <a:r>
              <a:rPr lang="ru-RU" sz="1600" dirty="0">
                <a:latin typeface="+mj-lt"/>
              </a:rPr>
              <a:t>, которые могут быть использованы исключительно для профилактики инвалидности или реабилитации инвалидов;</a:t>
            </a:r>
          </a:p>
          <a:p>
            <a:r>
              <a:rPr lang="ru-RU" sz="1600" dirty="0">
                <a:latin typeface="+mj-lt"/>
              </a:rPr>
              <a:t>к) деятельность по </a:t>
            </a:r>
            <a:r>
              <a:rPr lang="ru-RU" sz="1600" b="1" dirty="0">
                <a:latin typeface="+mj-lt"/>
              </a:rPr>
              <a:t>организации отдыха и оздоровления инвалидов и пенсионеров</a:t>
            </a:r>
            <a:r>
              <a:rPr lang="ru-RU" sz="1600" dirty="0">
                <a:latin typeface="+mj-lt"/>
              </a:rPr>
              <a:t>;</a:t>
            </a:r>
          </a:p>
          <a:p>
            <a:r>
              <a:rPr lang="ru-RU" sz="1600" dirty="0">
                <a:latin typeface="+mj-lt"/>
              </a:rPr>
              <a:t>л) деятельность по </a:t>
            </a:r>
            <a:r>
              <a:rPr lang="ru-RU" sz="1600" b="1" dirty="0">
                <a:latin typeface="+mj-lt"/>
              </a:rPr>
              <a:t>оказанию услуг в сфере дополнительного образования</a:t>
            </a:r>
            <a:r>
              <a:rPr lang="ru-RU" sz="1600" dirty="0">
                <a:latin typeface="+mj-lt"/>
              </a:rPr>
              <a:t>;</a:t>
            </a:r>
          </a:p>
          <a:p>
            <a:r>
              <a:rPr lang="ru-RU" sz="1600" dirty="0">
                <a:latin typeface="+mj-lt"/>
              </a:rPr>
              <a:t>м) деятельность по </a:t>
            </a:r>
            <a:r>
              <a:rPr lang="ru-RU" sz="1600" b="1" dirty="0">
                <a:latin typeface="+mj-lt"/>
              </a:rPr>
              <a:t>созданию </a:t>
            </a:r>
            <a:r>
              <a:rPr lang="ru-RU" sz="1600" b="1" dirty="0" err="1">
                <a:latin typeface="+mj-lt"/>
              </a:rPr>
              <a:t>безбарьерной</a:t>
            </a:r>
            <a:r>
              <a:rPr lang="ru-RU" sz="1600" b="1" dirty="0">
                <a:latin typeface="+mj-lt"/>
              </a:rPr>
              <a:t> среды для инвалидов</a:t>
            </a:r>
            <a:r>
              <a:rPr lang="ru-RU" sz="1600" dirty="0">
                <a:latin typeface="+mj-lt"/>
              </a:rPr>
              <a:t>;</a:t>
            </a:r>
          </a:p>
          <a:p>
            <a:r>
              <a:rPr lang="ru-RU" sz="1600" dirty="0">
                <a:latin typeface="+mj-lt"/>
              </a:rPr>
              <a:t>н) деятельность по </a:t>
            </a:r>
            <a:r>
              <a:rPr lang="ru-RU" sz="1600" b="1" dirty="0">
                <a:latin typeface="+mj-lt"/>
              </a:rPr>
              <a:t>социальной и культурной адаптации</a:t>
            </a:r>
            <a:r>
              <a:rPr lang="ru-RU" sz="1600" dirty="0">
                <a:latin typeface="+mj-lt"/>
              </a:rPr>
              <a:t>;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E6D88FC1-A433-4928-8E75-0E7F4D7793D1}"/>
              </a:ext>
            </a:extLst>
          </p:cNvPr>
          <p:cNvSpPr/>
          <p:nvPr/>
        </p:nvSpPr>
        <p:spPr>
          <a:xfrm>
            <a:off x="110228" y="1534832"/>
            <a:ext cx="5969207" cy="5270993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436B6164-B7D6-4AD6-AD1F-733BA73B3F3B}"/>
              </a:ext>
            </a:extLst>
          </p:cNvPr>
          <p:cNvSpPr/>
          <p:nvPr/>
        </p:nvSpPr>
        <p:spPr>
          <a:xfrm>
            <a:off x="6239358" y="1534831"/>
            <a:ext cx="5714103" cy="5270993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FB8A8A6-F2CA-4E7C-8D16-F20DD0424A53}"/>
              </a:ext>
            </a:extLst>
          </p:cNvPr>
          <p:cNvSpPr txBox="1"/>
          <p:nvPr/>
        </p:nvSpPr>
        <p:spPr>
          <a:xfrm>
            <a:off x="1460248" y="987192"/>
            <a:ext cx="11155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rgbClr val="C00000"/>
                </a:solidFill>
                <a:latin typeface="+mj-lt"/>
              </a:defRPr>
            </a:lvl1pPr>
          </a:lstStyle>
          <a:p>
            <a:r>
              <a:rPr lang="ru-RU" dirty="0"/>
              <a:t>Условие 3: </a:t>
            </a:r>
            <a:r>
              <a:rPr lang="ru-RU" dirty="0">
                <a:solidFill>
                  <a:srgbClr val="002060"/>
                </a:solidFill>
              </a:rPr>
              <a:t>Производство товаров (работ, услуг), предназначенных для граждан, отнесенных к категориям социально уязвимых.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85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=""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=""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=""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=""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=""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=""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=""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=""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=""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=""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=""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921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Основные</a:t>
            </a:r>
            <a:r>
              <a:rPr lang="ru-RU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требования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6864D3DF-7840-4E73-8C54-B1FFF451D06E}"/>
              </a:ext>
            </a:extLst>
          </p:cNvPr>
          <p:cNvSpPr txBox="1"/>
          <p:nvPr/>
        </p:nvSpPr>
        <p:spPr>
          <a:xfrm>
            <a:off x="1507942" y="1059418"/>
            <a:ext cx="10192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Условие 4: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Деятельность, направленная на достижение общественно полезных целей и решение социальных проблем общества.</a:t>
            </a:r>
          </a:p>
          <a:p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E5971865-5447-4F7C-AF49-63CDB93D6D15}"/>
              </a:ext>
            </a:extLst>
          </p:cNvPr>
          <p:cNvSpPr/>
          <p:nvPr/>
        </p:nvSpPr>
        <p:spPr>
          <a:xfrm>
            <a:off x="86367" y="4951339"/>
            <a:ext cx="1197018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>
                <a:latin typeface="+mj-lt"/>
              </a:rPr>
              <a:t>субъект малого и  среднего предпринимательства осуществляет деятельность, направленную на достижение общественно полезных целей </a:t>
            </a:r>
            <a:r>
              <a:rPr lang="ru-RU" sz="1600" b="1" dirty="0">
                <a:latin typeface="+mj-lt"/>
              </a:rPr>
              <a:t>и</a:t>
            </a:r>
            <a:r>
              <a:rPr lang="ru-RU" sz="1600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способствующую</a:t>
            </a:r>
            <a:r>
              <a:rPr lang="ru-RU" sz="1600" dirty="0">
                <a:latin typeface="+mj-lt"/>
              </a:rPr>
              <a:t> решению социальных проблем  общества,</a:t>
            </a:r>
            <a:r>
              <a:rPr lang="ru-RU" sz="1600" b="1" dirty="0">
                <a:latin typeface="+mj-lt"/>
              </a:rPr>
              <a:t> при условии, что доля доходов от осуществления такой деятельности (видов такой деятельности) по итогам предыдущего календарного года составляет </a:t>
            </a:r>
            <a:r>
              <a:rPr lang="ru-RU" sz="1600" b="1" dirty="0">
                <a:solidFill>
                  <a:srgbClr val="C00000"/>
                </a:solidFill>
                <a:latin typeface="+mj-lt"/>
              </a:rPr>
              <a:t>не менее пятидесяти процентов </a:t>
            </a:r>
            <a:r>
              <a:rPr lang="ru-RU" sz="1600" b="1" dirty="0">
                <a:latin typeface="+mj-lt"/>
              </a:rPr>
              <a:t>в общем объеме доходов субъекта малого и среднего предпринимательства, а </a:t>
            </a:r>
            <a:r>
              <a:rPr lang="ru-RU" sz="1600" b="1" dirty="0">
                <a:solidFill>
                  <a:srgbClr val="C00000"/>
                </a:solidFill>
                <a:latin typeface="+mj-lt"/>
              </a:rPr>
              <a:t>доля полученной субъектом малого и среднего предпринимательства чистой прибыли </a:t>
            </a:r>
            <a:r>
              <a:rPr lang="ru-RU" sz="1600" b="1" dirty="0">
                <a:latin typeface="+mj-lt"/>
              </a:rPr>
              <a:t>за предшествующий календарный год, направленной на осуществление такой деятельности социального предприятия, составляет </a:t>
            </a:r>
            <a:r>
              <a:rPr lang="ru-RU" sz="1600" b="1" dirty="0">
                <a:solidFill>
                  <a:srgbClr val="C00000"/>
                </a:solidFill>
                <a:latin typeface="+mj-lt"/>
              </a:rPr>
              <a:t>не менее пятидесяти процентов </a:t>
            </a:r>
            <a:r>
              <a:rPr lang="ru-RU" sz="1600" b="1" dirty="0">
                <a:latin typeface="+mj-lt"/>
              </a:rPr>
              <a:t>от размера указанной прибыли (в случае наличия чистой прибыли за предшествующий календарный год), из числа следующих видов деятельности</a:t>
            </a:r>
            <a:endParaRPr lang="ru-RU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D1BF39A0-1331-414C-8594-8009CD6F5018}"/>
              </a:ext>
            </a:extLst>
          </p:cNvPr>
          <p:cNvSpPr txBox="1"/>
          <p:nvPr/>
        </p:nvSpPr>
        <p:spPr>
          <a:xfrm>
            <a:off x="86367" y="4568162"/>
            <a:ext cx="2347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2000" dirty="0">
                <a:latin typeface="+mj-lt"/>
              </a:rPr>
              <a:t>Выдержка из закона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94B9CB91-EA19-4435-9F0D-82E7188AB11B}"/>
              </a:ext>
            </a:extLst>
          </p:cNvPr>
          <p:cNvSpPr/>
          <p:nvPr/>
        </p:nvSpPr>
        <p:spPr>
          <a:xfrm>
            <a:off x="86367" y="1747424"/>
            <a:ext cx="47433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По итогам года, предшествующего году подачи заявки: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390F266E-205D-42D9-8DF1-3562C6FBB5E4}"/>
              </a:ext>
            </a:extLst>
          </p:cNvPr>
          <p:cNvSpPr/>
          <p:nvPr/>
        </p:nvSpPr>
        <p:spPr>
          <a:xfrm>
            <a:off x="1891115" y="2573607"/>
            <a:ext cx="252296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доходов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от деятельности, направленной на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достижение общественно полезных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целей и решение социальных проблем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общества;</a:t>
            </a:r>
          </a:p>
        </p:txBody>
      </p:sp>
      <p:pic>
        <p:nvPicPr>
          <p:cNvPr id="4098" name="Picture 2" descr="Bio Racer | fit-sport">
            <a:extLst>
              <a:ext uri="{FF2B5EF4-FFF2-40B4-BE49-F238E27FC236}">
                <a16:creationId xmlns="" xmlns:a16="http://schemas.microsoft.com/office/drawing/2014/main" id="{3B8DFD1B-0BFE-496E-9113-9715CF1AB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9" y="2587059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6DD85FAD-CD07-429F-91BC-01543B021B2B}"/>
              </a:ext>
            </a:extLst>
          </p:cNvPr>
          <p:cNvSpPr/>
          <p:nvPr/>
        </p:nvSpPr>
        <p:spPr>
          <a:xfrm>
            <a:off x="5961718" y="2746013"/>
            <a:ext cx="22124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Не менее 50% полученной прибыли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направлено на осуществление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такой деятельности в текущем году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="" xmlns:a16="http://schemas.microsoft.com/office/drawing/2014/main" id="{73F878A2-C251-4167-A85D-E16A8C34E739}"/>
              </a:ext>
            </a:extLst>
          </p:cNvPr>
          <p:cNvSpPr/>
          <p:nvPr/>
        </p:nvSpPr>
        <p:spPr>
          <a:xfrm>
            <a:off x="8174154" y="2680221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B0A59B90-6C15-4BF7-995E-1F8ACD73F13D}"/>
              </a:ext>
            </a:extLst>
          </p:cNvPr>
          <p:cNvSpPr txBox="1"/>
          <p:nvPr/>
        </p:nvSpPr>
        <p:spPr>
          <a:xfrm>
            <a:off x="8340531" y="2941482"/>
            <a:ext cx="12698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>
                <a:solidFill>
                  <a:srgbClr val="00549F"/>
                </a:solidFill>
              </a:rPr>
              <a:t>ИП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25CC4267-EC75-41C7-91D6-E2DCB69C9A14}"/>
              </a:ext>
            </a:extLst>
          </p:cNvPr>
          <p:cNvSpPr/>
          <p:nvPr/>
        </p:nvSpPr>
        <p:spPr>
          <a:xfrm>
            <a:off x="9963262" y="2630622"/>
            <a:ext cx="20960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У организации/ИП в ЕГРЮЛ/ЕГРИП должны быть указаны ОКВЭД2,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относящиеся к указанным направлениям деятельности</a:t>
            </a:r>
          </a:p>
        </p:txBody>
      </p:sp>
      <p:pic>
        <p:nvPicPr>
          <p:cNvPr id="17" name="Picture 2" descr="Bio Racer | fit-sport">
            <a:extLst>
              <a:ext uri="{FF2B5EF4-FFF2-40B4-BE49-F238E27FC236}">
                <a16:creationId xmlns="" xmlns:a16="http://schemas.microsoft.com/office/drawing/2014/main" id="{BB85EED0-BA97-4E94-ABDA-DD6484B3F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4" y="2582502"/>
            <a:ext cx="1702904" cy="170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Рисунок 27" descr="Похожее изображение">
            <a:hlinkClick r:id="rId3"/>
            <a:extLst>
              <a:ext uri="{FF2B5EF4-FFF2-40B4-BE49-F238E27FC236}">
                <a16:creationId xmlns="" xmlns:a16="http://schemas.microsoft.com/office/drawing/2014/main" id="{9F67D397-A2DC-4884-B45A-B7C175FDFBF6}"/>
              </a:ext>
            </a:extLst>
          </p:cNvPr>
          <p:cNvPicPr/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505" y="3854367"/>
            <a:ext cx="982925" cy="913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4210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=""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=""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=""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=""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=""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=""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=""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=""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=""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=""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=""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42851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Виды 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деятельности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9DAD4910-906A-4888-909D-2B65CF7ED796}"/>
              </a:ext>
            </a:extLst>
          </p:cNvPr>
          <p:cNvSpPr/>
          <p:nvPr/>
        </p:nvSpPr>
        <p:spPr>
          <a:xfrm>
            <a:off x="183575" y="1381101"/>
            <a:ext cx="579978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+mj-lt"/>
            </a:endParaRPr>
          </a:p>
          <a:p>
            <a:r>
              <a:rPr lang="ru-RU" b="1" dirty="0">
                <a:latin typeface="+mj-lt"/>
              </a:rPr>
              <a:t>1. </a:t>
            </a:r>
            <a:r>
              <a:rPr lang="ru-RU" dirty="0">
                <a:latin typeface="+mj-lt"/>
              </a:rPr>
              <a:t>Услуги, направленные на укрепление семьи, обеспечение семейного воспитания детей и поддержку материнства и детства;</a:t>
            </a:r>
          </a:p>
          <a:p>
            <a:r>
              <a:rPr lang="ru-RU" b="1" dirty="0">
                <a:latin typeface="+mj-lt"/>
              </a:rPr>
              <a:t>2. </a:t>
            </a:r>
            <a:r>
              <a:rPr lang="ru-RU" dirty="0">
                <a:latin typeface="+mj-lt"/>
              </a:rPr>
              <a:t>Организация отдыха и оздоровления детей;</a:t>
            </a:r>
          </a:p>
          <a:p>
            <a:r>
              <a:rPr lang="ru-RU" b="1" dirty="0">
                <a:latin typeface="+mj-lt"/>
              </a:rPr>
              <a:t>3</a:t>
            </a:r>
            <a:r>
              <a:rPr lang="ru-RU" dirty="0">
                <a:latin typeface="+mj-lt"/>
              </a:rPr>
              <a:t>. Услуги в сфере дошкольного и общего образования, дополнительного образования детей;</a:t>
            </a:r>
          </a:p>
          <a:p>
            <a:r>
              <a:rPr lang="ru-RU" b="1" dirty="0">
                <a:latin typeface="+mj-lt"/>
              </a:rPr>
              <a:t>4. </a:t>
            </a:r>
            <a:r>
              <a:rPr lang="ru-RU" dirty="0">
                <a:latin typeface="+mj-lt"/>
              </a:rPr>
              <a:t>Психолого-педагогическая, медицинская и социальная помощь обучающимся;</a:t>
            </a:r>
          </a:p>
          <a:p>
            <a:r>
              <a:rPr lang="ru-RU" b="1" dirty="0">
                <a:latin typeface="+mj-lt"/>
              </a:rPr>
              <a:t>5. </a:t>
            </a:r>
            <a:r>
              <a:rPr lang="ru-RU" dirty="0">
                <a:latin typeface="+mj-lt"/>
              </a:rPr>
              <a:t>Обучение волонтеров социально ориентированных НКО;</a:t>
            </a:r>
          </a:p>
          <a:p>
            <a:r>
              <a:rPr lang="ru-RU" b="1" dirty="0">
                <a:latin typeface="+mj-lt"/>
              </a:rPr>
              <a:t>6. </a:t>
            </a:r>
            <a:r>
              <a:rPr lang="ru-RU" dirty="0">
                <a:latin typeface="+mj-lt"/>
              </a:rPr>
              <a:t>Культурно-просветительская деятельность;</a:t>
            </a:r>
          </a:p>
          <a:p>
            <a:r>
              <a:rPr lang="ru-RU" b="1" dirty="0">
                <a:latin typeface="+mj-lt"/>
              </a:rPr>
              <a:t>7</a:t>
            </a:r>
            <a:r>
              <a:rPr lang="ru-RU" dirty="0">
                <a:latin typeface="+mj-lt"/>
              </a:rPr>
              <a:t>.Услуги, направленные на развитие межнационального сотрудничества, сохранение и защиту самобытности, культуры, языков и традиций народов России;</a:t>
            </a:r>
          </a:p>
          <a:p>
            <a:r>
              <a:rPr lang="ru-RU" b="1" dirty="0">
                <a:latin typeface="+mj-lt"/>
              </a:rPr>
              <a:t>8.</a:t>
            </a:r>
            <a:r>
              <a:rPr lang="ru-RU" dirty="0">
                <a:latin typeface="+mj-lt"/>
              </a:rPr>
              <a:t>Выпуск периодических печатных изданий и книжной продукции, связанной с образованием, наукой и культурой.</a:t>
            </a:r>
          </a:p>
          <a:p>
            <a:endParaRPr lang="ru-RU" dirty="0">
              <a:latin typeface="+mj-lt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ACFF7F34-4B02-4FFD-9BF2-700B8FD9416E}"/>
              </a:ext>
            </a:extLst>
          </p:cNvPr>
          <p:cNvSpPr/>
          <p:nvPr/>
        </p:nvSpPr>
        <p:spPr>
          <a:xfrm>
            <a:off x="110228" y="1394214"/>
            <a:ext cx="5969207" cy="5411612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2ADBA7CE-ECBF-4048-AF1C-5AC75F7F27AB}"/>
              </a:ext>
            </a:extLst>
          </p:cNvPr>
          <p:cNvSpPr txBox="1"/>
          <p:nvPr/>
        </p:nvSpPr>
        <p:spPr>
          <a:xfrm>
            <a:off x="1453029" y="992149"/>
            <a:ext cx="10634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sz="1400" dirty="0">
                <a:latin typeface="+mj-lt"/>
              </a:rPr>
              <a:t>Условие 4: </a:t>
            </a:r>
            <a:r>
              <a:rPr lang="ru-RU" sz="1400" dirty="0">
                <a:solidFill>
                  <a:srgbClr val="002060"/>
                </a:solidFill>
                <a:latin typeface="+mj-lt"/>
              </a:rPr>
              <a:t>Деятельность, направленная на достижение общественно полезных целей и решение социальных проблем общества.</a:t>
            </a:r>
          </a:p>
          <a:p>
            <a:endParaRPr lang="ru-RU" sz="1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="" xmlns:a16="http://schemas.microsoft.com/office/drawing/2014/main" id="{0C77389D-550A-46EE-9491-1E64F4718F5B}"/>
              </a:ext>
            </a:extLst>
          </p:cNvPr>
          <p:cNvSpPr/>
          <p:nvPr/>
        </p:nvSpPr>
        <p:spPr>
          <a:xfrm>
            <a:off x="7188989" y="2998273"/>
            <a:ext cx="1602654" cy="1602654"/>
          </a:xfrm>
          <a:prstGeom prst="ellipse">
            <a:avLst/>
          </a:prstGeom>
          <a:noFill/>
          <a:ln w="104775">
            <a:solidFill>
              <a:srgbClr val="B6B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E58986CC-1CF5-410A-AF84-CFCBDEBF97F9}"/>
              </a:ext>
            </a:extLst>
          </p:cNvPr>
          <p:cNvSpPr txBox="1"/>
          <p:nvPr/>
        </p:nvSpPr>
        <p:spPr>
          <a:xfrm>
            <a:off x="7355366" y="3259534"/>
            <a:ext cx="12698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>
                <a:solidFill>
                  <a:srgbClr val="00549F"/>
                </a:solidFill>
              </a:rPr>
              <a:t>ИП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22C0607E-3060-48AA-9779-A150240C1AA2}"/>
              </a:ext>
            </a:extLst>
          </p:cNvPr>
          <p:cNvSpPr/>
          <p:nvPr/>
        </p:nvSpPr>
        <p:spPr>
          <a:xfrm>
            <a:off x="8912239" y="3121034"/>
            <a:ext cx="26208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У организации/ИП в ЕГРЮЛ/ЕГРИП должны быть указаны ОКВЭД2,</a:t>
            </a:r>
          </a:p>
          <a:p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относящиеся к указанным направлениям деятельности</a:t>
            </a:r>
          </a:p>
        </p:txBody>
      </p:sp>
      <p:pic>
        <p:nvPicPr>
          <p:cNvPr id="33" name="Рисунок 32" descr="Похожее изображение">
            <a:hlinkClick r:id="rId2"/>
            <a:extLst>
              <a:ext uri="{FF2B5EF4-FFF2-40B4-BE49-F238E27FC236}">
                <a16:creationId xmlns="" xmlns:a16="http://schemas.microsoft.com/office/drawing/2014/main" id="{E768A9B1-845C-4646-844E-2F3494BEF429}"/>
              </a:ext>
            </a:extLst>
          </p:cNvPr>
          <p:cNvPicPr/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340" y="4172419"/>
            <a:ext cx="982925" cy="913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5227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3CD74EDC-D070-4D1A-A8D2-C37BD8503A6F}"/>
              </a:ext>
            </a:extLst>
          </p:cNvPr>
          <p:cNvGrpSpPr/>
          <p:nvPr/>
        </p:nvGrpSpPr>
        <p:grpSpPr>
          <a:xfrm>
            <a:off x="-297950" y="1"/>
            <a:ext cx="1931541" cy="1262302"/>
            <a:chOff x="-297950" y="0"/>
            <a:chExt cx="2263856" cy="1479477"/>
          </a:xfrm>
        </p:grpSpPr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7A49A797-86FA-46EA-89AB-E99B65303CC5}"/>
                </a:ext>
              </a:extLst>
            </p:cNvPr>
            <p:cNvGrpSpPr/>
            <p:nvPr/>
          </p:nvGrpSpPr>
          <p:grpSpPr>
            <a:xfrm rot="21061380">
              <a:off x="634561" y="371392"/>
              <a:ext cx="1013041" cy="1076927"/>
              <a:chOff x="-428782" y="-41096"/>
              <a:chExt cx="2280863" cy="2424701"/>
            </a:xfrm>
            <a:noFill/>
          </p:grpSpPr>
          <p:sp>
            <p:nvSpPr>
              <p:cNvPr id="12" name="Пятиугольник 11">
                <a:extLst>
                  <a:ext uri="{FF2B5EF4-FFF2-40B4-BE49-F238E27FC236}">
                    <a16:creationId xmlns="" xmlns:a16="http://schemas.microsoft.com/office/drawing/2014/main" id="{C0491128-B874-40A8-88C4-98B42039DA99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ятиугольник 12">
                <a:extLst>
                  <a:ext uri="{FF2B5EF4-FFF2-40B4-BE49-F238E27FC236}">
                    <a16:creationId xmlns="" xmlns:a16="http://schemas.microsoft.com/office/drawing/2014/main" id="{754BA863-9DE1-4D19-859E-384F183AFA78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ятиугольник 13">
                <a:extLst>
                  <a:ext uri="{FF2B5EF4-FFF2-40B4-BE49-F238E27FC236}">
                    <a16:creationId xmlns="" xmlns:a16="http://schemas.microsoft.com/office/drawing/2014/main" id="{A7990F16-69D8-4FEC-A1BC-323F0C355953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="" xmlns:a16="http://schemas.microsoft.com/office/drawing/2014/main" id="{E07B28C1-69B8-47F8-B94F-D5E5DC0F54C2}"/>
                </a:ext>
              </a:extLst>
            </p:cNvPr>
            <p:cNvGrpSpPr/>
            <p:nvPr/>
          </p:nvGrpSpPr>
          <p:grpSpPr>
            <a:xfrm>
              <a:off x="-297950" y="0"/>
              <a:ext cx="1391712" cy="1479477"/>
              <a:chOff x="-428782" y="-41096"/>
              <a:chExt cx="2280863" cy="2424701"/>
            </a:xfrm>
          </p:grpSpPr>
          <p:sp>
            <p:nvSpPr>
              <p:cNvPr id="9" name="Пятиугольник 8">
                <a:extLst>
                  <a:ext uri="{FF2B5EF4-FFF2-40B4-BE49-F238E27FC236}">
                    <a16:creationId xmlns="" xmlns:a16="http://schemas.microsoft.com/office/drawing/2014/main" id="{F8294498-65EA-449F-823C-C402E43F9578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ятиугольник 9">
                <a:extLst>
                  <a:ext uri="{FF2B5EF4-FFF2-40B4-BE49-F238E27FC236}">
                    <a16:creationId xmlns="" xmlns:a16="http://schemas.microsoft.com/office/drawing/2014/main" id="{6D28C74C-5B8E-4272-88B3-F9315BD55170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ятиугольник 10">
                <a:extLst>
                  <a:ext uri="{FF2B5EF4-FFF2-40B4-BE49-F238E27FC236}">
                    <a16:creationId xmlns="" xmlns:a16="http://schemas.microsoft.com/office/drawing/2014/main" id="{AC938281-8B21-48F4-AD9A-BA71F125E6BE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noFill/>
              <a:ln w="571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="" xmlns:a16="http://schemas.microsoft.com/office/drawing/2014/main" id="{29923150-07B3-4EB9-B8B8-8BA44C773AB5}"/>
                </a:ext>
              </a:extLst>
            </p:cNvPr>
            <p:cNvGrpSpPr/>
            <p:nvPr/>
          </p:nvGrpSpPr>
          <p:grpSpPr>
            <a:xfrm rot="1012064">
              <a:off x="1123953" y="127570"/>
              <a:ext cx="841953" cy="895050"/>
              <a:chOff x="-428782" y="-41096"/>
              <a:chExt cx="2280863" cy="2424701"/>
            </a:xfrm>
            <a:noFill/>
          </p:grpSpPr>
          <p:sp>
            <p:nvSpPr>
              <p:cNvPr id="6" name="Пятиугольник 5">
                <a:extLst>
                  <a:ext uri="{FF2B5EF4-FFF2-40B4-BE49-F238E27FC236}">
                    <a16:creationId xmlns="" xmlns:a16="http://schemas.microsoft.com/office/drawing/2014/main" id="{1D384686-EB8E-469C-8652-795E54608254}"/>
                  </a:ext>
                </a:extLst>
              </p:cNvPr>
              <p:cNvSpPr/>
              <p:nvPr/>
            </p:nvSpPr>
            <p:spPr>
              <a:xfrm rot="2828901">
                <a:off x="-500701" y="30823"/>
                <a:ext cx="2424701" cy="228086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Пятиугольник 6">
                <a:extLst>
                  <a:ext uri="{FF2B5EF4-FFF2-40B4-BE49-F238E27FC236}">
                    <a16:creationId xmlns="" xmlns:a16="http://schemas.microsoft.com/office/drawing/2014/main" id="{F23E4390-41BD-4833-B64C-E158E721AEB3}"/>
                  </a:ext>
                </a:extLst>
              </p:cNvPr>
              <p:cNvSpPr/>
              <p:nvPr/>
            </p:nvSpPr>
            <p:spPr>
              <a:xfrm rot="2828901">
                <a:off x="-311860" y="208462"/>
                <a:ext cx="2047017" cy="1925584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ятиугольник 7">
                <a:extLst>
                  <a:ext uri="{FF2B5EF4-FFF2-40B4-BE49-F238E27FC236}">
                    <a16:creationId xmlns="" xmlns:a16="http://schemas.microsoft.com/office/drawing/2014/main" id="{5B30920C-B1A0-4313-82AA-241518B5B752}"/>
                  </a:ext>
                </a:extLst>
              </p:cNvPr>
              <p:cNvSpPr/>
              <p:nvPr/>
            </p:nvSpPr>
            <p:spPr>
              <a:xfrm rot="2828901">
                <a:off x="-134233" y="375551"/>
                <a:ext cx="1691762" cy="1591403"/>
              </a:xfrm>
              <a:prstGeom prst="pentagon">
                <a:avLst/>
              </a:prstGeom>
              <a:grp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3F54F303-BA8D-4E13-8448-F819C6F21FCE}"/>
              </a:ext>
            </a:extLst>
          </p:cNvPr>
          <p:cNvCxnSpPr>
            <a:cxnSpLocks/>
          </p:cNvCxnSpPr>
          <p:nvPr/>
        </p:nvCxnSpPr>
        <p:spPr>
          <a:xfrm>
            <a:off x="1558112" y="991278"/>
            <a:ext cx="84406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55A4F9C-9306-4B41-854A-AED02C7636BD}"/>
              </a:ext>
            </a:extLst>
          </p:cNvPr>
          <p:cNvSpPr txBox="1"/>
          <p:nvPr/>
        </p:nvSpPr>
        <p:spPr>
          <a:xfrm>
            <a:off x="1798044" y="161432"/>
            <a:ext cx="36744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ru-RU" dirty="0">
                <a:latin typeface="+mj-lt"/>
              </a:rPr>
              <a:t>Тонкости 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закона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99EFF3B4-62DE-401C-804C-5078E11CB3AF}"/>
              </a:ext>
            </a:extLst>
          </p:cNvPr>
          <p:cNvSpPr/>
          <p:nvPr/>
        </p:nvSpPr>
        <p:spPr>
          <a:xfrm>
            <a:off x="1368198" y="1362674"/>
            <a:ext cx="87694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latin typeface="+mj-lt"/>
              </a:rPr>
              <a:t>Социальным предпринимательством </a:t>
            </a:r>
            <a:r>
              <a:rPr lang="ru-RU" sz="2400" b="1" dirty="0">
                <a:solidFill>
                  <a:srgbClr val="C00000"/>
                </a:solidFill>
                <a:latin typeface="+mj-lt"/>
              </a:rPr>
              <a:t>не может являться </a:t>
            </a:r>
            <a:r>
              <a:rPr lang="ru-RU" sz="2400" dirty="0">
                <a:latin typeface="+mj-lt"/>
              </a:rPr>
              <a:t>деятельность по производству и (или) реализации </a:t>
            </a:r>
            <a:r>
              <a:rPr lang="ru-RU" sz="2400" dirty="0">
                <a:solidFill>
                  <a:srgbClr val="C00000"/>
                </a:solidFill>
                <a:latin typeface="+mj-lt"/>
              </a:rPr>
              <a:t>подакцизных товаров, а также по добыче и (или) реализации полезных ископаемых</a:t>
            </a:r>
            <a:r>
              <a:rPr lang="ru-RU" sz="2400" dirty="0">
                <a:latin typeface="+mj-lt"/>
              </a:rPr>
              <a:t>, за исключением общераспространенных полезных ископаемых.</a:t>
            </a:r>
          </a:p>
        </p:txBody>
      </p:sp>
    </p:spTree>
    <p:extLst>
      <p:ext uri="{BB962C8B-B14F-4D97-AF65-F5344CB8AC3E}">
        <p14:creationId xmlns:p14="http://schemas.microsoft.com/office/powerpoint/2010/main" val="1272855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799</Words>
  <Application>Microsoft Office PowerPoint</Application>
  <PresentationFormat>Произвольный</PresentationFormat>
  <Paragraphs>106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</dc:creator>
  <cp:lastModifiedBy>Аникина Наталья Александровна</cp:lastModifiedBy>
  <cp:revision>10</cp:revision>
  <dcterms:created xsi:type="dcterms:W3CDTF">2021-04-25T23:05:05Z</dcterms:created>
  <dcterms:modified xsi:type="dcterms:W3CDTF">2023-09-06T01:55:46Z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2021-04-25T00:00:00Z</vt:filetime>
  </property>
</Properties>
</file>