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BB"/>
    <a:srgbClr val="395924"/>
    <a:srgbClr val="548235"/>
    <a:srgbClr val="362B63"/>
    <a:srgbClr val="FF3A16"/>
    <a:srgbClr val="FF7014"/>
    <a:srgbClr val="2C2350"/>
    <a:srgbClr val="141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588" y="-78"/>
      </p:cViewPr>
      <p:guideLst>
        <p:guide orient="horz" pos="2160"/>
        <p:guide orient="horz" pos="232"/>
        <p:guide orient="horz" pos="4088"/>
        <p:guide pos="3840"/>
        <p:guide pos="325"/>
        <p:guide pos="73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B189D-A0D1-481B-998E-8E15F5C41B95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BFADF-6974-422D-9ED8-2FF7C3E17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6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249A1-B290-4935-937A-33BE7CEC7B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6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311CC7-CE9E-4D42-8F21-DD49824F3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26376C-74DA-4B09-A2FC-D4BA9E16F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7096FD-326B-4BD2-BA1F-01A82043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6ADF48-2727-446A-937C-4B7F2E89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EA73A3-9FC1-41B2-A971-6CD4C294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4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38379C-2663-458C-A91A-92DBD31D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7B49C65-309E-4967-8DBC-93E3BCE6E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15AF3A-2ECD-4256-8FA9-715FA561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ABB078-E6F9-4080-895E-22C5716B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19CABA-D539-4A25-937E-7ACAA175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1C4A16F-64DC-4DB7-8C25-F6BAD0415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0F58944-63B4-4066-8B6B-77D748CEA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E7D771-11D7-4AFA-891D-DD3A139F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5D4BE8-5DC0-4165-A21A-CE4CC261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EEE09C-44C7-42E7-BCB2-479CDEB6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6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25F83-B501-4AEB-A760-25EDCE7C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313338-9693-48B5-BDDA-E23A3ACA1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95645E3-E774-4B54-B934-D99B1016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FBD6C0-30A2-44A8-B79C-417E6420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002FFE-8166-4192-B41F-77286484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4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032319-F515-461A-9EB6-BA8F2982C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11482F-98A9-4929-9E5A-CE0BF75CB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43765D-798B-41C4-92A9-DD750737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CBA423-B187-4F63-923E-4C4C67DB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20ACB5-DAD2-42D4-B9B8-2D2C3B45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B6201E-AB00-4FB1-A76B-FCC997A13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AE2F0D-24E6-4A0D-86CE-F9D5C6411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87A64E9-E61D-47B3-BD93-E3A2EC35C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0769A55-7281-434C-88A4-6ECC8667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975B850-D16D-4FAC-A624-049D184C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822C252-E7BF-4067-836D-E13EAD8D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97DD11-68D8-489B-9A5E-13E55C12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C67AA61-8974-41BF-905F-9DC2E26E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111EED5-C155-4BFA-9077-053AA5CAD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C4580F9-AB5C-443D-823F-9D917391F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A2EE026-6505-47FF-89D5-1E022E35C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CB724CE-B2AE-44F2-9B5E-73204F5E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23F7301-BD1A-4226-8F55-907EF504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1E48CB1-37B6-444B-A737-FE73040F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8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F642FB-60FB-4C4B-978D-BCB67A3D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B47C894-D9B2-4925-899E-D04669B0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23714E7-7D9D-45C0-9C76-A3BDEB31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2B3FC88-E9D3-4658-8B9D-843B911F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0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35F1B0F-5EDA-4EC8-92CD-E33C36CD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25A7387-C84E-449D-BD30-6D90773C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772B9D-0938-44CB-961C-FFF32E86E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4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DE842A-1202-487A-A7CB-CF1B2FFC0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6085D6-2254-4384-9454-40A651A5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E07F782-5C72-4A45-A545-4FD031581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EABDD9D-1A95-4CB8-93AC-B2DCE293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7C3EDB-485A-4CD7-BA6E-9F6171EA5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C1B3202-6511-459B-BB41-CBD1872F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16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BD45C8-1770-435C-AC79-2EE7FB0C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0BF9675-0303-4FEA-84ED-53CFFA811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F9A9B3D-2DE8-44C2-8F02-697282B4F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1A80B3-0F1E-428F-8437-F0AB9B4D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B473047-F8F8-40DC-910F-10C64DB0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705F30-85FD-4C15-9CF6-C12842E1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55D1C-AC26-4D69-A80F-6985C167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CCE531-79FB-4AC1-98F1-99568A65C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3EE19C-456D-4BC2-8D78-996316340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E149D-748D-4388-BFE7-8A13639A1947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6D707F-1B15-4D64-AA1F-6332620E8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C57AB3-866A-4187-99E1-821E69206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2EADD-FAD7-46A0-ABF8-B053A9B5B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B0E09E1-33E9-4084-B329-789E03C13E67}"/>
              </a:ext>
            </a:extLst>
          </p:cNvPr>
          <p:cNvSpPr txBox="1"/>
          <p:nvPr/>
        </p:nvSpPr>
        <p:spPr>
          <a:xfrm>
            <a:off x="3729340" y="0"/>
            <a:ext cx="5389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Что даёт статус</a:t>
            </a:r>
            <a:r>
              <a:rPr lang="ru-RU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?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2668" y="514380"/>
            <a:ext cx="10970820" cy="5639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16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Имидж социального предпринимателя</a:t>
            </a: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Возможность вступления в Ассоциацию социальных предпринимателей Приморского края, общение и обмен опытом с успешными социальными предпринимателями</a:t>
            </a: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Грант до 500 000 рублей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статус СП + обучение = грант</a:t>
            </a: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1% по УСН «Доходы»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Закон Приморского края от 13 декабря 2018 года N 414-КЗ «Об установлении пониженных   налоговых ставок при применении упрощенной системы налогообложения»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(с изменениями на 15 декабря 2020 года)</a:t>
            </a: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Займ</a:t>
            </a: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 «Социальный» по ставке от 1% годовых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МКК «Фонд развития Приморского края»</a:t>
            </a: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Поручительство на льготных условиях с комиссией 0,5 %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Гарантийный фонд Приморского края</a:t>
            </a: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Обучение в образовательных программах</a:t>
            </a:r>
            <a:endParaRPr lang="ru-RU" sz="14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Создание и продвижение бренда социального предпринимателя</a:t>
            </a:r>
          </a:p>
          <a:p>
            <a:pPr marL="381019" indent="-381019">
              <a:lnSpc>
                <a:spcPct val="107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Clr>
                <a:schemeClr val="accent6">
                  <a:lumMod val="75000"/>
                </a:schemeClr>
              </a:buClr>
            </a:pP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Имущественная поддержка на льготных условиях (муниципальная собственность) или</a:t>
            </a:r>
            <a:b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безвозмездное пользование (краевая собственность) государственным имуществом до 30 лет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318" y="6230580"/>
            <a:ext cx="1817869" cy="51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72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36</Words>
  <Application>Microsoft Office PowerPoint</Application>
  <PresentationFormat>Произвольный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</dc:creator>
  <cp:lastModifiedBy>Аникина Наталья Александровна</cp:lastModifiedBy>
  <cp:revision>23</cp:revision>
  <dcterms:created xsi:type="dcterms:W3CDTF">2023-05-14T10:19:57Z</dcterms:created>
  <dcterms:modified xsi:type="dcterms:W3CDTF">2023-09-06T01:43:57Z</dcterms:modified>
</cp:coreProperties>
</file>