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3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25" userDrawn="1">
          <p15:clr>
            <a:srgbClr val="A4A3A4"/>
          </p15:clr>
        </p15:guide>
        <p15:guide id="4" pos="7355" userDrawn="1">
          <p15:clr>
            <a:srgbClr val="A4A3A4"/>
          </p15:clr>
        </p15:guide>
        <p15:guide id="5" orient="horz" pos="232" userDrawn="1">
          <p15:clr>
            <a:srgbClr val="A4A3A4"/>
          </p15:clr>
        </p15:guide>
        <p15:guide id="6" orient="horz" pos="40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EFBB"/>
    <a:srgbClr val="395924"/>
    <a:srgbClr val="548235"/>
    <a:srgbClr val="362B63"/>
    <a:srgbClr val="FF3A16"/>
    <a:srgbClr val="FF7014"/>
    <a:srgbClr val="2C2350"/>
    <a:srgbClr val="1410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94" autoAdjust="0"/>
    <p:restoredTop sz="94660"/>
  </p:normalViewPr>
  <p:slideViewPr>
    <p:cSldViewPr snapToGrid="0" showGuides="1">
      <p:cViewPr varScale="1">
        <p:scale>
          <a:sx n="107" d="100"/>
          <a:sy n="107" d="100"/>
        </p:scale>
        <p:origin x="-588" y="-78"/>
      </p:cViewPr>
      <p:guideLst>
        <p:guide orient="horz" pos="2160"/>
        <p:guide orient="horz" pos="232"/>
        <p:guide orient="horz" pos="4088"/>
        <p:guide pos="3840"/>
        <p:guide pos="325"/>
        <p:guide pos="73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4B189D-A0D1-481B-998E-8E15F5C41B95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BFADF-6974-422D-9ED8-2FF7C3E173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9960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249A1-B290-4935-937A-33BE7CEC7BD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067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2311CC7-CE9E-4D42-8F21-DD49824F3E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3D26376C-74DA-4B09-A2FC-D4BA9E16F2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37096FD-326B-4BD2-BA1F-01A82043B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149D-748D-4388-BFE7-8A13639A1947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36ADF48-2727-446A-937C-4B7F2E89F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BEA73A3-9FC1-41B2-A971-6CD4C2945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2EADD-FAD7-46A0-ABF8-B053A9B5BC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7646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238379C-2663-458C-A91A-92DBD31DE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77B49C65-309E-4967-8DBC-93E3BCE6E6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515AF3A-2ECD-4256-8FA9-715FA5612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149D-748D-4388-BFE7-8A13639A1947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7ABB078-E6F9-4080-895E-22C5716B4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B19CABA-D539-4A25-937E-7ACAA175A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2EADD-FAD7-46A0-ABF8-B053A9B5BC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603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F1C4A16F-64DC-4DB7-8C25-F6BAD04153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60F58944-63B4-4066-8B6B-77D748CEAF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DE7D771-11D7-4AFA-891D-DD3A139FE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149D-748D-4388-BFE7-8A13639A1947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35D4BE8-5DC0-4165-A21A-CE4CC2617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FEEE09C-44C7-42E7-BCB2-479CDEB69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2EADD-FAD7-46A0-ABF8-B053A9B5BC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4663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9625F83-B501-4AEB-A760-25EDCE7CC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9313338-9693-48B5-BDDA-E23A3ACA1E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95645E3-E774-4B54-B934-D99B1016A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149D-748D-4388-BFE7-8A13639A1947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6FBD6C0-30A2-44A8-B79C-417E64206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6002FFE-8166-4192-B41F-77286484F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2EADD-FAD7-46A0-ABF8-B053A9B5BC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2447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6032319-F515-461A-9EB6-BA8F2982C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D11482F-98A9-4929-9E5A-CE0BF75CBD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143765D-798B-41C4-92A9-DD750737E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149D-748D-4388-BFE7-8A13639A1947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FCBA423-B187-4F63-923E-4C4C67DBE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A20ACB5-DAD2-42D4-B9B8-2D2C3B453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2EADD-FAD7-46A0-ABF8-B053A9B5BC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3269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EB6201E-AB00-4FB1-A76B-FCC997A13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FAE2F0D-24E6-4A0D-86CE-F9D5C6411D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887A64E9-E61D-47B3-BD93-E3A2EC35CE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0769A55-7281-434C-88A4-6ECC86674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149D-748D-4388-BFE7-8A13639A1947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4975B850-D16D-4FAC-A624-049D184CE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822C252-E7BF-4067-836D-E13EAD8D9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2EADD-FAD7-46A0-ABF8-B053A9B5BC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3550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297DD11-68D8-489B-9A5E-13E55C126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6C67AA61-8974-41BF-905F-9DC2E26E6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5111EED5-C155-4BFA-9077-053AA5CAD4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EC4580F9-AB5C-443D-823F-9D917391F0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5A2EE026-6505-47FF-89D5-1E022E35CD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9CB724CE-B2AE-44F2-9B5E-73204F5E7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149D-748D-4388-BFE7-8A13639A1947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223F7301-BD1A-4226-8F55-907EF504A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81E48CB1-37B6-444B-A737-FE73040FB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2EADD-FAD7-46A0-ABF8-B053A9B5BC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987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BF642FB-60FB-4C4B-978D-BCB67A3D4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4B47C894-D9B2-4925-899E-D04669B08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149D-748D-4388-BFE7-8A13639A1947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F23714E7-7D9D-45C0-9C76-A3BDEB317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C2B3FC88-E9D3-4658-8B9D-843B911FA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2EADD-FAD7-46A0-ABF8-B053A9B5BC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8301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235F1B0F-5EDA-4EC8-92CD-E33C36CDA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149D-748D-4388-BFE7-8A13639A1947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125A7387-C84E-449D-BD30-6D90773C0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10772B9D-0938-44CB-961C-FFF32E86E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2EADD-FAD7-46A0-ABF8-B053A9B5BC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9942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6DE842A-1202-487A-A7CB-CF1B2FFC0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E6085D6-2254-4384-9454-40A651A52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7E07F782-5C72-4A45-A545-4FD031581C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BEABDD9D-1A95-4CB8-93AC-B2DCE2938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149D-748D-4388-BFE7-8A13639A1947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67C3EDB-485A-4CD7-BA6E-9F6171EA5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2C1B3202-6511-459B-BB41-CBD1872F3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2EADD-FAD7-46A0-ABF8-B053A9B5BC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8162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5BD45C8-1770-435C-AC79-2EE7FB0C3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F0BF9675-0303-4FEA-84ED-53CFFA811A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0F9A9B3D-2DE8-44C2-8F02-697282B4FD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D1A80B3-0F1E-428F-8437-F0AB9B4DD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149D-748D-4388-BFE7-8A13639A1947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B473047-F8F8-40DC-910F-10C64DB0A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2A705F30-85FD-4C15-9CF6-C12842E19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2EADD-FAD7-46A0-ABF8-B053A9B5BC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0547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EA55D1C-AC26-4D69-A80F-6985C167C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3CCE531-79FB-4AC1-98F1-99568A65C3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C3EE19C-456D-4BC2-8D78-9963163406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E149D-748D-4388-BFE7-8A13639A1947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66D707F-1B15-4D64-AA1F-6332620E8C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CC57AB3-866A-4187-99E1-821E69206A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2EADD-FAD7-46A0-ABF8-B053A9B5BC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370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EB0E09E1-33E9-4084-B329-789E03C13E67}"/>
              </a:ext>
            </a:extLst>
          </p:cNvPr>
          <p:cNvSpPr txBox="1"/>
          <p:nvPr/>
        </p:nvSpPr>
        <p:spPr>
          <a:xfrm>
            <a:off x="3729340" y="0"/>
            <a:ext cx="53892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Что даёт статус</a:t>
            </a:r>
            <a:r>
              <a:rPr lang="ru-RU" sz="40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?</a:t>
            </a:r>
            <a:endParaRPr lang="ru-RU" sz="4000" b="1" dirty="0">
              <a:solidFill>
                <a:schemeClr val="accent2">
                  <a:lumMod val="60000"/>
                  <a:lumOff val="4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92668" y="514380"/>
            <a:ext cx="10970820" cy="5639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1019" indent="-381019">
              <a:lnSpc>
                <a:spcPct val="107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ru-RU" sz="1600" b="1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>
              <a:lnSpc>
                <a:spcPct val="107000"/>
              </a:lnSpc>
              <a:buClr>
                <a:schemeClr val="accent6">
                  <a:lumMod val="75000"/>
                </a:schemeClr>
              </a:buClr>
            </a:pPr>
            <a:r>
              <a:rPr lang="ru-RU" sz="14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Имидж социального предпринимателя</a:t>
            </a:r>
          </a:p>
          <a:p>
            <a:pPr>
              <a:lnSpc>
                <a:spcPct val="107000"/>
              </a:lnSpc>
              <a:buClr>
                <a:schemeClr val="accent6">
                  <a:lumMod val="75000"/>
                </a:schemeClr>
              </a:buClr>
            </a:pPr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Возможность вступления в Ассоциацию социальных предпринимателей Приморского края, общение и обмен опытом с успешными социальными предпринимателями</a:t>
            </a:r>
          </a:p>
          <a:p>
            <a:pPr marL="381019" indent="-381019">
              <a:lnSpc>
                <a:spcPct val="107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ru-RU" sz="14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>
              <a:lnSpc>
                <a:spcPct val="107000"/>
              </a:lnSpc>
              <a:buClr>
                <a:schemeClr val="accent6">
                  <a:lumMod val="75000"/>
                </a:schemeClr>
              </a:buClr>
            </a:pPr>
            <a:r>
              <a:rPr lang="ru-RU" sz="14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Грант до 500 000 рублей</a:t>
            </a:r>
            <a:endParaRPr lang="ru-RU" sz="1400" b="1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buClr>
                <a:schemeClr val="accent6">
                  <a:lumMod val="75000"/>
                </a:schemeClr>
              </a:buClr>
            </a:pPr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статус СП + обучение = грант</a:t>
            </a:r>
            <a:endParaRPr lang="ru-RU" sz="14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buClr>
                <a:schemeClr val="accent6">
                  <a:lumMod val="75000"/>
                </a:schemeClr>
              </a:buClr>
            </a:pPr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 </a:t>
            </a:r>
            <a:endParaRPr lang="ru-RU" sz="1400" b="1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buClr>
                <a:schemeClr val="accent6">
                  <a:lumMod val="75000"/>
                </a:schemeClr>
              </a:buClr>
            </a:pPr>
            <a:r>
              <a:rPr lang="ru-RU" sz="14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1% по УСН «Доходы»</a:t>
            </a:r>
            <a:endParaRPr lang="ru-RU" sz="1400" b="1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buClr>
                <a:schemeClr val="accent6">
                  <a:lumMod val="75000"/>
                </a:schemeClr>
              </a:buClr>
            </a:pPr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Закон Приморского края от 13 декабря 2018 года N 414-КЗ «Об установлении пониженных   налоговых ставок при применении упрощенной системы налогообложения»</a:t>
            </a:r>
            <a:r>
              <a:rPr lang="ru-RU" sz="14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(с изменениями на 15 декабря 2020 года)</a:t>
            </a:r>
          </a:p>
          <a:p>
            <a:pPr>
              <a:lnSpc>
                <a:spcPct val="107000"/>
              </a:lnSpc>
              <a:buClr>
                <a:schemeClr val="accent6">
                  <a:lumMod val="75000"/>
                </a:schemeClr>
              </a:buClr>
            </a:pPr>
            <a:endParaRPr lang="ru-RU" sz="14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buClr>
                <a:schemeClr val="accent6">
                  <a:lumMod val="75000"/>
                </a:schemeClr>
              </a:buClr>
            </a:pPr>
            <a:r>
              <a:rPr lang="ru-RU" sz="1400" b="1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Займ</a:t>
            </a:r>
            <a:r>
              <a:rPr lang="ru-RU" sz="14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 «Социальный» по ставке от 1% годовых</a:t>
            </a:r>
            <a:endParaRPr lang="ru-RU" sz="1400" b="1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buClr>
                <a:schemeClr val="accent6">
                  <a:lumMod val="75000"/>
                </a:schemeClr>
              </a:buClr>
            </a:pPr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МКК «Фонд развития Приморского края»</a:t>
            </a:r>
            <a:endParaRPr lang="ru-RU" sz="14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buClr>
                <a:schemeClr val="accent6">
                  <a:lumMod val="75000"/>
                </a:schemeClr>
              </a:buClr>
            </a:pPr>
            <a:endParaRPr lang="ru-RU" sz="14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buClr>
                <a:schemeClr val="accent6">
                  <a:lumMod val="75000"/>
                </a:schemeClr>
              </a:buClr>
            </a:pPr>
            <a:r>
              <a:rPr lang="ru-RU" sz="14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Поручительство на льготных условиях с комиссией 0,5 %</a:t>
            </a:r>
            <a:endParaRPr lang="ru-RU" sz="1400" b="1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buClr>
                <a:schemeClr val="accent6">
                  <a:lumMod val="75000"/>
                </a:schemeClr>
              </a:buClr>
            </a:pPr>
            <a:r>
              <a:rPr lang="ru-RU" sz="1400" dirty="0">
                <a:solidFill>
                  <a:srgbClr val="000000"/>
                </a:solidFill>
                <a:latin typeface="Century Gothic" panose="020B0502020202020204" pitchFamily="34" charset="0"/>
              </a:rPr>
              <a:t>Гарантийный фонд Приморского края</a:t>
            </a:r>
            <a:endParaRPr lang="ru-RU" sz="14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buClr>
                <a:schemeClr val="accent6">
                  <a:lumMod val="75000"/>
                </a:schemeClr>
              </a:buClr>
            </a:pPr>
            <a:r>
              <a:rPr lang="ru-RU" sz="14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buClr>
                <a:schemeClr val="accent6">
                  <a:lumMod val="75000"/>
                </a:schemeClr>
              </a:buClr>
            </a:pPr>
            <a:r>
              <a:rPr lang="ru-RU" sz="14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Обучение в образовательных программах</a:t>
            </a:r>
            <a:endParaRPr lang="ru-RU" sz="1400" b="1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buClr>
                <a:schemeClr val="accent6">
                  <a:lumMod val="75000"/>
                </a:schemeClr>
              </a:buClr>
            </a:pPr>
            <a:r>
              <a:rPr lang="ru-RU" sz="14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endParaRPr lang="ru-RU" sz="14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buClr>
                <a:schemeClr val="accent6">
                  <a:lumMod val="75000"/>
                </a:schemeClr>
              </a:buClr>
            </a:pPr>
            <a:r>
              <a:rPr lang="ru-RU" sz="14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Создание и продвижение бренда социального предпринимателя</a:t>
            </a:r>
          </a:p>
          <a:p>
            <a:pPr marL="381019" indent="-381019">
              <a:lnSpc>
                <a:spcPct val="107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ru-RU" sz="1400" b="1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buClr>
                <a:schemeClr val="accent6">
                  <a:lumMod val="75000"/>
                </a:schemeClr>
              </a:buClr>
            </a:pPr>
            <a:r>
              <a:rPr lang="ru-RU" sz="1400" b="1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Имущественная поддержка на льготных условиях (муниципальная собственность) или</a:t>
            </a:r>
            <a:br>
              <a:rPr lang="ru-RU" sz="1400" b="1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b="1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безвозмездное пользование (краевая собственность) государственным имуществом до 30 лет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87318" y="6230580"/>
            <a:ext cx="1817869" cy="518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5728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36</Words>
  <Application>Microsoft Office PowerPoint</Application>
  <PresentationFormat>Произвольный</PresentationFormat>
  <Paragraphs>23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Vladi</dc:creator>
  <cp:lastModifiedBy>Аникина Наталья Александровна</cp:lastModifiedBy>
  <cp:revision>23</cp:revision>
  <dcterms:created xsi:type="dcterms:W3CDTF">2023-05-14T10:19:57Z</dcterms:created>
  <dcterms:modified xsi:type="dcterms:W3CDTF">2023-09-06T01:43:57Z</dcterms:modified>
</cp:coreProperties>
</file>