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84" r:id="rId3"/>
    <p:sldId id="291" r:id="rId4"/>
    <p:sldId id="292" r:id="rId5"/>
    <p:sldId id="293" r:id="rId6"/>
    <p:sldId id="290" r:id="rId7"/>
    <p:sldId id="288" r:id="rId8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378" userDrawn="1">
          <p15:clr>
            <a:srgbClr val="A4A3A4"/>
          </p15:clr>
        </p15:guide>
        <p15:guide id="3" orient="horz" pos="164" userDrawn="1">
          <p15:clr>
            <a:srgbClr val="A4A3A4"/>
          </p15:clr>
        </p15:guide>
        <p15:guide id="5" orient="horz" pos="4156" userDrawn="1">
          <p15:clr>
            <a:srgbClr val="A4A3A4"/>
          </p15:clr>
        </p15:guide>
        <p15:guide id="6" pos="302" userDrawn="1">
          <p15:clr>
            <a:srgbClr val="A4A3A4"/>
          </p15:clr>
        </p15:guide>
        <p15:guide id="11" pos="5223" userDrawn="1">
          <p15:clr>
            <a:srgbClr val="A4A3A4"/>
          </p15:clr>
        </p15:guide>
        <p15:guide id="12" pos="1663" userDrawn="1">
          <p15:clr>
            <a:srgbClr val="A4A3A4"/>
          </p15:clr>
        </p15:guide>
        <p15:guide id="13" pos="506" userDrawn="1">
          <p15:clr>
            <a:srgbClr val="A4A3A4"/>
          </p15:clr>
        </p15:guide>
        <p15:guide id="14" orient="horz" pos="2160" userDrawn="1">
          <p15:clr>
            <a:srgbClr val="A4A3A4"/>
          </p15:clr>
        </p15:guide>
        <p15:guide id="15" orient="horz" pos="2976" userDrawn="1">
          <p15:clr>
            <a:srgbClr val="A4A3A4"/>
          </p15:clr>
        </p15:guide>
        <p15:guide id="16" orient="horz" pos="13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9871"/>
    <a:srgbClr val="E85338"/>
    <a:srgbClr val="E95439"/>
    <a:srgbClr val="EBCBB6"/>
    <a:srgbClr val="EBD6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0877" autoAdjust="0"/>
  </p:normalViewPr>
  <p:slideViewPr>
    <p:cSldViewPr snapToGrid="0" showGuides="1">
      <p:cViewPr varScale="1">
        <p:scale>
          <a:sx n="116" d="100"/>
          <a:sy n="116" d="100"/>
        </p:scale>
        <p:origin x="216" y="108"/>
      </p:cViewPr>
      <p:guideLst>
        <p:guide pos="7378"/>
        <p:guide orient="horz" pos="164"/>
        <p:guide orient="horz" pos="4156"/>
        <p:guide pos="302"/>
        <p:guide pos="5223"/>
        <p:guide pos="1663"/>
        <p:guide pos="506"/>
        <p:guide orient="horz" pos="2160"/>
        <p:guide orient="horz" pos="2976"/>
        <p:guide orient="horz" pos="13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占比</c:v>
                </c:pt>
              </c:strCache>
            </c:strRef>
          </c:tx>
          <c:spPr>
            <a:effectLst>
              <a:innerShdw blurRad="88900">
                <a:prstClr val="black">
                  <a:alpha val="38000"/>
                </a:prstClr>
              </a:innerShdw>
            </a:effectLst>
          </c:spPr>
          <c:dPt>
            <c:idx val="0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>
                <a:innerShdw blurRad="88900">
                  <a:prstClr val="black">
                    <a:alpha val="38000"/>
                  </a:prst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CC-4099-8554-36614C6E34BE}"/>
              </c:ext>
            </c:extLst>
          </c:dPt>
          <c:dPt>
            <c:idx val="1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>
                <a:innerShdw blurRad="88900">
                  <a:prstClr val="black">
                    <a:alpha val="38000"/>
                  </a:prst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DCC-4099-8554-36614C6E34BE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>
                <a:innerShdw blurRad="88900">
                  <a:prstClr val="black">
                    <a:alpha val="38000"/>
                  </a:prst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DCC-4099-8554-36614C6E34BE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>
                <a:innerShdw blurRad="88900">
                  <a:prstClr val="black">
                    <a:alpha val="38000"/>
                  </a:prstClr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DCC-4099-8554-36614C6E34BE}"/>
              </c:ext>
            </c:extLst>
          </c:dPt>
          <c:cat>
            <c:strRef>
              <c:f>Sheet1!$A$2:$A$5</c:f>
              <c:strCache>
                <c:ptCount val="4"/>
                <c:pt idx="0">
                  <c:v>PART 1</c:v>
                </c:pt>
                <c:pt idx="1">
                  <c:v>PART 2</c:v>
                </c:pt>
                <c:pt idx="2">
                  <c:v>PART 3</c:v>
                </c:pt>
                <c:pt idx="3">
                  <c:v>PART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DCC-4099-8554-36614C6E34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E08DF-3E51-4924-A005-40E485DBD8EB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BE3A2-19E6-4903-9B21-1694557629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430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48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914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【</a:t>
            </a:r>
            <a:r>
              <a:rPr lang="zh-CN" altLang="en-US"/>
              <a:t>提示</a:t>
            </a:r>
            <a:r>
              <a:rPr lang="en-US" altLang="zh-CN"/>
              <a:t>】</a:t>
            </a:r>
            <a:r>
              <a:rPr lang="zh-CN" altLang="en-US"/>
              <a:t>如果您的章节目录大于四章，直接编辑圆环数据即可。</a:t>
            </a:r>
            <a:endParaRPr lang="en-US" altLang="zh-CN"/>
          </a:p>
          <a:p>
            <a:r>
              <a:rPr lang="en-US" altLang="zh-CN"/>
              <a:t>【</a:t>
            </a:r>
            <a:r>
              <a:rPr lang="zh-CN" altLang="en-US"/>
              <a:t>方法</a:t>
            </a:r>
            <a:r>
              <a:rPr lang="en-US" altLang="zh-CN"/>
              <a:t>】</a:t>
            </a:r>
            <a:r>
              <a:rPr lang="zh-CN" altLang="en-US"/>
              <a:t>右键图表，选择“编辑数据”。</a:t>
            </a:r>
          </a:p>
        </p:txBody>
      </p:sp>
      <p:sp>
        <p:nvSpPr>
          <p:cNvPr id="1049150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5194C3-AF45-4F06-93FD-D3DA54E114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623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DBD720-5734-43FC-A7DD-A9DFE78C8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3D13F47-A5E5-4F15-AA6D-F1D405B52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3FE8C26-A3E1-40A9-904D-0F7F7BAE3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A8BFEFB-BE36-4600-BA87-AA0C071D8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D40196D-DC59-4AB5-B616-50AFB919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64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70A18F-5232-4962-B414-2192B29B3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2AE5D61-2E85-47EE-9F47-33A307801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24B59E-C7CB-41D6-BEF6-5B41780FB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C432D86-3457-44B5-B34E-D0A724021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E403F8-D51B-448A-94DA-8885B55D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3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2DA8430-B6F0-4104-A441-7B2C7A318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A4169AC-F72A-4066-8A4C-6C365A048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23EA245-0946-4B6A-84B9-C816EFDF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7CE5DB1-8794-49BE-8135-8FF5DFE7F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FAFCB72-C155-4992-81C5-6B2B22AA1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743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242424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435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46E520-187C-48DF-910E-887C036CA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833C836-F86E-40AB-B727-18E981947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4C2FF56-E449-4F60-AAC8-B9A58C448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DB4AC95-5933-4B17-BED0-9235C16C2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EC9E2E4-63DF-4882-BA15-C3E07307B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88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09FC9EC-FA6B-4657-BD43-0F7102E0C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C295566-ECBA-4E63-BCBB-EA372EEF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ECC3552-B03B-4EBE-9630-66079FCFF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A127735-60D3-4316-B55C-332966D55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32ADA47-7482-460F-A5DD-73758B6D8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14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C7C048-7CCF-4835-8542-D7C44726F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88EC395-543A-4979-BF98-80A6CB4CC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F00406F-4DED-464C-AEF4-5605E87BD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868E667-9523-4082-A9DB-85DFD7101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AA8BF9E-D0A6-4848-B9B5-DA2D3E8C7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4D87DC2-8741-458F-9175-F90D66498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75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68045F-2EF4-439B-993A-CF7C6F1B5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3CFE028-EC6D-4F31-89E0-71B5D571D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B8F7691-6681-443E-82E7-D61325D83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65542C0-8C5D-4BFE-9E46-CD7B6C19FF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AF01194-EC30-4AC5-BFD5-ABDA52B1B9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91CE815-5CD3-4E90-B26E-AA5EB74B9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B26CDBA-7EF7-42E3-8EB0-BB654D35D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C812FBD-5B54-4726-B747-CBCD4CF50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31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C0C5AB-4DB1-47B5-B666-874324814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667F425-4D34-41AB-8F17-B4CE51BB2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788BD28-9060-4181-9A89-0A0F36228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1B72141-14F3-4803-9845-64497F88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42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8B646AF-5F5B-48D4-8632-227B61C8D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88C4232-BFB2-45FE-A055-1A7DFE25C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80CBB71-4B51-446B-B808-73D53061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084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BE85D9-3873-4794-A3C8-B9856EF57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25FE89B-34CB-4DA4-A2BC-D167ACFF2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97ECFF5-735B-4103-84D2-D121F20ED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C8831B9-D5DD-4A68-8492-6A266491E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E574368-6618-48F9-9ACD-4DFFFCEC0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F8FBCDF-A952-4261-852A-9051192CA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77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28B2DA-3047-4D80-8198-19A10954E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9487B00-F7D0-47D5-A7DE-FBA576E6BA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9A8FC80-AE04-4EE9-B249-E4B3EB21D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F483DC4-4472-4182-88F8-904DCB0A6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0EBE6CB-F52C-494A-9949-E5A3DEBA6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09E90CA-7BF2-4175-9674-CA42392F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79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BC858E-3320-4251-BA67-786AB6A15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A742394-DC4F-4578-B60A-9C37C8FB3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64B616C-DCD6-4CF5-BDE1-CE2D924F3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FA769-BE9B-4FE8-B16D-CAB5FBD05E94}" type="datetimeFigureOut">
              <a:rPr lang="ru-RU" smtClean="0"/>
              <a:t>03.08.2023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BC6B3A2-A666-460F-A238-A2B574720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3464E80-B719-4626-BA81-ED7234AEA6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24CBF-112A-41AB-8B89-3F8D3867F6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54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rimorsky.ru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D8AAA7FC-F802-4865-9901-B3F413C5A66E}"/>
              </a:ext>
            </a:extLst>
          </p:cNvPr>
          <p:cNvSpPr txBox="1"/>
          <p:nvPr/>
        </p:nvSpPr>
        <p:spPr>
          <a:xfrm>
            <a:off x="671696" y="1490008"/>
            <a:ext cx="119429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E85338"/>
                </a:solidFill>
                <a:latin typeface="Arial Narrow" panose="020B0606020202030204" pitchFamily="34" charset="0"/>
              </a:rPr>
              <a:t>ПОРЯДОК </a:t>
            </a:r>
          </a:p>
          <a:p>
            <a:r>
              <a:rPr lang="ru-RU" sz="6000" b="1" dirty="0">
                <a:solidFill>
                  <a:srgbClr val="E85338"/>
                </a:solidFill>
                <a:latin typeface="Arial Narrow" panose="020B0606020202030204" pitchFamily="34" charset="0"/>
              </a:rPr>
              <a:t>ПРЕДОСТАВЛЕНИЯ ГРАНТОВ </a:t>
            </a:r>
          </a:p>
          <a:p>
            <a:r>
              <a:rPr lang="ru-RU" sz="6000" b="1" dirty="0">
                <a:solidFill>
                  <a:srgbClr val="E85338"/>
                </a:solidFill>
                <a:latin typeface="Arial Narrow" panose="020B0606020202030204" pitchFamily="34" charset="0"/>
              </a:rPr>
              <a:t>В ФОРМЕ СУБСИДИЙ </a:t>
            </a: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xmlns="" id="{74876EE1-D9CF-4C2A-91E7-BA76078B06BE}"/>
              </a:ext>
            </a:extLst>
          </p:cNvPr>
          <p:cNvGrpSpPr/>
          <p:nvPr/>
        </p:nvGrpSpPr>
        <p:grpSpPr>
          <a:xfrm>
            <a:off x="249002" y="5814986"/>
            <a:ext cx="11340970" cy="893322"/>
            <a:chOff x="465896" y="5864264"/>
            <a:chExt cx="11340970" cy="893322"/>
          </a:xfrm>
        </p:grpSpPr>
        <p:pic>
          <p:nvPicPr>
            <p:cNvPr id="44" name="Рисунок 43">
              <a:extLst>
                <a:ext uri="{FF2B5EF4-FFF2-40B4-BE49-F238E27FC236}">
                  <a16:creationId xmlns:a16="http://schemas.microsoft.com/office/drawing/2014/main" xmlns="" id="{53AE710A-D302-4EAA-A486-546A8A7BC4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01" t="13882" r="13594" b="12679"/>
            <a:stretch/>
          </p:blipFill>
          <p:spPr>
            <a:xfrm>
              <a:off x="10397707" y="5979661"/>
              <a:ext cx="1409159" cy="777925"/>
            </a:xfrm>
            <a:prstGeom prst="rect">
              <a:avLst/>
            </a:prstGeom>
          </p:spPr>
        </p:pic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xmlns="" id="{ADEA04A8-A5BA-49BF-8056-56EA392F3135}"/>
                </a:ext>
              </a:extLst>
            </p:cNvPr>
            <p:cNvCxnSpPr>
              <a:cxnSpLocks/>
            </p:cNvCxnSpPr>
            <p:nvPr/>
          </p:nvCxnSpPr>
          <p:spPr>
            <a:xfrm>
              <a:off x="1464469" y="6596199"/>
              <a:ext cx="8998744" cy="0"/>
            </a:xfrm>
            <a:prstGeom prst="line">
              <a:avLst/>
            </a:prstGeom>
            <a:ln w="12700">
              <a:solidFill>
                <a:srgbClr val="E8533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Рисунок 45">
              <a:extLst>
                <a:ext uri="{FF2B5EF4-FFF2-40B4-BE49-F238E27FC236}">
                  <a16:creationId xmlns:a16="http://schemas.microsoft.com/office/drawing/2014/main" xmlns="" id="{C47DA836-9094-4E56-BA32-8A40C17951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64" t="23369" r="6014" b="12891"/>
            <a:stretch/>
          </p:blipFill>
          <p:spPr>
            <a:xfrm>
              <a:off x="465896" y="5864264"/>
              <a:ext cx="1053583" cy="7719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4045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8292" y="306166"/>
            <a:ext cx="9088187" cy="632643"/>
          </a:xfrm>
          <a:prstGeom prst="rect">
            <a:avLst/>
          </a:prstGeom>
        </p:spPr>
        <p:txBody>
          <a:bodyPr vert="horz" wrap="square" lIns="0" tIns="16925" rIns="0" bIns="0" rtlCol="0" anchor="ctr">
            <a:spAutoFit/>
          </a:bodyPr>
          <a:lstStyle/>
          <a:p>
            <a:pPr marL="16925">
              <a:lnSpc>
                <a:spcPct val="100000"/>
              </a:lnSpc>
              <a:spcBef>
                <a:spcPts val="133"/>
              </a:spcBef>
            </a:pPr>
            <a:r>
              <a:rPr sz="4000" b="1" spc="-7" dirty="0">
                <a:solidFill>
                  <a:srgbClr val="E85338"/>
                </a:solidFill>
                <a:latin typeface="Arial Narrow" panose="020B0606020202030204" pitchFamily="34" charset="0"/>
              </a:rPr>
              <a:t>Направления </a:t>
            </a:r>
            <a:r>
              <a:rPr sz="4000" b="1" spc="-7" dirty="0" err="1">
                <a:solidFill>
                  <a:srgbClr val="E85338"/>
                </a:solidFill>
                <a:latin typeface="Arial Narrow" panose="020B0606020202030204" pitchFamily="34" charset="0"/>
              </a:rPr>
              <a:t>расходов</a:t>
            </a:r>
            <a:r>
              <a:rPr sz="4000" b="1" spc="-7" dirty="0">
                <a:solidFill>
                  <a:srgbClr val="E85338"/>
                </a:solidFill>
                <a:latin typeface="Arial Narrow" panose="020B0606020202030204" pitchFamily="34" charset="0"/>
              </a:rPr>
              <a:t> </a:t>
            </a:r>
            <a:r>
              <a:rPr sz="4000" b="1" spc="-7" dirty="0" err="1">
                <a:solidFill>
                  <a:srgbClr val="E85338"/>
                </a:solidFill>
                <a:latin typeface="Arial Narrow" panose="020B0606020202030204" pitchFamily="34" charset="0"/>
              </a:rPr>
              <a:t>гранта</a:t>
            </a:r>
            <a:endParaRPr sz="4000" b="1" spc="-7" dirty="0">
              <a:solidFill>
                <a:srgbClr val="E85338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513" y="1324728"/>
            <a:ext cx="4152900" cy="5226472"/>
          </a:xfrm>
          <a:prstGeom prst="rect">
            <a:avLst/>
          </a:prstGeom>
        </p:spPr>
        <p:txBody>
          <a:bodyPr vert="horz" wrap="square" lIns="0" tIns="70270" rIns="0" bIns="0" rtlCol="0">
            <a:spAutoFit/>
          </a:bodyPr>
          <a:lstStyle/>
          <a:p>
            <a:pPr marL="24553">
              <a:spcBef>
                <a:spcPts val="552"/>
              </a:spcBef>
            </a:pP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аренда</a:t>
            </a:r>
            <a:r>
              <a:rPr sz="1300" b="1" spc="-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7" dirty="0">
                <a:solidFill>
                  <a:srgbClr val="404040"/>
                </a:solidFill>
                <a:latin typeface="Arial"/>
                <a:cs typeface="Arial"/>
              </a:rPr>
              <a:t>нежилого</a:t>
            </a:r>
            <a:r>
              <a:rPr sz="1300" b="1" spc="-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помещения</a:t>
            </a:r>
            <a:endParaRPr sz="1300" dirty="0">
              <a:latin typeface="Arial"/>
              <a:cs typeface="Arial"/>
            </a:endParaRPr>
          </a:p>
          <a:p>
            <a:pPr marL="22013">
              <a:spcBef>
                <a:spcPts val="413"/>
              </a:spcBef>
            </a:pPr>
            <a:r>
              <a:rPr sz="1300" b="1" spc="-7" dirty="0">
                <a:solidFill>
                  <a:srgbClr val="404040"/>
                </a:solidFill>
                <a:latin typeface="Arial"/>
                <a:cs typeface="Arial"/>
              </a:rPr>
              <a:t>ремонт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7" dirty="0">
                <a:solidFill>
                  <a:srgbClr val="404040"/>
                </a:solidFill>
                <a:latin typeface="Arial"/>
                <a:cs typeface="Arial"/>
              </a:rPr>
              <a:t>нежилого</a:t>
            </a:r>
            <a:r>
              <a:rPr sz="1300" b="1" spc="-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помещения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1300" spc="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включая</a:t>
            </a:r>
            <a:endParaRPr sz="1300" dirty="0">
              <a:latin typeface="Arial"/>
              <a:cs typeface="Arial"/>
            </a:endParaRPr>
          </a:p>
          <a:p>
            <a:pPr marL="22013" marR="369984"/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приобретение стройматериалов,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оборудования </a:t>
            </a:r>
            <a:r>
              <a:rPr sz="1300" spc="-35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для</a:t>
            </a:r>
            <a:r>
              <a:rPr sz="1300" spc="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ремонта</a:t>
            </a:r>
            <a:endParaRPr sz="1300" dirty="0">
              <a:latin typeface="Arial"/>
              <a:cs typeface="Arial"/>
            </a:endParaRPr>
          </a:p>
          <a:p>
            <a:pPr marL="18626" marR="1024441">
              <a:spcBef>
                <a:spcPts val="353"/>
              </a:spcBef>
            </a:pPr>
            <a:r>
              <a:rPr sz="1300" b="1" spc="-7" dirty="0">
                <a:solidFill>
                  <a:srgbClr val="404040"/>
                </a:solidFill>
                <a:latin typeface="Arial"/>
                <a:cs typeface="Arial"/>
              </a:rPr>
              <a:t>технологическое присоединение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к </a:t>
            </a:r>
            <a:r>
              <a:rPr sz="13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объектам</a:t>
            </a:r>
            <a:r>
              <a:rPr sz="13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инженерной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инфраструктуры</a:t>
            </a:r>
            <a:endParaRPr sz="1300" dirty="0">
              <a:latin typeface="Arial"/>
              <a:cs typeface="Arial"/>
            </a:endParaRPr>
          </a:p>
          <a:p>
            <a:pPr marL="18626" marR="23706">
              <a:spcBef>
                <a:spcPts val="627"/>
              </a:spcBef>
            </a:pP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приобретение</a:t>
            </a:r>
            <a:r>
              <a:rPr sz="1300" spc="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7" dirty="0">
                <a:solidFill>
                  <a:srgbClr val="404040"/>
                </a:solidFill>
                <a:latin typeface="Arial"/>
                <a:cs typeface="Arial"/>
              </a:rPr>
              <a:t>основных</a:t>
            </a:r>
            <a:r>
              <a:rPr sz="1300" b="1" spc="-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средств</a:t>
            </a:r>
            <a:r>
              <a:rPr sz="1300" b="1" spc="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(за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исключением </a:t>
            </a:r>
            <a:r>
              <a:rPr sz="1300" spc="-34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приобретения</a:t>
            </a:r>
            <a:r>
              <a:rPr sz="1300" spc="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зданий,</a:t>
            </a:r>
            <a:r>
              <a:rPr sz="1300" spc="2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сооружений,</a:t>
            </a:r>
            <a:r>
              <a:rPr sz="1300" spc="5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земельных</a:t>
            </a:r>
            <a:endParaRPr sz="1300" dirty="0">
              <a:latin typeface="Arial"/>
              <a:cs typeface="Arial"/>
            </a:endParaRPr>
          </a:p>
          <a:p>
            <a:pPr marL="18626"/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участков,</a:t>
            </a:r>
            <a:r>
              <a:rPr sz="1300" spc="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автомобилей)</a:t>
            </a:r>
            <a:endParaRPr sz="1300" dirty="0">
              <a:latin typeface="Arial"/>
              <a:cs typeface="Arial"/>
            </a:endParaRPr>
          </a:p>
          <a:p>
            <a:pPr marL="16933" marR="778067">
              <a:spcBef>
                <a:spcPts val="747"/>
              </a:spcBef>
            </a:pP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аренда</a:t>
            </a:r>
            <a:r>
              <a:rPr sz="1300" spc="-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и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 (или)</a:t>
            </a:r>
            <a:r>
              <a:rPr sz="1300" spc="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приобретение </a:t>
            </a:r>
            <a:r>
              <a:rPr sz="1300" b="1" spc="-7" dirty="0">
                <a:solidFill>
                  <a:srgbClr val="404040"/>
                </a:solidFill>
                <a:latin typeface="Arial"/>
                <a:cs typeface="Arial"/>
              </a:rPr>
              <a:t>оргтехники, </a:t>
            </a:r>
            <a:r>
              <a:rPr sz="1300" b="1" spc="-34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7" dirty="0">
                <a:solidFill>
                  <a:srgbClr val="404040"/>
                </a:solidFill>
                <a:latin typeface="Arial"/>
                <a:cs typeface="Arial"/>
              </a:rPr>
              <a:t>оборудования</a:t>
            </a:r>
            <a:r>
              <a:rPr sz="1300" b="1" spc="2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(в</a:t>
            </a:r>
            <a:r>
              <a:rPr sz="1300" spc="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т.ч.</a:t>
            </a:r>
            <a:r>
              <a:rPr sz="13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инвентаря,</a:t>
            </a:r>
            <a:r>
              <a:rPr sz="1300" spc="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мебели)</a:t>
            </a:r>
            <a:endParaRPr sz="1300" dirty="0">
              <a:latin typeface="Arial"/>
              <a:cs typeface="Arial"/>
            </a:endParaRPr>
          </a:p>
          <a:p>
            <a:pPr marL="16933" marR="295479">
              <a:spcBef>
                <a:spcPts val="640"/>
              </a:spcBef>
            </a:pP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приобретение </a:t>
            </a:r>
            <a:r>
              <a:rPr sz="1300" b="1" spc="-7" dirty="0">
                <a:solidFill>
                  <a:srgbClr val="404040"/>
                </a:solidFill>
                <a:latin typeface="Arial"/>
                <a:cs typeface="Arial"/>
              </a:rPr>
              <a:t>сырья, расходных 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материалов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, </a:t>
            </a:r>
            <a:r>
              <a:rPr sz="1300" spc="-35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необходимых</a:t>
            </a:r>
            <a:r>
              <a:rPr sz="1300" spc="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для</a:t>
            </a:r>
            <a:r>
              <a:rPr sz="1300" spc="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производства</a:t>
            </a:r>
            <a:r>
              <a:rPr sz="1300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продукции</a:t>
            </a:r>
            <a:endParaRPr sz="1300" dirty="0">
              <a:latin typeface="Arial"/>
              <a:cs typeface="Arial"/>
            </a:endParaRPr>
          </a:p>
          <a:p>
            <a:pPr marL="16933">
              <a:spcBef>
                <a:spcPts val="587"/>
              </a:spcBef>
            </a:pP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приобретение</a:t>
            </a:r>
            <a:r>
              <a:rPr sz="1300" spc="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комплектующих</a:t>
            </a:r>
            <a:r>
              <a:rPr sz="1300" b="1" spc="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изделий</a:t>
            </a:r>
            <a:r>
              <a:rPr sz="1300" b="1" spc="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при</a:t>
            </a:r>
            <a:endParaRPr sz="1300" dirty="0">
              <a:latin typeface="Arial"/>
              <a:cs typeface="Arial"/>
            </a:endParaRPr>
          </a:p>
          <a:p>
            <a:pPr marL="16933" marR="202348"/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производстве/реализации</a:t>
            </a:r>
            <a:r>
              <a:rPr sz="1300" spc="7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медицинской</a:t>
            </a:r>
            <a:r>
              <a:rPr sz="1300" spc="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техники,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 протезно-ортопедических</a:t>
            </a:r>
            <a:r>
              <a:rPr sz="1300" spc="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изделий,</a:t>
            </a:r>
            <a:r>
              <a:rPr sz="1300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программного</a:t>
            </a:r>
            <a:endParaRPr sz="1300" dirty="0">
              <a:latin typeface="Arial"/>
              <a:cs typeface="Arial"/>
            </a:endParaRPr>
          </a:p>
          <a:p>
            <a:pPr marL="16933" marR="6773"/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обеспечения,</a:t>
            </a:r>
            <a:r>
              <a:rPr sz="13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а также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технических</a:t>
            </a:r>
            <a:r>
              <a:rPr sz="1300" spc="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средств,</a:t>
            </a:r>
            <a:r>
              <a:rPr sz="1300" spc="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которые </a:t>
            </a:r>
            <a:r>
              <a:rPr sz="1300" spc="-35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404040"/>
                </a:solidFill>
                <a:latin typeface="Arial"/>
                <a:cs typeface="Arial"/>
              </a:rPr>
              <a:t>могут</a:t>
            </a:r>
            <a:r>
              <a:rPr sz="1300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быть</a:t>
            </a:r>
            <a:r>
              <a:rPr sz="1300" spc="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использованы</a:t>
            </a:r>
            <a:r>
              <a:rPr sz="1300" spc="4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исключительно</a:t>
            </a:r>
            <a:r>
              <a:rPr sz="1300" spc="6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для</a:t>
            </a:r>
            <a:endParaRPr sz="1300" dirty="0">
              <a:latin typeface="Arial"/>
              <a:cs typeface="Arial"/>
            </a:endParaRPr>
          </a:p>
          <a:p>
            <a:pPr marL="16933"/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профилактики</a:t>
            </a:r>
            <a:r>
              <a:rPr sz="1300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инвалидности/реабилитации</a:t>
            </a:r>
            <a:endParaRPr sz="1300" dirty="0">
              <a:latin typeface="Arial"/>
              <a:cs typeface="Arial"/>
            </a:endParaRPr>
          </a:p>
          <a:p>
            <a:pPr marL="16933"/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(абилитации)</a:t>
            </a:r>
            <a:r>
              <a:rPr sz="1300" spc="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инвалидов</a:t>
            </a:r>
            <a:endParaRPr sz="1300" dirty="0">
              <a:latin typeface="Arial"/>
              <a:cs typeface="Arial"/>
            </a:endParaRPr>
          </a:p>
          <a:p>
            <a:pPr marL="16933" marR="143930">
              <a:spcBef>
                <a:spcPts val="293"/>
              </a:spcBef>
            </a:pP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переоборудование</a:t>
            </a:r>
            <a:r>
              <a:rPr sz="1300" b="1" spc="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транспортных</a:t>
            </a:r>
            <a:r>
              <a:rPr sz="1300" b="1" spc="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средств</a:t>
            </a:r>
            <a:r>
              <a:rPr sz="1300" b="1" spc="2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для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перевозки</a:t>
            </a:r>
            <a:r>
              <a:rPr sz="1300" spc="3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маломобильных</a:t>
            </a:r>
            <a:r>
              <a:rPr sz="1300" spc="6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20" dirty="0">
                <a:solidFill>
                  <a:srgbClr val="404040"/>
                </a:solidFill>
                <a:latin typeface="Arial"/>
                <a:cs typeface="Arial"/>
              </a:rPr>
              <a:t>групп</a:t>
            </a:r>
            <a:r>
              <a:rPr sz="1300" spc="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населения,</a:t>
            </a:r>
            <a:r>
              <a:rPr sz="1300" spc="2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в</a:t>
            </a:r>
            <a:r>
              <a:rPr sz="1300" spc="2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7" dirty="0">
                <a:solidFill>
                  <a:srgbClr val="404040"/>
                </a:solidFill>
                <a:latin typeface="Arial"/>
                <a:cs typeface="Arial"/>
              </a:rPr>
              <a:t>т.ч. </a:t>
            </a:r>
            <a:r>
              <a:rPr sz="1300" spc="-35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инвалидов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xfrm>
            <a:off x="6642674" y="1298448"/>
            <a:ext cx="5303520" cy="4389061"/>
          </a:xfrm>
          <a:prstGeom prst="rect">
            <a:avLst/>
          </a:prstGeom>
        </p:spPr>
        <p:txBody>
          <a:bodyPr vert="horz" wrap="square" lIns="0" tIns="70270" rIns="0" bIns="0" rtlCol="0">
            <a:spAutoFit/>
          </a:bodyPr>
          <a:lstStyle/>
          <a:p>
            <a:pPr marL="0" indent="0">
              <a:spcBef>
                <a:spcPts val="552"/>
              </a:spcBef>
              <a:buNone/>
            </a:pP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оформление результатов интеллектуальной  деятельности</a:t>
            </a:r>
          </a:p>
          <a:p>
            <a:pPr marL="0" indent="0">
              <a:spcBef>
                <a:spcPts val="552"/>
              </a:spcBef>
              <a:buNone/>
            </a:pPr>
            <a:endParaRPr lang="en-US" sz="1300" b="1" spc="-13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552"/>
              </a:spcBef>
              <a:buNone/>
            </a:pPr>
            <a:r>
              <a:rPr sz="1300" b="1" spc="-13" dirty="0" err="1">
                <a:solidFill>
                  <a:srgbClr val="404040"/>
                </a:solidFill>
                <a:latin typeface="Arial"/>
                <a:cs typeface="Arial"/>
              </a:rPr>
              <a:t>выплата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 по передаче прав на франшизу  (паушальный взнос)</a:t>
            </a:r>
          </a:p>
          <a:p>
            <a:pPr marL="24553">
              <a:spcBef>
                <a:spcPts val="552"/>
              </a:spcBef>
            </a:pPr>
            <a:endParaRPr lang="en-US" sz="1300" b="1" spc="-13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552"/>
              </a:spcBef>
              <a:buNone/>
            </a:pPr>
            <a:r>
              <a:rPr sz="1300" b="1" spc="-13" dirty="0" err="1">
                <a:solidFill>
                  <a:srgbClr val="404040"/>
                </a:solidFill>
                <a:latin typeface="Arial"/>
                <a:cs typeface="Arial"/>
              </a:rPr>
              <a:t>оплата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 коммунальных услуг и услуг</a:t>
            </a:r>
          </a:p>
          <a:p>
            <a:pPr marL="0" indent="0">
              <a:spcBef>
                <a:spcPts val="552"/>
              </a:spcBef>
              <a:buNone/>
            </a:pPr>
            <a:r>
              <a:rPr sz="1300" b="1" spc="-13" dirty="0" err="1">
                <a:solidFill>
                  <a:srgbClr val="404040"/>
                </a:solidFill>
                <a:latin typeface="Arial"/>
                <a:cs typeface="Arial"/>
              </a:rPr>
              <a:t>электроснабжения</a:t>
            </a:r>
            <a:endParaRPr sz="1300" b="1" spc="-13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552"/>
              </a:spcBef>
              <a:buNone/>
            </a:pPr>
            <a:endParaRPr lang="en-US" sz="1300" b="1" spc="-13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552"/>
              </a:spcBef>
              <a:buNone/>
            </a:pPr>
            <a:r>
              <a:rPr sz="1300" b="1" spc="-13" dirty="0" err="1">
                <a:solidFill>
                  <a:srgbClr val="404040"/>
                </a:solidFill>
                <a:latin typeface="Arial"/>
                <a:cs typeface="Arial"/>
              </a:rPr>
              <a:t>оплата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 услуг связи, в том числе сети «Интернет»</a:t>
            </a:r>
          </a:p>
          <a:p>
            <a:pPr marL="0" indent="0">
              <a:spcBef>
                <a:spcPts val="552"/>
              </a:spcBef>
              <a:buNone/>
            </a:pPr>
            <a:endParaRPr lang="en-US" sz="1300" b="1" spc="-13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552"/>
              </a:spcBef>
              <a:buNone/>
            </a:pPr>
            <a:r>
              <a:rPr sz="1300" spc="-13" dirty="0" err="1">
                <a:solidFill>
                  <a:srgbClr val="404040"/>
                </a:solidFill>
                <a:latin typeface="Arial"/>
                <a:cs typeface="Arial"/>
              </a:rPr>
              <a:t>оплата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 услуг по созданию, 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технической поддержке,  наполнению, развитию и продвижению бизнес-проекта  в СМИ и сети «Интернет»</a:t>
            </a:r>
          </a:p>
          <a:p>
            <a:pPr marL="0" indent="0">
              <a:spcBef>
                <a:spcPts val="552"/>
              </a:spcBef>
              <a:buNone/>
            </a:pPr>
            <a:r>
              <a:rPr sz="1300" b="1" spc="-13" dirty="0" err="1">
                <a:solidFill>
                  <a:srgbClr val="404040"/>
                </a:solidFill>
                <a:latin typeface="Arial"/>
                <a:cs typeface="Arial"/>
              </a:rPr>
              <a:t>приобретение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 программного обеспечения и  неисключительных прав на программное обеспечение</a:t>
            </a:r>
          </a:p>
          <a:p>
            <a:pPr marL="0" indent="0">
              <a:spcBef>
                <a:spcPts val="552"/>
              </a:spcBef>
              <a:buNone/>
            </a:pPr>
            <a:endParaRPr lang="en-US" sz="1300" spc="-13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552"/>
              </a:spcBef>
              <a:buNone/>
            </a:pPr>
            <a:r>
              <a:rPr sz="1300" spc="-13" dirty="0" err="1">
                <a:solidFill>
                  <a:srgbClr val="404040"/>
                </a:solidFill>
                <a:latin typeface="Arial"/>
                <a:cs typeface="Arial"/>
              </a:rPr>
              <a:t>уплата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 первого взноса (аванса) при </a:t>
            </a:r>
            <a:r>
              <a:rPr sz="1300" spc="-13" dirty="0" err="1">
                <a:solidFill>
                  <a:srgbClr val="404040"/>
                </a:solidFill>
                <a:latin typeface="Arial"/>
                <a:cs typeface="Arial"/>
              </a:rPr>
              <a:t>заключении</a:t>
            </a:r>
            <a:r>
              <a:rPr sz="1300" spc="-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spc="-13" dirty="0" err="1">
                <a:solidFill>
                  <a:srgbClr val="404040"/>
                </a:solidFill>
                <a:latin typeface="Arial"/>
                <a:cs typeface="Arial"/>
              </a:rPr>
              <a:t>договора</a:t>
            </a:r>
            <a:endParaRPr sz="1300" spc="-13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552"/>
              </a:spcBef>
              <a:buNone/>
            </a:pPr>
            <a:r>
              <a:rPr sz="1300" b="1" spc="-13" dirty="0" err="1">
                <a:solidFill>
                  <a:srgbClr val="404040"/>
                </a:solidFill>
                <a:latin typeface="Arial"/>
                <a:cs typeface="Arial"/>
              </a:rPr>
              <a:t>лизинга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 и (</a:t>
            </a:r>
            <a:r>
              <a:rPr sz="1300" b="1" spc="-13" dirty="0" err="1">
                <a:solidFill>
                  <a:srgbClr val="404040"/>
                </a:solidFill>
                <a:latin typeface="Arial"/>
                <a:cs typeface="Arial"/>
              </a:rPr>
              <a:t>или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) </a:t>
            </a:r>
            <a:r>
              <a:rPr sz="1300" b="1" spc="-13" dirty="0" err="1">
                <a:solidFill>
                  <a:srgbClr val="404040"/>
                </a:solidFill>
                <a:latin typeface="Arial"/>
                <a:cs typeface="Arial"/>
              </a:rPr>
              <a:t>лизинговых</a:t>
            </a:r>
            <a:r>
              <a:rPr sz="1300" b="1" spc="-13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300" b="1" spc="-13" dirty="0" err="1">
                <a:solidFill>
                  <a:srgbClr val="404040"/>
                </a:solidFill>
                <a:latin typeface="Arial"/>
                <a:cs typeface="Arial"/>
              </a:rPr>
              <a:t>платежей</a:t>
            </a:r>
            <a:endParaRPr sz="1300" b="1" spc="-13" dirty="0">
              <a:solidFill>
                <a:srgbClr val="404040"/>
              </a:solidFill>
              <a:latin typeface="Arial"/>
              <a:cs typeface="Arial"/>
            </a:endParaRPr>
          </a:p>
          <a:p>
            <a:pPr marL="0" indent="0">
              <a:spcBef>
                <a:spcPts val="552"/>
              </a:spcBef>
              <a:buNone/>
            </a:pPr>
            <a:endParaRPr lang="en-US" sz="1300" b="1" spc="-13" dirty="0">
              <a:solidFill>
                <a:srgbClr val="404040"/>
              </a:solidFill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36479" y="0"/>
            <a:ext cx="2113279" cy="1200912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873759" y="1298448"/>
            <a:ext cx="414867" cy="870373"/>
            <a:chOff x="655319" y="973836"/>
            <a:chExt cx="311150" cy="652780"/>
          </a:xfrm>
        </p:grpSpPr>
        <p:sp>
          <p:nvSpPr>
            <p:cNvPr id="7" name="object 7"/>
            <p:cNvSpPr/>
            <p:nvPr/>
          </p:nvSpPr>
          <p:spPr>
            <a:xfrm>
              <a:off x="655319" y="973836"/>
              <a:ext cx="311150" cy="311150"/>
            </a:xfrm>
            <a:custGeom>
              <a:avLst/>
              <a:gdLst/>
              <a:ahLst/>
              <a:cxnLst/>
              <a:rect l="l" t="t" r="r" b="b"/>
              <a:pathLst>
                <a:path w="311150" h="311150">
                  <a:moveTo>
                    <a:pt x="152615" y="0"/>
                  </a:moveTo>
                  <a:lnTo>
                    <a:pt x="104186" y="7731"/>
                  </a:lnTo>
                  <a:lnTo>
                    <a:pt x="62267" y="29301"/>
                  </a:lnTo>
                  <a:lnTo>
                    <a:pt x="29302" y="62270"/>
                  </a:lnTo>
                  <a:lnTo>
                    <a:pt x="7732" y="104200"/>
                  </a:lnTo>
                  <a:lnTo>
                    <a:pt x="0" y="152653"/>
                  </a:lnTo>
                  <a:lnTo>
                    <a:pt x="7732" y="201639"/>
                  </a:lnTo>
                  <a:lnTo>
                    <a:pt x="29302" y="244949"/>
                  </a:lnTo>
                  <a:lnTo>
                    <a:pt x="62267" y="279591"/>
                  </a:lnTo>
                  <a:lnTo>
                    <a:pt x="104186" y="302570"/>
                  </a:lnTo>
                  <a:lnTo>
                    <a:pt x="152615" y="310896"/>
                  </a:lnTo>
                  <a:lnTo>
                    <a:pt x="201639" y="302570"/>
                  </a:lnTo>
                  <a:lnTo>
                    <a:pt x="244963" y="279591"/>
                  </a:lnTo>
                  <a:lnTo>
                    <a:pt x="279603" y="244949"/>
                  </a:lnTo>
                  <a:lnTo>
                    <a:pt x="280595" y="243077"/>
                  </a:lnTo>
                  <a:lnTo>
                    <a:pt x="124358" y="243077"/>
                  </a:lnTo>
                  <a:lnTo>
                    <a:pt x="50876" y="169544"/>
                  </a:lnTo>
                  <a:lnTo>
                    <a:pt x="50876" y="146938"/>
                  </a:lnTo>
                  <a:lnTo>
                    <a:pt x="73482" y="130048"/>
                  </a:lnTo>
                  <a:lnTo>
                    <a:pt x="79133" y="124333"/>
                  </a:lnTo>
                  <a:lnTo>
                    <a:pt x="186596" y="124333"/>
                  </a:lnTo>
                  <a:lnTo>
                    <a:pt x="220459" y="90424"/>
                  </a:lnTo>
                  <a:lnTo>
                    <a:pt x="295027" y="90424"/>
                  </a:lnTo>
                  <a:lnTo>
                    <a:pt x="279603" y="62270"/>
                  </a:lnTo>
                  <a:lnTo>
                    <a:pt x="244963" y="29301"/>
                  </a:lnTo>
                  <a:lnTo>
                    <a:pt x="201639" y="7731"/>
                  </a:lnTo>
                  <a:lnTo>
                    <a:pt x="152615" y="0"/>
                  </a:lnTo>
                  <a:close/>
                </a:path>
                <a:path w="311150" h="311150">
                  <a:moveTo>
                    <a:pt x="295027" y="90424"/>
                  </a:moveTo>
                  <a:lnTo>
                    <a:pt x="231762" y="90424"/>
                  </a:lnTo>
                  <a:lnTo>
                    <a:pt x="237413" y="96138"/>
                  </a:lnTo>
                  <a:lnTo>
                    <a:pt x="254368" y="113029"/>
                  </a:lnTo>
                  <a:lnTo>
                    <a:pt x="260019" y="118744"/>
                  </a:lnTo>
                  <a:lnTo>
                    <a:pt x="260019" y="124333"/>
                  </a:lnTo>
                  <a:lnTo>
                    <a:pt x="254368" y="130048"/>
                  </a:lnTo>
                  <a:lnTo>
                    <a:pt x="146964" y="243077"/>
                  </a:lnTo>
                  <a:lnTo>
                    <a:pt x="280595" y="243077"/>
                  </a:lnTo>
                  <a:lnTo>
                    <a:pt x="302575" y="201639"/>
                  </a:lnTo>
                  <a:lnTo>
                    <a:pt x="310895" y="152653"/>
                  </a:lnTo>
                  <a:lnTo>
                    <a:pt x="302575" y="104200"/>
                  </a:lnTo>
                  <a:lnTo>
                    <a:pt x="295027" y="90424"/>
                  </a:lnTo>
                  <a:close/>
                </a:path>
                <a:path w="311150" h="311150">
                  <a:moveTo>
                    <a:pt x="186596" y="124333"/>
                  </a:moveTo>
                  <a:lnTo>
                    <a:pt x="84785" y="124333"/>
                  </a:lnTo>
                  <a:lnTo>
                    <a:pt x="84785" y="130048"/>
                  </a:lnTo>
                  <a:lnTo>
                    <a:pt x="90436" y="130048"/>
                  </a:lnTo>
                  <a:lnTo>
                    <a:pt x="135661" y="175260"/>
                  </a:lnTo>
                  <a:lnTo>
                    <a:pt x="186596" y="124333"/>
                  </a:lnTo>
                  <a:close/>
                </a:path>
              </a:pathLst>
            </a:custGeom>
            <a:solidFill>
              <a:srgbClr val="DF4E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5319" y="1315211"/>
              <a:ext cx="311150" cy="311150"/>
            </a:xfrm>
            <a:custGeom>
              <a:avLst/>
              <a:gdLst/>
              <a:ahLst/>
              <a:cxnLst/>
              <a:rect l="l" t="t" r="r" b="b"/>
              <a:pathLst>
                <a:path w="311150" h="311150">
                  <a:moveTo>
                    <a:pt x="152615" y="0"/>
                  </a:moveTo>
                  <a:lnTo>
                    <a:pt x="104186" y="7731"/>
                  </a:lnTo>
                  <a:lnTo>
                    <a:pt x="62267" y="29301"/>
                  </a:lnTo>
                  <a:lnTo>
                    <a:pt x="29302" y="62270"/>
                  </a:lnTo>
                  <a:lnTo>
                    <a:pt x="7732" y="104200"/>
                  </a:lnTo>
                  <a:lnTo>
                    <a:pt x="0" y="152653"/>
                  </a:lnTo>
                  <a:lnTo>
                    <a:pt x="7732" y="201639"/>
                  </a:lnTo>
                  <a:lnTo>
                    <a:pt x="29302" y="244949"/>
                  </a:lnTo>
                  <a:lnTo>
                    <a:pt x="62267" y="279591"/>
                  </a:lnTo>
                  <a:lnTo>
                    <a:pt x="104186" y="302570"/>
                  </a:lnTo>
                  <a:lnTo>
                    <a:pt x="152615" y="310896"/>
                  </a:lnTo>
                  <a:lnTo>
                    <a:pt x="201639" y="302570"/>
                  </a:lnTo>
                  <a:lnTo>
                    <a:pt x="244963" y="279591"/>
                  </a:lnTo>
                  <a:lnTo>
                    <a:pt x="279603" y="244949"/>
                  </a:lnTo>
                  <a:lnTo>
                    <a:pt x="280595" y="243077"/>
                  </a:lnTo>
                  <a:lnTo>
                    <a:pt x="124358" y="243077"/>
                  </a:lnTo>
                  <a:lnTo>
                    <a:pt x="50876" y="169545"/>
                  </a:lnTo>
                  <a:lnTo>
                    <a:pt x="50876" y="146938"/>
                  </a:lnTo>
                  <a:lnTo>
                    <a:pt x="73482" y="130048"/>
                  </a:lnTo>
                  <a:lnTo>
                    <a:pt x="79133" y="124333"/>
                  </a:lnTo>
                  <a:lnTo>
                    <a:pt x="186596" y="124333"/>
                  </a:lnTo>
                  <a:lnTo>
                    <a:pt x="220459" y="90424"/>
                  </a:lnTo>
                  <a:lnTo>
                    <a:pt x="295027" y="90424"/>
                  </a:lnTo>
                  <a:lnTo>
                    <a:pt x="279603" y="62270"/>
                  </a:lnTo>
                  <a:lnTo>
                    <a:pt x="244963" y="29301"/>
                  </a:lnTo>
                  <a:lnTo>
                    <a:pt x="201639" y="7731"/>
                  </a:lnTo>
                  <a:lnTo>
                    <a:pt x="152615" y="0"/>
                  </a:lnTo>
                  <a:close/>
                </a:path>
                <a:path w="311150" h="311150">
                  <a:moveTo>
                    <a:pt x="295027" y="90424"/>
                  </a:moveTo>
                  <a:lnTo>
                    <a:pt x="231762" y="90424"/>
                  </a:lnTo>
                  <a:lnTo>
                    <a:pt x="237413" y="96138"/>
                  </a:lnTo>
                  <a:lnTo>
                    <a:pt x="254368" y="113029"/>
                  </a:lnTo>
                  <a:lnTo>
                    <a:pt x="260019" y="118745"/>
                  </a:lnTo>
                  <a:lnTo>
                    <a:pt x="260019" y="124333"/>
                  </a:lnTo>
                  <a:lnTo>
                    <a:pt x="254368" y="130048"/>
                  </a:lnTo>
                  <a:lnTo>
                    <a:pt x="146964" y="243077"/>
                  </a:lnTo>
                  <a:lnTo>
                    <a:pt x="280595" y="243077"/>
                  </a:lnTo>
                  <a:lnTo>
                    <a:pt x="302575" y="201639"/>
                  </a:lnTo>
                  <a:lnTo>
                    <a:pt x="310895" y="152653"/>
                  </a:lnTo>
                  <a:lnTo>
                    <a:pt x="302575" y="104200"/>
                  </a:lnTo>
                  <a:lnTo>
                    <a:pt x="295027" y="90424"/>
                  </a:lnTo>
                  <a:close/>
                </a:path>
                <a:path w="311150" h="311150">
                  <a:moveTo>
                    <a:pt x="186596" y="124333"/>
                  </a:moveTo>
                  <a:lnTo>
                    <a:pt x="84785" y="124333"/>
                  </a:lnTo>
                  <a:lnTo>
                    <a:pt x="84785" y="130048"/>
                  </a:lnTo>
                  <a:lnTo>
                    <a:pt x="90436" y="130048"/>
                  </a:lnTo>
                  <a:lnTo>
                    <a:pt x="135661" y="175260"/>
                  </a:lnTo>
                  <a:lnTo>
                    <a:pt x="186596" y="124333"/>
                  </a:lnTo>
                  <a:close/>
                </a:path>
              </a:pathLst>
            </a:custGeom>
            <a:solidFill>
              <a:srgbClr val="613A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873759" y="2320543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15" y="0"/>
                </a:moveTo>
                <a:lnTo>
                  <a:pt x="104186" y="7731"/>
                </a:lnTo>
                <a:lnTo>
                  <a:pt x="62267" y="29301"/>
                </a:lnTo>
                <a:lnTo>
                  <a:pt x="29302" y="62270"/>
                </a:lnTo>
                <a:lnTo>
                  <a:pt x="7732" y="104200"/>
                </a:lnTo>
                <a:lnTo>
                  <a:pt x="0" y="152653"/>
                </a:lnTo>
                <a:lnTo>
                  <a:pt x="7732" y="201639"/>
                </a:lnTo>
                <a:lnTo>
                  <a:pt x="29302" y="244949"/>
                </a:lnTo>
                <a:lnTo>
                  <a:pt x="62267" y="279591"/>
                </a:lnTo>
                <a:lnTo>
                  <a:pt x="104186" y="302570"/>
                </a:lnTo>
                <a:lnTo>
                  <a:pt x="152615" y="310895"/>
                </a:lnTo>
                <a:lnTo>
                  <a:pt x="201639" y="302570"/>
                </a:lnTo>
                <a:lnTo>
                  <a:pt x="244963" y="279591"/>
                </a:lnTo>
                <a:lnTo>
                  <a:pt x="279603" y="244949"/>
                </a:lnTo>
                <a:lnTo>
                  <a:pt x="280595" y="243077"/>
                </a:lnTo>
                <a:lnTo>
                  <a:pt x="124358" y="243077"/>
                </a:lnTo>
                <a:lnTo>
                  <a:pt x="50876" y="169544"/>
                </a:lnTo>
                <a:lnTo>
                  <a:pt x="50876" y="146938"/>
                </a:lnTo>
                <a:lnTo>
                  <a:pt x="73482" y="130047"/>
                </a:lnTo>
                <a:lnTo>
                  <a:pt x="79133" y="124332"/>
                </a:lnTo>
                <a:lnTo>
                  <a:pt x="186596" y="124332"/>
                </a:lnTo>
                <a:lnTo>
                  <a:pt x="220459" y="90424"/>
                </a:lnTo>
                <a:lnTo>
                  <a:pt x="295027" y="90424"/>
                </a:lnTo>
                <a:lnTo>
                  <a:pt x="279603" y="62270"/>
                </a:lnTo>
                <a:lnTo>
                  <a:pt x="244963" y="29301"/>
                </a:lnTo>
                <a:lnTo>
                  <a:pt x="201639" y="7731"/>
                </a:lnTo>
                <a:lnTo>
                  <a:pt x="152615" y="0"/>
                </a:lnTo>
                <a:close/>
              </a:path>
              <a:path w="311150" h="311150">
                <a:moveTo>
                  <a:pt x="295027" y="90424"/>
                </a:moveTo>
                <a:lnTo>
                  <a:pt x="231762" y="90424"/>
                </a:lnTo>
                <a:lnTo>
                  <a:pt x="237413" y="96138"/>
                </a:lnTo>
                <a:lnTo>
                  <a:pt x="254368" y="113029"/>
                </a:lnTo>
                <a:lnTo>
                  <a:pt x="260019" y="118744"/>
                </a:lnTo>
                <a:lnTo>
                  <a:pt x="260019" y="124332"/>
                </a:lnTo>
                <a:lnTo>
                  <a:pt x="254368" y="130047"/>
                </a:lnTo>
                <a:lnTo>
                  <a:pt x="146964" y="243077"/>
                </a:lnTo>
                <a:lnTo>
                  <a:pt x="280595" y="243077"/>
                </a:lnTo>
                <a:lnTo>
                  <a:pt x="302575" y="201639"/>
                </a:lnTo>
                <a:lnTo>
                  <a:pt x="310895" y="152653"/>
                </a:lnTo>
                <a:lnTo>
                  <a:pt x="302575" y="104200"/>
                </a:lnTo>
                <a:lnTo>
                  <a:pt x="295027" y="90424"/>
                </a:lnTo>
                <a:close/>
              </a:path>
              <a:path w="311150" h="311150">
                <a:moveTo>
                  <a:pt x="186596" y="124332"/>
                </a:moveTo>
                <a:lnTo>
                  <a:pt x="84785" y="124332"/>
                </a:lnTo>
                <a:lnTo>
                  <a:pt x="84785" y="130047"/>
                </a:lnTo>
                <a:lnTo>
                  <a:pt x="90436" y="130047"/>
                </a:lnTo>
                <a:lnTo>
                  <a:pt x="135661" y="175259"/>
                </a:lnTo>
                <a:lnTo>
                  <a:pt x="186596" y="124332"/>
                </a:lnTo>
                <a:close/>
              </a:path>
            </a:pathLst>
          </a:custGeom>
          <a:solidFill>
            <a:srgbClr val="C392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7664" y="2885439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15" y="0"/>
                </a:moveTo>
                <a:lnTo>
                  <a:pt x="104186" y="7731"/>
                </a:lnTo>
                <a:lnTo>
                  <a:pt x="62267" y="29301"/>
                </a:lnTo>
                <a:lnTo>
                  <a:pt x="29302" y="62270"/>
                </a:lnTo>
                <a:lnTo>
                  <a:pt x="7732" y="104200"/>
                </a:lnTo>
                <a:lnTo>
                  <a:pt x="0" y="152653"/>
                </a:lnTo>
                <a:lnTo>
                  <a:pt x="7732" y="201639"/>
                </a:lnTo>
                <a:lnTo>
                  <a:pt x="29302" y="244949"/>
                </a:lnTo>
                <a:lnTo>
                  <a:pt x="62267" y="279591"/>
                </a:lnTo>
                <a:lnTo>
                  <a:pt x="104186" y="302570"/>
                </a:lnTo>
                <a:lnTo>
                  <a:pt x="152615" y="310895"/>
                </a:lnTo>
                <a:lnTo>
                  <a:pt x="201639" y="302570"/>
                </a:lnTo>
                <a:lnTo>
                  <a:pt x="244963" y="279591"/>
                </a:lnTo>
                <a:lnTo>
                  <a:pt x="279603" y="244949"/>
                </a:lnTo>
                <a:lnTo>
                  <a:pt x="280595" y="243077"/>
                </a:lnTo>
                <a:lnTo>
                  <a:pt x="124358" y="243077"/>
                </a:lnTo>
                <a:lnTo>
                  <a:pt x="50876" y="169544"/>
                </a:lnTo>
                <a:lnTo>
                  <a:pt x="50876" y="146938"/>
                </a:lnTo>
                <a:lnTo>
                  <a:pt x="73482" y="130047"/>
                </a:lnTo>
                <a:lnTo>
                  <a:pt x="79133" y="124332"/>
                </a:lnTo>
                <a:lnTo>
                  <a:pt x="186596" y="124332"/>
                </a:lnTo>
                <a:lnTo>
                  <a:pt x="220459" y="90424"/>
                </a:lnTo>
                <a:lnTo>
                  <a:pt x="295027" y="90424"/>
                </a:lnTo>
                <a:lnTo>
                  <a:pt x="279603" y="62270"/>
                </a:lnTo>
                <a:lnTo>
                  <a:pt x="244963" y="29301"/>
                </a:lnTo>
                <a:lnTo>
                  <a:pt x="201639" y="7731"/>
                </a:lnTo>
                <a:lnTo>
                  <a:pt x="152615" y="0"/>
                </a:lnTo>
                <a:close/>
              </a:path>
              <a:path w="311150" h="311150">
                <a:moveTo>
                  <a:pt x="295027" y="90424"/>
                </a:moveTo>
                <a:lnTo>
                  <a:pt x="231762" y="90424"/>
                </a:lnTo>
                <a:lnTo>
                  <a:pt x="237413" y="96138"/>
                </a:lnTo>
                <a:lnTo>
                  <a:pt x="254368" y="113030"/>
                </a:lnTo>
                <a:lnTo>
                  <a:pt x="260019" y="118744"/>
                </a:lnTo>
                <a:lnTo>
                  <a:pt x="260019" y="124332"/>
                </a:lnTo>
                <a:lnTo>
                  <a:pt x="254368" y="130047"/>
                </a:lnTo>
                <a:lnTo>
                  <a:pt x="146964" y="243077"/>
                </a:lnTo>
                <a:lnTo>
                  <a:pt x="280595" y="243077"/>
                </a:lnTo>
                <a:lnTo>
                  <a:pt x="302575" y="201639"/>
                </a:lnTo>
                <a:lnTo>
                  <a:pt x="310895" y="152653"/>
                </a:lnTo>
                <a:lnTo>
                  <a:pt x="302575" y="104200"/>
                </a:lnTo>
                <a:lnTo>
                  <a:pt x="295027" y="90424"/>
                </a:lnTo>
                <a:close/>
              </a:path>
              <a:path w="311150" h="311150">
                <a:moveTo>
                  <a:pt x="186596" y="124332"/>
                </a:moveTo>
                <a:lnTo>
                  <a:pt x="84785" y="124332"/>
                </a:lnTo>
                <a:lnTo>
                  <a:pt x="84785" y="130047"/>
                </a:lnTo>
                <a:lnTo>
                  <a:pt x="90436" y="130047"/>
                </a:lnTo>
                <a:lnTo>
                  <a:pt x="135661" y="175259"/>
                </a:lnTo>
                <a:lnTo>
                  <a:pt x="186596" y="124332"/>
                </a:lnTo>
                <a:close/>
              </a:path>
            </a:pathLst>
          </a:custGeom>
          <a:solidFill>
            <a:srgbClr val="9461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5631" y="3452368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15" y="0"/>
                </a:moveTo>
                <a:lnTo>
                  <a:pt x="104186" y="7731"/>
                </a:lnTo>
                <a:lnTo>
                  <a:pt x="62267" y="29301"/>
                </a:lnTo>
                <a:lnTo>
                  <a:pt x="29302" y="62270"/>
                </a:lnTo>
                <a:lnTo>
                  <a:pt x="7732" y="104200"/>
                </a:lnTo>
                <a:lnTo>
                  <a:pt x="0" y="152654"/>
                </a:lnTo>
                <a:lnTo>
                  <a:pt x="7732" y="201639"/>
                </a:lnTo>
                <a:lnTo>
                  <a:pt x="29302" y="244949"/>
                </a:lnTo>
                <a:lnTo>
                  <a:pt x="62267" y="279591"/>
                </a:lnTo>
                <a:lnTo>
                  <a:pt x="104186" y="302570"/>
                </a:lnTo>
                <a:lnTo>
                  <a:pt x="152615" y="310896"/>
                </a:lnTo>
                <a:lnTo>
                  <a:pt x="201639" y="302570"/>
                </a:lnTo>
                <a:lnTo>
                  <a:pt x="244963" y="279591"/>
                </a:lnTo>
                <a:lnTo>
                  <a:pt x="279603" y="244949"/>
                </a:lnTo>
                <a:lnTo>
                  <a:pt x="280595" y="243078"/>
                </a:lnTo>
                <a:lnTo>
                  <a:pt x="124358" y="243078"/>
                </a:lnTo>
                <a:lnTo>
                  <a:pt x="50876" y="169544"/>
                </a:lnTo>
                <a:lnTo>
                  <a:pt x="50876" y="146938"/>
                </a:lnTo>
                <a:lnTo>
                  <a:pt x="73482" y="130048"/>
                </a:lnTo>
                <a:lnTo>
                  <a:pt x="79133" y="124332"/>
                </a:lnTo>
                <a:lnTo>
                  <a:pt x="186596" y="124332"/>
                </a:lnTo>
                <a:lnTo>
                  <a:pt x="220459" y="90424"/>
                </a:lnTo>
                <a:lnTo>
                  <a:pt x="295027" y="90424"/>
                </a:lnTo>
                <a:lnTo>
                  <a:pt x="279603" y="62270"/>
                </a:lnTo>
                <a:lnTo>
                  <a:pt x="244963" y="29301"/>
                </a:lnTo>
                <a:lnTo>
                  <a:pt x="201639" y="7731"/>
                </a:lnTo>
                <a:lnTo>
                  <a:pt x="152615" y="0"/>
                </a:lnTo>
                <a:close/>
              </a:path>
              <a:path w="311150" h="311150">
                <a:moveTo>
                  <a:pt x="295027" y="90424"/>
                </a:moveTo>
                <a:lnTo>
                  <a:pt x="231762" y="90424"/>
                </a:lnTo>
                <a:lnTo>
                  <a:pt x="237413" y="96138"/>
                </a:lnTo>
                <a:lnTo>
                  <a:pt x="254368" y="113030"/>
                </a:lnTo>
                <a:lnTo>
                  <a:pt x="260019" y="118744"/>
                </a:lnTo>
                <a:lnTo>
                  <a:pt x="260019" y="124332"/>
                </a:lnTo>
                <a:lnTo>
                  <a:pt x="254368" y="130048"/>
                </a:lnTo>
                <a:lnTo>
                  <a:pt x="146964" y="243078"/>
                </a:lnTo>
                <a:lnTo>
                  <a:pt x="280595" y="243078"/>
                </a:lnTo>
                <a:lnTo>
                  <a:pt x="302575" y="201639"/>
                </a:lnTo>
                <a:lnTo>
                  <a:pt x="310895" y="152654"/>
                </a:lnTo>
                <a:lnTo>
                  <a:pt x="302575" y="104200"/>
                </a:lnTo>
                <a:lnTo>
                  <a:pt x="295027" y="90424"/>
                </a:lnTo>
                <a:close/>
              </a:path>
              <a:path w="311150" h="311150">
                <a:moveTo>
                  <a:pt x="186596" y="124332"/>
                </a:moveTo>
                <a:lnTo>
                  <a:pt x="84785" y="124332"/>
                </a:lnTo>
                <a:lnTo>
                  <a:pt x="84785" y="130048"/>
                </a:lnTo>
                <a:lnTo>
                  <a:pt x="90436" y="130048"/>
                </a:lnTo>
                <a:lnTo>
                  <a:pt x="135661" y="175260"/>
                </a:lnTo>
                <a:lnTo>
                  <a:pt x="186596" y="124332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65631" y="4011168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15" y="0"/>
                </a:moveTo>
                <a:lnTo>
                  <a:pt x="104186" y="7731"/>
                </a:lnTo>
                <a:lnTo>
                  <a:pt x="62267" y="29301"/>
                </a:lnTo>
                <a:lnTo>
                  <a:pt x="29302" y="62270"/>
                </a:lnTo>
                <a:lnTo>
                  <a:pt x="7732" y="104200"/>
                </a:lnTo>
                <a:lnTo>
                  <a:pt x="0" y="152654"/>
                </a:lnTo>
                <a:lnTo>
                  <a:pt x="7732" y="201639"/>
                </a:lnTo>
                <a:lnTo>
                  <a:pt x="29302" y="244949"/>
                </a:lnTo>
                <a:lnTo>
                  <a:pt x="62267" y="279591"/>
                </a:lnTo>
                <a:lnTo>
                  <a:pt x="104186" y="302570"/>
                </a:lnTo>
                <a:lnTo>
                  <a:pt x="152615" y="310896"/>
                </a:lnTo>
                <a:lnTo>
                  <a:pt x="201639" y="302570"/>
                </a:lnTo>
                <a:lnTo>
                  <a:pt x="244963" y="279591"/>
                </a:lnTo>
                <a:lnTo>
                  <a:pt x="279603" y="244949"/>
                </a:lnTo>
                <a:lnTo>
                  <a:pt x="280595" y="243078"/>
                </a:lnTo>
                <a:lnTo>
                  <a:pt x="124358" y="243078"/>
                </a:lnTo>
                <a:lnTo>
                  <a:pt x="50876" y="169544"/>
                </a:lnTo>
                <a:lnTo>
                  <a:pt x="50876" y="146938"/>
                </a:lnTo>
                <a:lnTo>
                  <a:pt x="73482" y="130048"/>
                </a:lnTo>
                <a:lnTo>
                  <a:pt x="79133" y="124332"/>
                </a:lnTo>
                <a:lnTo>
                  <a:pt x="186596" y="124332"/>
                </a:lnTo>
                <a:lnTo>
                  <a:pt x="220459" y="90424"/>
                </a:lnTo>
                <a:lnTo>
                  <a:pt x="295027" y="90424"/>
                </a:lnTo>
                <a:lnTo>
                  <a:pt x="279603" y="62270"/>
                </a:lnTo>
                <a:lnTo>
                  <a:pt x="244963" y="29301"/>
                </a:lnTo>
                <a:lnTo>
                  <a:pt x="201639" y="7731"/>
                </a:lnTo>
                <a:lnTo>
                  <a:pt x="152615" y="0"/>
                </a:lnTo>
                <a:close/>
              </a:path>
              <a:path w="311150" h="311150">
                <a:moveTo>
                  <a:pt x="295027" y="90424"/>
                </a:moveTo>
                <a:lnTo>
                  <a:pt x="231762" y="90424"/>
                </a:lnTo>
                <a:lnTo>
                  <a:pt x="237413" y="96138"/>
                </a:lnTo>
                <a:lnTo>
                  <a:pt x="254368" y="113030"/>
                </a:lnTo>
                <a:lnTo>
                  <a:pt x="260019" y="118744"/>
                </a:lnTo>
                <a:lnTo>
                  <a:pt x="260019" y="124332"/>
                </a:lnTo>
                <a:lnTo>
                  <a:pt x="254368" y="130048"/>
                </a:lnTo>
                <a:lnTo>
                  <a:pt x="146964" y="243078"/>
                </a:lnTo>
                <a:lnTo>
                  <a:pt x="280595" y="243078"/>
                </a:lnTo>
                <a:lnTo>
                  <a:pt x="302575" y="201639"/>
                </a:lnTo>
                <a:lnTo>
                  <a:pt x="310895" y="152654"/>
                </a:lnTo>
                <a:lnTo>
                  <a:pt x="302575" y="104200"/>
                </a:lnTo>
                <a:lnTo>
                  <a:pt x="295027" y="90424"/>
                </a:lnTo>
                <a:close/>
              </a:path>
              <a:path w="311150" h="311150">
                <a:moveTo>
                  <a:pt x="186596" y="124332"/>
                </a:moveTo>
                <a:lnTo>
                  <a:pt x="84785" y="124332"/>
                </a:lnTo>
                <a:lnTo>
                  <a:pt x="84785" y="130048"/>
                </a:lnTo>
                <a:lnTo>
                  <a:pt x="90436" y="130048"/>
                </a:lnTo>
                <a:lnTo>
                  <a:pt x="135661" y="175260"/>
                </a:lnTo>
                <a:lnTo>
                  <a:pt x="186596" y="124332"/>
                </a:lnTo>
                <a:close/>
              </a:path>
            </a:pathLst>
          </a:custGeom>
          <a:solidFill>
            <a:srgbClr val="85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096000" y="1306576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53" y="0"/>
                </a:moveTo>
                <a:lnTo>
                  <a:pt x="104200" y="7731"/>
                </a:lnTo>
                <a:lnTo>
                  <a:pt x="62270" y="29301"/>
                </a:lnTo>
                <a:lnTo>
                  <a:pt x="29301" y="62270"/>
                </a:lnTo>
                <a:lnTo>
                  <a:pt x="7731" y="104200"/>
                </a:lnTo>
                <a:lnTo>
                  <a:pt x="0" y="152653"/>
                </a:lnTo>
                <a:lnTo>
                  <a:pt x="7731" y="201639"/>
                </a:lnTo>
                <a:lnTo>
                  <a:pt x="29301" y="244949"/>
                </a:lnTo>
                <a:lnTo>
                  <a:pt x="62270" y="279591"/>
                </a:lnTo>
                <a:lnTo>
                  <a:pt x="104200" y="302570"/>
                </a:lnTo>
                <a:lnTo>
                  <a:pt x="152653" y="310895"/>
                </a:lnTo>
                <a:lnTo>
                  <a:pt x="201639" y="302570"/>
                </a:lnTo>
                <a:lnTo>
                  <a:pt x="244949" y="279591"/>
                </a:lnTo>
                <a:lnTo>
                  <a:pt x="279591" y="244949"/>
                </a:lnTo>
                <a:lnTo>
                  <a:pt x="280583" y="243077"/>
                </a:lnTo>
                <a:lnTo>
                  <a:pt x="124333" y="243077"/>
                </a:lnTo>
                <a:lnTo>
                  <a:pt x="50926" y="169544"/>
                </a:lnTo>
                <a:lnTo>
                  <a:pt x="50926" y="146938"/>
                </a:lnTo>
                <a:lnTo>
                  <a:pt x="73533" y="130047"/>
                </a:lnTo>
                <a:lnTo>
                  <a:pt x="79121" y="124332"/>
                </a:lnTo>
                <a:lnTo>
                  <a:pt x="186562" y="124332"/>
                </a:lnTo>
                <a:lnTo>
                  <a:pt x="220472" y="90423"/>
                </a:lnTo>
                <a:lnTo>
                  <a:pt x="295020" y="90423"/>
                </a:lnTo>
                <a:lnTo>
                  <a:pt x="279591" y="62270"/>
                </a:lnTo>
                <a:lnTo>
                  <a:pt x="244949" y="29301"/>
                </a:lnTo>
                <a:lnTo>
                  <a:pt x="201639" y="7731"/>
                </a:lnTo>
                <a:lnTo>
                  <a:pt x="152653" y="0"/>
                </a:lnTo>
                <a:close/>
              </a:path>
              <a:path w="311150" h="311150">
                <a:moveTo>
                  <a:pt x="295020" y="90423"/>
                </a:moveTo>
                <a:lnTo>
                  <a:pt x="231775" y="90423"/>
                </a:lnTo>
                <a:lnTo>
                  <a:pt x="237362" y="96138"/>
                </a:lnTo>
                <a:lnTo>
                  <a:pt x="254380" y="113029"/>
                </a:lnTo>
                <a:lnTo>
                  <a:pt x="259969" y="118744"/>
                </a:lnTo>
                <a:lnTo>
                  <a:pt x="259969" y="124332"/>
                </a:lnTo>
                <a:lnTo>
                  <a:pt x="254380" y="130047"/>
                </a:lnTo>
                <a:lnTo>
                  <a:pt x="146938" y="243077"/>
                </a:lnTo>
                <a:lnTo>
                  <a:pt x="280583" y="243077"/>
                </a:lnTo>
                <a:lnTo>
                  <a:pt x="302570" y="201639"/>
                </a:lnTo>
                <a:lnTo>
                  <a:pt x="310896" y="152653"/>
                </a:lnTo>
                <a:lnTo>
                  <a:pt x="302570" y="104200"/>
                </a:lnTo>
                <a:lnTo>
                  <a:pt x="295020" y="90423"/>
                </a:lnTo>
                <a:close/>
              </a:path>
              <a:path w="311150" h="311150">
                <a:moveTo>
                  <a:pt x="186562" y="124332"/>
                </a:moveTo>
                <a:lnTo>
                  <a:pt x="84836" y="124332"/>
                </a:lnTo>
                <a:lnTo>
                  <a:pt x="84836" y="130047"/>
                </a:lnTo>
                <a:lnTo>
                  <a:pt x="90424" y="130047"/>
                </a:lnTo>
                <a:lnTo>
                  <a:pt x="135636" y="175259"/>
                </a:lnTo>
                <a:lnTo>
                  <a:pt x="186562" y="124332"/>
                </a:lnTo>
                <a:close/>
              </a:path>
            </a:pathLst>
          </a:custGeom>
          <a:solidFill>
            <a:srgbClr val="DF4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098031" y="1851151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53" y="0"/>
                </a:moveTo>
                <a:lnTo>
                  <a:pt x="104200" y="7731"/>
                </a:lnTo>
                <a:lnTo>
                  <a:pt x="62270" y="29301"/>
                </a:lnTo>
                <a:lnTo>
                  <a:pt x="29301" y="62270"/>
                </a:lnTo>
                <a:lnTo>
                  <a:pt x="7731" y="104200"/>
                </a:lnTo>
                <a:lnTo>
                  <a:pt x="0" y="152653"/>
                </a:lnTo>
                <a:lnTo>
                  <a:pt x="7731" y="201639"/>
                </a:lnTo>
                <a:lnTo>
                  <a:pt x="29301" y="244949"/>
                </a:lnTo>
                <a:lnTo>
                  <a:pt x="62270" y="279591"/>
                </a:lnTo>
                <a:lnTo>
                  <a:pt x="104200" y="302570"/>
                </a:lnTo>
                <a:lnTo>
                  <a:pt x="152653" y="310896"/>
                </a:lnTo>
                <a:lnTo>
                  <a:pt x="201639" y="302570"/>
                </a:lnTo>
                <a:lnTo>
                  <a:pt x="244949" y="279591"/>
                </a:lnTo>
                <a:lnTo>
                  <a:pt x="279591" y="244949"/>
                </a:lnTo>
                <a:lnTo>
                  <a:pt x="280583" y="243077"/>
                </a:lnTo>
                <a:lnTo>
                  <a:pt x="124333" y="243077"/>
                </a:lnTo>
                <a:lnTo>
                  <a:pt x="50926" y="169545"/>
                </a:lnTo>
                <a:lnTo>
                  <a:pt x="50926" y="146938"/>
                </a:lnTo>
                <a:lnTo>
                  <a:pt x="73533" y="130048"/>
                </a:lnTo>
                <a:lnTo>
                  <a:pt x="79121" y="124333"/>
                </a:lnTo>
                <a:lnTo>
                  <a:pt x="186562" y="124333"/>
                </a:lnTo>
                <a:lnTo>
                  <a:pt x="220472" y="90424"/>
                </a:lnTo>
                <a:lnTo>
                  <a:pt x="295020" y="90424"/>
                </a:lnTo>
                <a:lnTo>
                  <a:pt x="279591" y="62270"/>
                </a:lnTo>
                <a:lnTo>
                  <a:pt x="244949" y="29301"/>
                </a:lnTo>
                <a:lnTo>
                  <a:pt x="201639" y="7731"/>
                </a:lnTo>
                <a:lnTo>
                  <a:pt x="152653" y="0"/>
                </a:lnTo>
                <a:close/>
              </a:path>
              <a:path w="311150" h="311150">
                <a:moveTo>
                  <a:pt x="295020" y="90424"/>
                </a:moveTo>
                <a:lnTo>
                  <a:pt x="231775" y="90424"/>
                </a:lnTo>
                <a:lnTo>
                  <a:pt x="237362" y="96138"/>
                </a:lnTo>
                <a:lnTo>
                  <a:pt x="254380" y="113030"/>
                </a:lnTo>
                <a:lnTo>
                  <a:pt x="259968" y="118745"/>
                </a:lnTo>
                <a:lnTo>
                  <a:pt x="259968" y="124333"/>
                </a:lnTo>
                <a:lnTo>
                  <a:pt x="254380" y="130048"/>
                </a:lnTo>
                <a:lnTo>
                  <a:pt x="146938" y="243077"/>
                </a:lnTo>
                <a:lnTo>
                  <a:pt x="280583" y="243077"/>
                </a:lnTo>
                <a:lnTo>
                  <a:pt x="302570" y="201639"/>
                </a:lnTo>
                <a:lnTo>
                  <a:pt x="310896" y="152653"/>
                </a:lnTo>
                <a:lnTo>
                  <a:pt x="302570" y="104200"/>
                </a:lnTo>
                <a:lnTo>
                  <a:pt x="295020" y="90424"/>
                </a:lnTo>
                <a:close/>
              </a:path>
              <a:path w="311150" h="311150">
                <a:moveTo>
                  <a:pt x="186562" y="124333"/>
                </a:moveTo>
                <a:lnTo>
                  <a:pt x="84836" y="124333"/>
                </a:lnTo>
                <a:lnTo>
                  <a:pt x="84836" y="130048"/>
                </a:lnTo>
                <a:lnTo>
                  <a:pt x="90424" y="130048"/>
                </a:lnTo>
                <a:lnTo>
                  <a:pt x="135636" y="175260"/>
                </a:lnTo>
                <a:lnTo>
                  <a:pt x="186562" y="124333"/>
                </a:lnTo>
                <a:close/>
              </a:path>
            </a:pathLst>
          </a:custGeom>
          <a:solidFill>
            <a:srgbClr val="613A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96000" y="2397760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53" y="0"/>
                </a:moveTo>
                <a:lnTo>
                  <a:pt x="104200" y="7731"/>
                </a:lnTo>
                <a:lnTo>
                  <a:pt x="62270" y="29301"/>
                </a:lnTo>
                <a:lnTo>
                  <a:pt x="29301" y="62270"/>
                </a:lnTo>
                <a:lnTo>
                  <a:pt x="7731" y="104200"/>
                </a:lnTo>
                <a:lnTo>
                  <a:pt x="0" y="152653"/>
                </a:lnTo>
                <a:lnTo>
                  <a:pt x="7731" y="201639"/>
                </a:lnTo>
                <a:lnTo>
                  <a:pt x="29301" y="244949"/>
                </a:lnTo>
                <a:lnTo>
                  <a:pt x="62270" y="279591"/>
                </a:lnTo>
                <a:lnTo>
                  <a:pt x="104200" y="302570"/>
                </a:lnTo>
                <a:lnTo>
                  <a:pt x="152653" y="310895"/>
                </a:lnTo>
                <a:lnTo>
                  <a:pt x="201639" y="302570"/>
                </a:lnTo>
                <a:lnTo>
                  <a:pt x="244949" y="279591"/>
                </a:lnTo>
                <a:lnTo>
                  <a:pt x="279591" y="244949"/>
                </a:lnTo>
                <a:lnTo>
                  <a:pt x="280583" y="243077"/>
                </a:lnTo>
                <a:lnTo>
                  <a:pt x="124333" y="243077"/>
                </a:lnTo>
                <a:lnTo>
                  <a:pt x="50926" y="169544"/>
                </a:lnTo>
                <a:lnTo>
                  <a:pt x="50926" y="146938"/>
                </a:lnTo>
                <a:lnTo>
                  <a:pt x="73533" y="130047"/>
                </a:lnTo>
                <a:lnTo>
                  <a:pt x="79121" y="124332"/>
                </a:lnTo>
                <a:lnTo>
                  <a:pt x="186563" y="124332"/>
                </a:lnTo>
                <a:lnTo>
                  <a:pt x="220472" y="90424"/>
                </a:lnTo>
                <a:lnTo>
                  <a:pt x="295020" y="90424"/>
                </a:lnTo>
                <a:lnTo>
                  <a:pt x="279591" y="62270"/>
                </a:lnTo>
                <a:lnTo>
                  <a:pt x="244949" y="29301"/>
                </a:lnTo>
                <a:lnTo>
                  <a:pt x="201639" y="7731"/>
                </a:lnTo>
                <a:lnTo>
                  <a:pt x="152653" y="0"/>
                </a:lnTo>
                <a:close/>
              </a:path>
              <a:path w="311150" h="311150">
                <a:moveTo>
                  <a:pt x="295020" y="90424"/>
                </a:moveTo>
                <a:lnTo>
                  <a:pt x="231775" y="90424"/>
                </a:lnTo>
                <a:lnTo>
                  <a:pt x="237362" y="96138"/>
                </a:lnTo>
                <a:lnTo>
                  <a:pt x="254380" y="113029"/>
                </a:lnTo>
                <a:lnTo>
                  <a:pt x="259969" y="118744"/>
                </a:lnTo>
                <a:lnTo>
                  <a:pt x="259969" y="124332"/>
                </a:lnTo>
                <a:lnTo>
                  <a:pt x="254380" y="130047"/>
                </a:lnTo>
                <a:lnTo>
                  <a:pt x="146938" y="243077"/>
                </a:lnTo>
                <a:lnTo>
                  <a:pt x="280583" y="243077"/>
                </a:lnTo>
                <a:lnTo>
                  <a:pt x="302570" y="201639"/>
                </a:lnTo>
                <a:lnTo>
                  <a:pt x="310896" y="152653"/>
                </a:lnTo>
                <a:lnTo>
                  <a:pt x="302570" y="104200"/>
                </a:lnTo>
                <a:lnTo>
                  <a:pt x="295020" y="90424"/>
                </a:lnTo>
                <a:close/>
              </a:path>
              <a:path w="311150" h="311150">
                <a:moveTo>
                  <a:pt x="186563" y="124332"/>
                </a:moveTo>
                <a:lnTo>
                  <a:pt x="84836" y="124332"/>
                </a:lnTo>
                <a:lnTo>
                  <a:pt x="84836" y="130047"/>
                </a:lnTo>
                <a:lnTo>
                  <a:pt x="90424" y="130047"/>
                </a:lnTo>
                <a:lnTo>
                  <a:pt x="135636" y="175259"/>
                </a:lnTo>
                <a:lnTo>
                  <a:pt x="186563" y="124332"/>
                </a:lnTo>
                <a:close/>
              </a:path>
            </a:pathLst>
          </a:custGeom>
          <a:solidFill>
            <a:srgbClr val="C392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99943" y="3037501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53" y="0"/>
                </a:moveTo>
                <a:lnTo>
                  <a:pt x="104200" y="7731"/>
                </a:lnTo>
                <a:lnTo>
                  <a:pt x="62270" y="29301"/>
                </a:lnTo>
                <a:lnTo>
                  <a:pt x="29301" y="62270"/>
                </a:lnTo>
                <a:lnTo>
                  <a:pt x="7731" y="104200"/>
                </a:lnTo>
                <a:lnTo>
                  <a:pt x="0" y="152653"/>
                </a:lnTo>
                <a:lnTo>
                  <a:pt x="7731" y="201639"/>
                </a:lnTo>
                <a:lnTo>
                  <a:pt x="29301" y="244949"/>
                </a:lnTo>
                <a:lnTo>
                  <a:pt x="62270" y="279591"/>
                </a:lnTo>
                <a:lnTo>
                  <a:pt x="104200" y="302570"/>
                </a:lnTo>
                <a:lnTo>
                  <a:pt x="152653" y="310895"/>
                </a:lnTo>
                <a:lnTo>
                  <a:pt x="201639" y="302570"/>
                </a:lnTo>
                <a:lnTo>
                  <a:pt x="244949" y="279591"/>
                </a:lnTo>
                <a:lnTo>
                  <a:pt x="279591" y="244949"/>
                </a:lnTo>
                <a:lnTo>
                  <a:pt x="280583" y="243077"/>
                </a:lnTo>
                <a:lnTo>
                  <a:pt x="124333" y="243077"/>
                </a:lnTo>
                <a:lnTo>
                  <a:pt x="50926" y="169544"/>
                </a:lnTo>
                <a:lnTo>
                  <a:pt x="50926" y="146938"/>
                </a:lnTo>
                <a:lnTo>
                  <a:pt x="73533" y="130047"/>
                </a:lnTo>
                <a:lnTo>
                  <a:pt x="79121" y="124332"/>
                </a:lnTo>
                <a:lnTo>
                  <a:pt x="186562" y="124332"/>
                </a:lnTo>
                <a:lnTo>
                  <a:pt x="220472" y="90424"/>
                </a:lnTo>
                <a:lnTo>
                  <a:pt x="295020" y="90424"/>
                </a:lnTo>
                <a:lnTo>
                  <a:pt x="279591" y="62270"/>
                </a:lnTo>
                <a:lnTo>
                  <a:pt x="244949" y="29301"/>
                </a:lnTo>
                <a:lnTo>
                  <a:pt x="201639" y="7731"/>
                </a:lnTo>
                <a:lnTo>
                  <a:pt x="152653" y="0"/>
                </a:lnTo>
                <a:close/>
              </a:path>
              <a:path w="311150" h="311150">
                <a:moveTo>
                  <a:pt x="295020" y="90424"/>
                </a:moveTo>
                <a:lnTo>
                  <a:pt x="231775" y="90424"/>
                </a:lnTo>
                <a:lnTo>
                  <a:pt x="237362" y="96138"/>
                </a:lnTo>
                <a:lnTo>
                  <a:pt x="254380" y="113030"/>
                </a:lnTo>
                <a:lnTo>
                  <a:pt x="259968" y="118744"/>
                </a:lnTo>
                <a:lnTo>
                  <a:pt x="259968" y="124332"/>
                </a:lnTo>
                <a:lnTo>
                  <a:pt x="254380" y="130047"/>
                </a:lnTo>
                <a:lnTo>
                  <a:pt x="146938" y="243077"/>
                </a:lnTo>
                <a:lnTo>
                  <a:pt x="280583" y="243077"/>
                </a:lnTo>
                <a:lnTo>
                  <a:pt x="302570" y="201639"/>
                </a:lnTo>
                <a:lnTo>
                  <a:pt x="310896" y="152653"/>
                </a:lnTo>
                <a:lnTo>
                  <a:pt x="302570" y="104200"/>
                </a:lnTo>
                <a:lnTo>
                  <a:pt x="295020" y="90424"/>
                </a:lnTo>
                <a:close/>
              </a:path>
              <a:path w="311150" h="311150">
                <a:moveTo>
                  <a:pt x="186562" y="124332"/>
                </a:moveTo>
                <a:lnTo>
                  <a:pt x="84836" y="124332"/>
                </a:lnTo>
                <a:lnTo>
                  <a:pt x="84836" y="130047"/>
                </a:lnTo>
                <a:lnTo>
                  <a:pt x="90424" y="130047"/>
                </a:lnTo>
                <a:lnTo>
                  <a:pt x="135636" y="175259"/>
                </a:lnTo>
                <a:lnTo>
                  <a:pt x="186562" y="124332"/>
                </a:lnTo>
                <a:close/>
              </a:path>
            </a:pathLst>
          </a:custGeom>
          <a:solidFill>
            <a:srgbClr val="9461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95999" y="3642337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53" y="0"/>
                </a:moveTo>
                <a:lnTo>
                  <a:pt x="104200" y="7731"/>
                </a:lnTo>
                <a:lnTo>
                  <a:pt x="62270" y="29301"/>
                </a:lnTo>
                <a:lnTo>
                  <a:pt x="29301" y="62270"/>
                </a:lnTo>
                <a:lnTo>
                  <a:pt x="7731" y="104200"/>
                </a:lnTo>
                <a:lnTo>
                  <a:pt x="0" y="152654"/>
                </a:lnTo>
                <a:lnTo>
                  <a:pt x="7731" y="201639"/>
                </a:lnTo>
                <a:lnTo>
                  <a:pt x="29301" y="244949"/>
                </a:lnTo>
                <a:lnTo>
                  <a:pt x="62270" y="279591"/>
                </a:lnTo>
                <a:lnTo>
                  <a:pt x="104200" y="302570"/>
                </a:lnTo>
                <a:lnTo>
                  <a:pt x="152653" y="310896"/>
                </a:lnTo>
                <a:lnTo>
                  <a:pt x="201639" y="302570"/>
                </a:lnTo>
                <a:lnTo>
                  <a:pt x="244949" y="279591"/>
                </a:lnTo>
                <a:lnTo>
                  <a:pt x="279591" y="244949"/>
                </a:lnTo>
                <a:lnTo>
                  <a:pt x="280583" y="243078"/>
                </a:lnTo>
                <a:lnTo>
                  <a:pt x="124333" y="243078"/>
                </a:lnTo>
                <a:lnTo>
                  <a:pt x="50926" y="169544"/>
                </a:lnTo>
                <a:lnTo>
                  <a:pt x="50926" y="146938"/>
                </a:lnTo>
                <a:lnTo>
                  <a:pt x="73533" y="130048"/>
                </a:lnTo>
                <a:lnTo>
                  <a:pt x="79121" y="124332"/>
                </a:lnTo>
                <a:lnTo>
                  <a:pt x="186563" y="124332"/>
                </a:lnTo>
                <a:lnTo>
                  <a:pt x="220472" y="90424"/>
                </a:lnTo>
                <a:lnTo>
                  <a:pt x="295020" y="90424"/>
                </a:lnTo>
                <a:lnTo>
                  <a:pt x="279591" y="62270"/>
                </a:lnTo>
                <a:lnTo>
                  <a:pt x="244949" y="29301"/>
                </a:lnTo>
                <a:lnTo>
                  <a:pt x="201639" y="7731"/>
                </a:lnTo>
                <a:lnTo>
                  <a:pt x="152653" y="0"/>
                </a:lnTo>
                <a:close/>
              </a:path>
              <a:path w="311150" h="311150">
                <a:moveTo>
                  <a:pt x="295020" y="90424"/>
                </a:moveTo>
                <a:lnTo>
                  <a:pt x="231775" y="90424"/>
                </a:lnTo>
                <a:lnTo>
                  <a:pt x="237362" y="96138"/>
                </a:lnTo>
                <a:lnTo>
                  <a:pt x="254380" y="113030"/>
                </a:lnTo>
                <a:lnTo>
                  <a:pt x="259969" y="118744"/>
                </a:lnTo>
                <a:lnTo>
                  <a:pt x="259969" y="124332"/>
                </a:lnTo>
                <a:lnTo>
                  <a:pt x="254380" y="130048"/>
                </a:lnTo>
                <a:lnTo>
                  <a:pt x="146938" y="243078"/>
                </a:lnTo>
                <a:lnTo>
                  <a:pt x="280583" y="243078"/>
                </a:lnTo>
                <a:lnTo>
                  <a:pt x="302570" y="201639"/>
                </a:lnTo>
                <a:lnTo>
                  <a:pt x="310896" y="152654"/>
                </a:lnTo>
                <a:lnTo>
                  <a:pt x="302570" y="104200"/>
                </a:lnTo>
                <a:lnTo>
                  <a:pt x="295020" y="90424"/>
                </a:lnTo>
                <a:close/>
              </a:path>
              <a:path w="311150" h="311150">
                <a:moveTo>
                  <a:pt x="186563" y="124332"/>
                </a:moveTo>
                <a:lnTo>
                  <a:pt x="84836" y="124332"/>
                </a:lnTo>
                <a:lnTo>
                  <a:pt x="84836" y="130048"/>
                </a:lnTo>
                <a:lnTo>
                  <a:pt x="90424" y="130048"/>
                </a:lnTo>
                <a:lnTo>
                  <a:pt x="135636" y="175260"/>
                </a:lnTo>
                <a:lnTo>
                  <a:pt x="186563" y="124332"/>
                </a:lnTo>
                <a:close/>
              </a:path>
            </a:pathLst>
          </a:custGeom>
          <a:solidFill>
            <a:srgbClr val="9184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65631" y="4543552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15" y="0"/>
                </a:moveTo>
                <a:lnTo>
                  <a:pt x="104186" y="7731"/>
                </a:lnTo>
                <a:lnTo>
                  <a:pt x="62267" y="29301"/>
                </a:lnTo>
                <a:lnTo>
                  <a:pt x="29302" y="62270"/>
                </a:lnTo>
                <a:lnTo>
                  <a:pt x="7732" y="104200"/>
                </a:lnTo>
                <a:lnTo>
                  <a:pt x="0" y="152654"/>
                </a:lnTo>
                <a:lnTo>
                  <a:pt x="7732" y="201639"/>
                </a:lnTo>
                <a:lnTo>
                  <a:pt x="29302" y="244949"/>
                </a:lnTo>
                <a:lnTo>
                  <a:pt x="62267" y="279591"/>
                </a:lnTo>
                <a:lnTo>
                  <a:pt x="104186" y="302570"/>
                </a:lnTo>
                <a:lnTo>
                  <a:pt x="152615" y="310896"/>
                </a:lnTo>
                <a:lnTo>
                  <a:pt x="201639" y="302570"/>
                </a:lnTo>
                <a:lnTo>
                  <a:pt x="244963" y="279591"/>
                </a:lnTo>
                <a:lnTo>
                  <a:pt x="279603" y="244949"/>
                </a:lnTo>
                <a:lnTo>
                  <a:pt x="280595" y="243078"/>
                </a:lnTo>
                <a:lnTo>
                  <a:pt x="124358" y="243078"/>
                </a:lnTo>
                <a:lnTo>
                  <a:pt x="50876" y="169545"/>
                </a:lnTo>
                <a:lnTo>
                  <a:pt x="50876" y="146939"/>
                </a:lnTo>
                <a:lnTo>
                  <a:pt x="73482" y="130048"/>
                </a:lnTo>
                <a:lnTo>
                  <a:pt x="79133" y="124333"/>
                </a:lnTo>
                <a:lnTo>
                  <a:pt x="186596" y="124333"/>
                </a:lnTo>
                <a:lnTo>
                  <a:pt x="220459" y="90424"/>
                </a:lnTo>
                <a:lnTo>
                  <a:pt x="295027" y="90424"/>
                </a:lnTo>
                <a:lnTo>
                  <a:pt x="279603" y="62270"/>
                </a:lnTo>
                <a:lnTo>
                  <a:pt x="244963" y="29301"/>
                </a:lnTo>
                <a:lnTo>
                  <a:pt x="201639" y="7731"/>
                </a:lnTo>
                <a:lnTo>
                  <a:pt x="152615" y="0"/>
                </a:lnTo>
                <a:close/>
              </a:path>
              <a:path w="311150" h="311150">
                <a:moveTo>
                  <a:pt x="295027" y="90424"/>
                </a:moveTo>
                <a:lnTo>
                  <a:pt x="231762" y="90424"/>
                </a:lnTo>
                <a:lnTo>
                  <a:pt x="237413" y="96138"/>
                </a:lnTo>
                <a:lnTo>
                  <a:pt x="254368" y="113030"/>
                </a:lnTo>
                <a:lnTo>
                  <a:pt x="260019" y="118745"/>
                </a:lnTo>
                <a:lnTo>
                  <a:pt x="260019" y="124333"/>
                </a:lnTo>
                <a:lnTo>
                  <a:pt x="254368" y="130048"/>
                </a:lnTo>
                <a:lnTo>
                  <a:pt x="146964" y="243078"/>
                </a:lnTo>
                <a:lnTo>
                  <a:pt x="280595" y="243078"/>
                </a:lnTo>
                <a:lnTo>
                  <a:pt x="302575" y="201639"/>
                </a:lnTo>
                <a:lnTo>
                  <a:pt x="310895" y="152654"/>
                </a:lnTo>
                <a:lnTo>
                  <a:pt x="302575" y="104200"/>
                </a:lnTo>
                <a:lnTo>
                  <a:pt x="295027" y="90424"/>
                </a:lnTo>
                <a:close/>
              </a:path>
              <a:path w="311150" h="311150">
                <a:moveTo>
                  <a:pt x="186596" y="124333"/>
                </a:moveTo>
                <a:lnTo>
                  <a:pt x="84785" y="124333"/>
                </a:lnTo>
                <a:lnTo>
                  <a:pt x="84785" y="130048"/>
                </a:lnTo>
                <a:lnTo>
                  <a:pt x="90436" y="130048"/>
                </a:lnTo>
                <a:lnTo>
                  <a:pt x="135661" y="175260"/>
                </a:lnTo>
                <a:lnTo>
                  <a:pt x="186596" y="124333"/>
                </a:lnTo>
                <a:close/>
              </a:path>
            </a:pathLst>
          </a:custGeom>
          <a:solidFill>
            <a:srgbClr val="DF4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96000" y="4218601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53" y="0"/>
                </a:moveTo>
                <a:lnTo>
                  <a:pt x="104200" y="7731"/>
                </a:lnTo>
                <a:lnTo>
                  <a:pt x="62270" y="29301"/>
                </a:lnTo>
                <a:lnTo>
                  <a:pt x="29301" y="62270"/>
                </a:lnTo>
                <a:lnTo>
                  <a:pt x="7731" y="104200"/>
                </a:lnTo>
                <a:lnTo>
                  <a:pt x="0" y="152654"/>
                </a:lnTo>
                <a:lnTo>
                  <a:pt x="7731" y="201639"/>
                </a:lnTo>
                <a:lnTo>
                  <a:pt x="29301" y="244949"/>
                </a:lnTo>
                <a:lnTo>
                  <a:pt x="62270" y="279591"/>
                </a:lnTo>
                <a:lnTo>
                  <a:pt x="104200" y="302570"/>
                </a:lnTo>
                <a:lnTo>
                  <a:pt x="152653" y="310896"/>
                </a:lnTo>
                <a:lnTo>
                  <a:pt x="201639" y="302570"/>
                </a:lnTo>
                <a:lnTo>
                  <a:pt x="244949" y="279591"/>
                </a:lnTo>
                <a:lnTo>
                  <a:pt x="279591" y="244949"/>
                </a:lnTo>
                <a:lnTo>
                  <a:pt x="280583" y="243078"/>
                </a:lnTo>
                <a:lnTo>
                  <a:pt x="124333" y="243078"/>
                </a:lnTo>
                <a:lnTo>
                  <a:pt x="50926" y="169545"/>
                </a:lnTo>
                <a:lnTo>
                  <a:pt x="50926" y="146939"/>
                </a:lnTo>
                <a:lnTo>
                  <a:pt x="73533" y="130048"/>
                </a:lnTo>
                <a:lnTo>
                  <a:pt x="79121" y="124333"/>
                </a:lnTo>
                <a:lnTo>
                  <a:pt x="186562" y="124333"/>
                </a:lnTo>
                <a:lnTo>
                  <a:pt x="220472" y="90424"/>
                </a:lnTo>
                <a:lnTo>
                  <a:pt x="295020" y="90424"/>
                </a:lnTo>
                <a:lnTo>
                  <a:pt x="279591" y="62270"/>
                </a:lnTo>
                <a:lnTo>
                  <a:pt x="244949" y="29301"/>
                </a:lnTo>
                <a:lnTo>
                  <a:pt x="201639" y="7731"/>
                </a:lnTo>
                <a:lnTo>
                  <a:pt x="152653" y="0"/>
                </a:lnTo>
                <a:close/>
              </a:path>
              <a:path w="311150" h="311150">
                <a:moveTo>
                  <a:pt x="295020" y="90424"/>
                </a:moveTo>
                <a:lnTo>
                  <a:pt x="231775" y="90424"/>
                </a:lnTo>
                <a:lnTo>
                  <a:pt x="237362" y="96139"/>
                </a:lnTo>
                <a:lnTo>
                  <a:pt x="254380" y="113030"/>
                </a:lnTo>
                <a:lnTo>
                  <a:pt x="259969" y="118745"/>
                </a:lnTo>
                <a:lnTo>
                  <a:pt x="259969" y="124333"/>
                </a:lnTo>
                <a:lnTo>
                  <a:pt x="254380" y="130048"/>
                </a:lnTo>
                <a:lnTo>
                  <a:pt x="146938" y="243078"/>
                </a:lnTo>
                <a:lnTo>
                  <a:pt x="280583" y="243078"/>
                </a:lnTo>
                <a:lnTo>
                  <a:pt x="302570" y="201639"/>
                </a:lnTo>
                <a:lnTo>
                  <a:pt x="310896" y="152654"/>
                </a:lnTo>
                <a:lnTo>
                  <a:pt x="302570" y="104200"/>
                </a:lnTo>
                <a:lnTo>
                  <a:pt x="295020" y="90424"/>
                </a:lnTo>
                <a:close/>
              </a:path>
              <a:path w="311150" h="311150">
                <a:moveTo>
                  <a:pt x="186562" y="124333"/>
                </a:moveTo>
                <a:lnTo>
                  <a:pt x="84836" y="124333"/>
                </a:lnTo>
                <a:lnTo>
                  <a:pt x="84836" y="130048"/>
                </a:lnTo>
                <a:lnTo>
                  <a:pt x="90424" y="130048"/>
                </a:lnTo>
                <a:lnTo>
                  <a:pt x="135636" y="175260"/>
                </a:lnTo>
                <a:lnTo>
                  <a:pt x="186562" y="124333"/>
                </a:lnTo>
                <a:close/>
              </a:path>
            </a:pathLst>
          </a:custGeom>
          <a:solidFill>
            <a:srgbClr val="DF4E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65631" y="5927344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15" y="0"/>
                </a:moveTo>
                <a:lnTo>
                  <a:pt x="104186" y="7732"/>
                </a:lnTo>
                <a:lnTo>
                  <a:pt x="62267" y="29302"/>
                </a:lnTo>
                <a:lnTo>
                  <a:pt x="29302" y="62267"/>
                </a:lnTo>
                <a:lnTo>
                  <a:pt x="7732" y="104186"/>
                </a:lnTo>
                <a:lnTo>
                  <a:pt x="0" y="152615"/>
                </a:lnTo>
                <a:lnTo>
                  <a:pt x="7732" y="201639"/>
                </a:lnTo>
                <a:lnTo>
                  <a:pt x="29302" y="244963"/>
                </a:lnTo>
                <a:lnTo>
                  <a:pt x="62267" y="279603"/>
                </a:lnTo>
                <a:lnTo>
                  <a:pt x="104186" y="302575"/>
                </a:lnTo>
                <a:lnTo>
                  <a:pt x="152615" y="310895"/>
                </a:lnTo>
                <a:lnTo>
                  <a:pt x="201639" y="302575"/>
                </a:lnTo>
                <a:lnTo>
                  <a:pt x="244963" y="279603"/>
                </a:lnTo>
                <a:lnTo>
                  <a:pt x="279603" y="244963"/>
                </a:lnTo>
                <a:lnTo>
                  <a:pt x="280609" y="243065"/>
                </a:lnTo>
                <a:lnTo>
                  <a:pt x="124358" y="243065"/>
                </a:lnTo>
                <a:lnTo>
                  <a:pt x="50876" y="169583"/>
                </a:lnTo>
                <a:lnTo>
                  <a:pt x="50876" y="146964"/>
                </a:lnTo>
                <a:lnTo>
                  <a:pt x="73482" y="130009"/>
                </a:lnTo>
                <a:lnTo>
                  <a:pt x="79133" y="124358"/>
                </a:lnTo>
                <a:lnTo>
                  <a:pt x="186537" y="124358"/>
                </a:lnTo>
                <a:lnTo>
                  <a:pt x="220459" y="90436"/>
                </a:lnTo>
                <a:lnTo>
                  <a:pt x="295040" y="90436"/>
                </a:lnTo>
                <a:lnTo>
                  <a:pt x="279603" y="62267"/>
                </a:lnTo>
                <a:lnTo>
                  <a:pt x="244963" y="29302"/>
                </a:lnTo>
                <a:lnTo>
                  <a:pt x="201639" y="7732"/>
                </a:lnTo>
                <a:lnTo>
                  <a:pt x="152615" y="0"/>
                </a:lnTo>
                <a:close/>
              </a:path>
              <a:path w="311150" h="311150">
                <a:moveTo>
                  <a:pt x="295040" y="90436"/>
                </a:moveTo>
                <a:lnTo>
                  <a:pt x="231762" y="90436"/>
                </a:lnTo>
                <a:lnTo>
                  <a:pt x="260019" y="118706"/>
                </a:lnTo>
                <a:lnTo>
                  <a:pt x="260019" y="124358"/>
                </a:lnTo>
                <a:lnTo>
                  <a:pt x="254368" y="130009"/>
                </a:lnTo>
                <a:lnTo>
                  <a:pt x="146964" y="243065"/>
                </a:lnTo>
                <a:lnTo>
                  <a:pt x="280609" y="243065"/>
                </a:lnTo>
                <a:lnTo>
                  <a:pt x="302575" y="201639"/>
                </a:lnTo>
                <a:lnTo>
                  <a:pt x="310895" y="152615"/>
                </a:lnTo>
                <a:lnTo>
                  <a:pt x="302575" y="104186"/>
                </a:lnTo>
                <a:lnTo>
                  <a:pt x="295040" y="90436"/>
                </a:lnTo>
                <a:close/>
              </a:path>
              <a:path w="311150" h="311150">
                <a:moveTo>
                  <a:pt x="186537" y="124358"/>
                </a:moveTo>
                <a:lnTo>
                  <a:pt x="84785" y="124358"/>
                </a:lnTo>
                <a:lnTo>
                  <a:pt x="84785" y="130009"/>
                </a:lnTo>
                <a:lnTo>
                  <a:pt x="90436" y="130009"/>
                </a:lnTo>
                <a:lnTo>
                  <a:pt x="135661" y="175234"/>
                </a:lnTo>
                <a:lnTo>
                  <a:pt x="186537" y="124358"/>
                </a:lnTo>
                <a:close/>
              </a:path>
            </a:pathLst>
          </a:custGeom>
          <a:solidFill>
            <a:srgbClr val="855D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99943" y="4841917"/>
            <a:ext cx="414867" cy="414867"/>
          </a:xfrm>
          <a:custGeom>
            <a:avLst/>
            <a:gdLst/>
            <a:ahLst/>
            <a:cxnLst/>
            <a:rect l="l" t="t" r="r" b="b"/>
            <a:pathLst>
              <a:path w="311150" h="311150">
                <a:moveTo>
                  <a:pt x="152653" y="0"/>
                </a:moveTo>
                <a:lnTo>
                  <a:pt x="104200" y="7732"/>
                </a:lnTo>
                <a:lnTo>
                  <a:pt x="62270" y="29302"/>
                </a:lnTo>
                <a:lnTo>
                  <a:pt x="29301" y="62267"/>
                </a:lnTo>
                <a:lnTo>
                  <a:pt x="7731" y="104186"/>
                </a:lnTo>
                <a:lnTo>
                  <a:pt x="0" y="152615"/>
                </a:lnTo>
                <a:lnTo>
                  <a:pt x="7731" y="201639"/>
                </a:lnTo>
                <a:lnTo>
                  <a:pt x="29301" y="244963"/>
                </a:lnTo>
                <a:lnTo>
                  <a:pt x="62270" y="279603"/>
                </a:lnTo>
                <a:lnTo>
                  <a:pt x="104200" y="302575"/>
                </a:lnTo>
                <a:lnTo>
                  <a:pt x="152653" y="310896"/>
                </a:lnTo>
                <a:lnTo>
                  <a:pt x="201639" y="302575"/>
                </a:lnTo>
                <a:lnTo>
                  <a:pt x="244949" y="279603"/>
                </a:lnTo>
                <a:lnTo>
                  <a:pt x="279591" y="244963"/>
                </a:lnTo>
                <a:lnTo>
                  <a:pt x="280597" y="243065"/>
                </a:lnTo>
                <a:lnTo>
                  <a:pt x="124333" y="243065"/>
                </a:lnTo>
                <a:lnTo>
                  <a:pt x="50926" y="169583"/>
                </a:lnTo>
                <a:lnTo>
                  <a:pt x="50926" y="146964"/>
                </a:lnTo>
                <a:lnTo>
                  <a:pt x="73533" y="130009"/>
                </a:lnTo>
                <a:lnTo>
                  <a:pt x="79121" y="124358"/>
                </a:lnTo>
                <a:lnTo>
                  <a:pt x="186504" y="124358"/>
                </a:lnTo>
                <a:lnTo>
                  <a:pt x="220472" y="90436"/>
                </a:lnTo>
                <a:lnTo>
                  <a:pt x="295033" y="90436"/>
                </a:lnTo>
                <a:lnTo>
                  <a:pt x="279591" y="62267"/>
                </a:lnTo>
                <a:lnTo>
                  <a:pt x="244949" y="29302"/>
                </a:lnTo>
                <a:lnTo>
                  <a:pt x="201639" y="7732"/>
                </a:lnTo>
                <a:lnTo>
                  <a:pt x="152653" y="0"/>
                </a:lnTo>
                <a:close/>
              </a:path>
              <a:path w="311150" h="311150">
                <a:moveTo>
                  <a:pt x="295033" y="90436"/>
                </a:moveTo>
                <a:lnTo>
                  <a:pt x="231775" y="90436"/>
                </a:lnTo>
                <a:lnTo>
                  <a:pt x="237362" y="96100"/>
                </a:lnTo>
                <a:lnTo>
                  <a:pt x="254380" y="113055"/>
                </a:lnTo>
                <a:lnTo>
                  <a:pt x="259968" y="118706"/>
                </a:lnTo>
                <a:lnTo>
                  <a:pt x="259968" y="124358"/>
                </a:lnTo>
                <a:lnTo>
                  <a:pt x="254380" y="130009"/>
                </a:lnTo>
                <a:lnTo>
                  <a:pt x="146938" y="243065"/>
                </a:lnTo>
                <a:lnTo>
                  <a:pt x="280597" y="243065"/>
                </a:lnTo>
                <a:lnTo>
                  <a:pt x="302570" y="201639"/>
                </a:lnTo>
                <a:lnTo>
                  <a:pt x="310896" y="152615"/>
                </a:lnTo>
                <a:lnTo>
                  <a:pt x="302570" y="104186"/>
                </a:lnTo>
                <a:lnTo>
                  <a:pt x="295033" y="90436"/>
                </a:lnTo>
                <a:close/>
              </a:path>
              <a:path w="311150" h="311150">
                <a:moveTo>
                  <a:pt x="186504" y="124358"/>
                </a:moveTo>
                <a:lnTo>
                  <a:pt x="84836" y="124358"/>
                </a:lnTo>
                <a:lnTo>
                  <a:pt x="84836" y="130009"/>
                </a:lnTo>
                <a:lnTo>
                  <a:pt x="90424" y="130009"/>
                </a:lnTo>
                <a:lnTo>
                  <a:pt x="135636" y="175234"/>
                </a:lnTo>
                <a:lnTo>
                  <a:pt x="186504" y="124358"/>
                </a:lnTo>
                <a:close/>
              </a:path>
            </a:pathLst>
          </a:custGeom>
          <a:solidFill>
            <a:srgbClr val="855D5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222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Группа 42">
            <a:extLst>
              <a:ext uri="{FF2B5EF4-FFF2-40B4-BE49-F238E27FC236}">
                <a16:creationId xmlns:a16="http://schemas.microsoft.com/office/drawing/2014/main" xmlns="" id="{74876EE1-D9CF-4C2A-91E7-BA76078B06BE}"/>
              </a:ext>
            </a:extLst>
          </p:cNvPr>
          <p:cNvGrpSpPr/>
          <p:nvPr/>
        </p:nvGrpSpPr>
        <p:grpSpPr>
          <a:xfrm>
            <a:off x="249002" y="5814986"/>
            <a:ext cx="11340970" cy="893322"/>
            <a:chOff x="465896" y="5864264"/>
            <a:chExt cx="11340970" cy="893322"/>
          </a:xfrm>
        </p:grpSpPr>
        <p:pic>
          <p:nvPicPr>
            <p:cNvPr id="44" name="Рисунок 43">
              <a:extLst>
                <a:ext uri="{FF2B5EF4-FFF2-40B4-BE49-F238E27FC236}">
                  <a16:creationId xmlns:a16="http://schemas.microsoft.com/office/drawing/2014/main" xmlns="" id="{53AE710A-D302-4EAA-A486-546A8A7BC4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01" t="13882" r="13594" b="12679"/>
            <a:stretch/>
          </p:blipFill>
          <p:spPr>
            <a:xfrm>
              <a:off x="10397707" y="5979661"/>
              <a:ext cx="1409159" cy="777925"/>
            </a:xfrm>
            <a:prstGeom prst="rect">
              <a:avLst/>
            </a:prstGeom>
          </p:spPr>
        </p:pic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xmlns="" id="{ADEA04A8-A5BA-49BF-8056-56EA392F3135}"/>
                </a:ext>
              </a:extLst>
            </p:cNvPr>
            <p:cNvCxnSpPr>
              <a:cxnSpLocks/>
            </p:cNvCxnSpPr>
            <p:nvPr/>
          </p:nvCxnSpPr>
          <p:spPr>
            <a:xfrm>
              <a:off x="1464469" y="6596199"/>
              <a:ext cx="8998744" cy="0"/>
            </a:xfrm>
            <a:prstGeom prst="line">
              <a:avLst/>
            </a:prstGeom>
            <a:ln w="12700">
              <a:solidFill>
                <a:srgbClr val="E8533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Рисунок 45">
              <a:extLst>
                <a:ext uri="{FF2B5EF4-FFF2-40B4-BE49-F238E27FC236}">
                  <a16:creationId xmlns:a16="http://schemas.microsoft.com/office/drawing/2014/main" xmlns="" id="{C47DA836-9094-4E56-BA32-8A40C17951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64" t="23369" r="6014" b="12891"/>
            <a:stretch/>
          </p:blipFill>
          <p:spPr>
            <a:xfrm>
              <a:off x="465896" y="5864264"/>
              <a:ext cx="1053583" cy="771973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671696" y="212243"/>
            <a:ext cx="109182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E85338"/>
                </a:solidFill>
                <a:latin typeface="Arial Narrow" panose="020B0606020202030204" pitchFamily="34" charset="0"/>
              </a:rPr>
              <a:t>ГРАНТ ПРЕДОСТАВЛЯЕТСЯ СОГЛАСНО СЛЕДУЮЩИХ ТРЕБОВАНИЙ:</a:t>
            </a:r>
          </a:p>
        </p:txBody>
      </p:sp>
      <p:sp>
        <p:nvSpPr>
          <p:cNvPr id="53" name="矩形: 圆角 66"/>
          <p:cNvSpPr/>
          <p:nvPr/>
        </p:nvSpPr>
        <p:spPr>
          <a:xfrm>
            <a:off x="163141" y="1522349"/>
            <a:ext cx="923990" cy="83221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6000">
                <a:srgbClr val="E85338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57" name="矩形: 圆角 66"/>
          <p:cNvSpPr/>
          <p:nvPr/>
        </p:nvSpPr>
        <p:spPr>
          <a:xfrm>
            <a:off x="163141" y="3148138"/>
            <a:ext cx="923990" cy="83221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6000">
                <a:srgbClr val="E85338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8453" y="1666988"/>
            <a:ext cx="30235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получен статус </a:t>
            </a:r>
          </a:p>
          <a:p>
            <a:r>
              <a:rPr lang="ru-RU" b="1" dirty="0"/>
              <a:t>«Социальное предприятие»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34809" y="2969003"/>
            <a:ext cx="39915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СМСП, впервые признанный социальным предприятием, прошел обучение в акселерационной программе в течение года до момента получения гранта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87131" y="4792652"/>
            <a:ext cx="44540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СМСП зарегистрирован на территории Приморского края</a:t>
            </a:r>
          </a:p>
        </p:txBody>
      </p:sp>
      <p:sp>
        <p:nvSpPr>
          <p:cNvPr id="58" name="矩形: 圆角 66"/>
          <p:cNvSpPr/>
          <p:nvPr/>
        </p:nvSpPr>
        <p:spPr>
          <a:xfrm>
            <a:off x="163141" y="4733549"/>
            <a:ext cx="923990" cy="83221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6000">
                <a:srgbClr val="E85338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59" name="矩形: 圆角 66"/>
          <p:cNvSpPr/>
          <p:nvPr/>
        </p:nvSpPr>
        <p:spPr>
          <a:xfrm>
            <a:off x="5079169" y="1520108"/>
            <a:ext cx="923990" cy="83221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6000">
                <a:srgbClr val="E85338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60" name="矩形: 圆角 66"/>
          <p:cNvSpPr/>
          <p:nvPr/>
        </p:nvSpPr>
        <p:spPr>
          <a:xfrm>
            <a:off x="5126356" y="3189649"/>
            <a:ext cx="923990" cy="83221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6000">
                <a:srgbClr val="E85338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61" name="矩形: 圆角 66"/>
          <p:cNvSpPr/>
          <p:nvPr/>
        </p:nvSpPr>
        <p:spPr>
          <a:xfrm>
            <a:off x="5126356" y="4753803"/>
            <a:ext cx="923990" cy="83221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6000">
                <a:srgbClr val="E85338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34481" y="1000539"/>
            <a:ext cx="615751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отсутствие неисполненной обязанности по уплате налогов, сборов, страховых взносов, пеней, штрафов, процентов и иных обязательных платежей, подлежащих уплате в бюджеты бюджетной системы РФ в соответствии с законодательством РФ о налогах и сборах,  не ранее чем за 30 календарных дней до дня представления в министерство документов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07201" y="328259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отсутствие просроченной задолженности по возврату в краевой бюджет субсидий, бюджетных инвестиций и </a:t>
            </a:r>
            <a:r>
              <a:rPr lang="ru-RU" dirty="0" err="1"/>
              <a:t>тп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6207201" y="4594587"/>
            <a:ext cx="5984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ЮЛ не находится в процессе реорганизации, ликвидации, в отношении него не введена процедура банкротства, деятельность субъекта малого и среднего предпринимательства не приостановлена в порядке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85031" y="1504858"/>
            <a:ext cx="367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79911" y="3148138"/>
            <a:ext cx="367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79911" y="4734771"/>
            <a:ext cx="367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295448" y="1513389"/>
            <a:ext cx="367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343126" y="3190871"/>
            <a:ext cx="367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378495" y="4755025"/>
            <a:ext cx="3670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6086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6" name="图表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827996"/>
              </p:ext>
            </p:extLst>
          </p:nvPr>
        </p:nvGraphicFramePr>
        <p:xfrm>
          <a:off x="4208306" y="1287059"/>
          <a:ext cx="3775389" cy="373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49128" name="椭圆 61"/>
          <p:cNvSpPr/>
          <p:nvPr/>
        </p:nvSpPr>
        <p:spPr>
          <a:xfrm>
            <a:off x="4755178" y="1840341"/>
            <a:ext cx="2717323" cy="27057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9129" name="椭圆 56"/>
          <p:cNvSpPr/>
          <p:nvPr/>
        </p:nvSpPr>
        <p:spPr>
          <a:xfrm>
            <a:off x="4626159" y="1818163"/>
            <a:ext cx="555427" cy="55542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1049130" name="椭圆 70"/>
          <p:cNvSpPr/>
          <p:nvPr/>
        </p:nvSpPr>
        <p:spPr>
          <a:xfrm>
            <a:off x="6931028" y="1788344"/>
            <a:ext cx="555427" cy="55542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zh-CN" dirty="0"/>
              <a:t>3</a:t>
            </a:r>
            <a:endParaRPr lang="zh-CN" altLang="en-US" dirty="0"/>
          </a:p>
        </p:txBody>
      </p:sp>
      <p:sp>
        <p:nvSpPr>
          <p:cNvPr id="1049131" name="椭圆 77"/>
          <p:cNvSpPr/>
          <p:nvPr/>
        </p:nvSpPr>
        <p:spPr>
          <a:xfrm>
            <a:off x="4760706" y="3995764"/>
            <a:ext cx="555427" cy="55542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zh-CN" dirty="0"/>
              <a:t>7</a:t>
            </a:r>
            <a:endParaRPr lang="zh-CN" altLang="en-US" dirty="0"/>
          </a:p>
        </p:txBody>
      </p:sp>
      <p:sp>
        <p:nvSpPr>
          <p:cNvPr id="1049132" name="椭圆 78"/>
          <p:cNvSpPr/>
          <p:nvPr/>
        </p:nvSpPr>
        <p:spPr>
          <a:xfrm>
            <a:off x="6979534" y="4023475"/>
            <a:ext cx="555427" cy="55542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zh-CN" dirty="0"/>
              <a:t>5</a:t>
            </a:r>
            <a:endParaRPr lang="zh-CN" altLang="en-US" dirty="0"/>
          </a:p>
        </p:txBody>
      </p:sp>
      <p:sp>
        <p:nvSpPr>
          <p:cNvPr id="1049133" name="文本框 58"/>
          <p:cNvSpPr txBox="1"/>
          <p:nvPr/>
        </p:nvSpPr>
        <p:spPr>
          <a:xfrm>
            <a:off x="2693627" y="1241057"/>
            <a:ext cx="1225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2400" b="1" dirty="0">
                <a:solidFill>
                  <a:srgbClr val="C00000"/>
                </a:solidFill>
              </a:rPr>
              <a:t>ЗАЯВКА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1049134" name="Lorem Ipsum"/>
          <p:cNvSpPr/>
          <p:nvPr/>
        </p:nvSpPr>
        <p:spPr bwMode="auto">
          <a:xfrm>
            <a:off x="2453454" y="1577168"/>
            <a:ext cx="1764654" cy="496318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2399" rIns="72000" bIns="32399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sz="1400" dirty="0">
                <a:solidFill>
                  <a:schemeClr val="tx1"/>
                </a:solidFill>
              </a:rPr>
              <a:t>для участия в конкурсе по форме</a:t>
            </a:r>
            <a:endParaRPr lang="en-US" sz="1400" dirty="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1049137" name="文本框 57"/>
          <p:cNvSpPr txBox="1"/>
          <p:nvPr/>
        </p:nvSpPr>
        <p:spPr>
          <a:xfrm>
            <a:off x="5029728" y="2583798"/>
            <a:ext cx="2168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zh-CN" sz="3600" b="1" dirty="0">
                <a:solidFill>
                  <a:srgbClr val="404040"/>
                </a:solidFill>
              </a:rPr>
              <a:t>ПОРЯДОК</a:t>
            </a:r>
            <a:endParaRPr lang="en-US" altLang="zh-CN" sz="3600" b="1" dirty="0">
              <a:solidFill>
                <a:srgbClr val="404040"/>
              </a:solidFill>
            </a:endParaRPr>
          </a:p>
        </p:txBody>
      </p:sp>
      <p:sp>
        <p:nvSpPr>
          <p:cNvPr id="1049142" name="等腰三角形 85"/>
          <p:cNvSpPr/>
          <p:nvPr/>
        </p:nvSpPr>
        <p:spPr>
          <a:xfrm rot="10800000">
            <a:off x="5200012" y="-2"/>
            <a:ext cx="1779522" cy="744985"/>
          </a:xfrm>
          <a:prstGeom prst="triangle">
            <a:avLst/>
          </a:prstGeom>
          <a:solidFill>
            <a:srgbClr val="E8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45776" name="直接连接符 94"/>
          <p:cNvCxnSpPr>
            <a:cxnSpLocks/>
          </p:cNvCxnSpPr>
          <p:nvPr/>
        </p:nvCxnSpPr>
        <p:spPr>
          <a:xfrm>
            <a:off x="7430199" y="2036959"/>
            <a:ext cx="518678" cy="18315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77" name="直接连接符 98"/>
          <p:cNvCxnSpPr>
            <a:cxnSpLocks/>
          </p:cNvCxnSpPr>
          <p:nvPr/>
        </p:nvCxnSpPr>
        <p:spPr>
          <a:xfrm>
            <a:off x="7430279" y="4490878"/>
            <a:ext cx="215950" cy="331234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组合 101"/>
          <p:cNvGrpSpPr/>
          <p:nvPr/>
        </p:nvGrpSpPr>
        <p:grpSpPr>
          <a:xfrm flipH="1">
            <a:off x="3900816" y="1595510"/>
            <a:ext cx="782827" cy="331234"/>
            <a:chOff x="7583726" y="1609216"/>
            <a:chExt cx="782827" cy="331234"/>
          </a:xfrm>
        </p:grpSpPr>
        <p:cxnSp>
          <p:nvCxnSpPr>
            <p:cNvPr id="3145779" name="直接连接符 102"/>
            <p:cNvCxnSpPr>
              <a:cxnSpLocks/>
            </p:cNvCxnSpPr>
            <p:nvPr/>
          </p:nvCxnSpPr>
          <p:spPr>
            <a:xfrm flipV="1">
              <a:off x="7583726" y="1609216"/>
              <a:ext cx="215950" cy="331234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80" name="直接连接符 103"/>
            <p:cNvCxnSpPr>
              <a:cxnSpLocks/>
            </p:cNvCxnSpPr>
            <p:nvPr/>
          </p:nvCxnSpPr>
          <p:spPr>
            <a:xfrm>
              <a:off x="7799675" y="1609216"/>
              <a:ext cx="56687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" name="组合 108"/>
          <p:cNvGrpSpPr/>
          <p:nvPr/>
        </p:nvGrpSpPr>
        <p:grpSpPr>
          <a:xfrm flipH="1" flipV="1">
            <a:off x="4110272" y="4450435"/>
            <a:ext cx="782826" cy="331234"/>
            <a:chOff x="7583726" y="1609216"/>
            <a:chExt cx="782826" cy="331234"/>
          </a:xfrm>
        </p:grpSpPr>
        <p:cxnSp>
          <p:nvCxnSpPr>
            <p:cNvPr id="3145781" name="直接连接符 109"/>
            <p:cNvCxnSpPr>
              <a:cxnSpLocks/>
            </p:cNvCxnSpPr>
            <p:nvPr/>
          </p:nvCxnSpPr>
          <p:spPr>
            <a:xfrm flipV="1">
              <a:off x="7583726" y="1609216"/>
              <a:ext cx="215950" cy="331234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82" name="直接连接符 110"/>
            <p:cNvCxnSpPr>
              <a:cxnSpLocks/>
            </p:cNvCxnSpPr>
            <p:nvPr/>
          </p:nvCxnSpPr>
          <p:spPr>
            <a:xfrm>
              <a:off x="7799676" y="1609216"/>
              <a:ext cx="566876" cy="1022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9147" name="矩形 112"/>
          <p:cNvSpPr/>
          <p:nvPr/>
        </p:nvSpPr>
        <p:spPr>
          <a:xfrm>
            <a:off x="5035588" y="3068454"/>
            <a:ext cx="23193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zh-CN" sz="3600" b="1" dirty="0">
                <a:solidFill>
                  <a:srgbClr val="404040"/>
                </a:solidFill>
              </a:rPr>
              <a:t>КОНКУРСА</a:t>
            </a:r>
            <a:endParaRPr lang="zh-CN" altLang="en-US" sz="3600" b="1" dirty="0">
              <a:solidFill>
                <a:srgbClr val="404040"/>
              </a:solidFill>
            </a:endParaRPr>
          </a:p>
        </p:txBody>
      </p:sp>
      <p:sp>
        <p:nvSpPr>
          <p:cNvPr id="35" name="椭圆 77"/>
          <p:cNvSpPr/>
          <p:nvPr/>
        </p:nvSpPr>
        <p:spPr>
          <a:xfrm>
            <a:off x="4323553" y="2860554"/>
            <a:ext cx="555427" cy="55542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zh-CN" dirty="0"/>
              <a:t>8</a:t>
            </a:r>
            <a:endParaRPr lang="zh-CN" altLang="en-US" dirty="0"/>
          </a:p>
        </p:txBody>
      </p:sp>
      <p:cxnSp>
        <p:nvCxnSpPr>
          <p:cNvPr id="39" name="直接连接符 110"/>
          <p:cNvCxnSpPr>
            <a:cxnSpLocks/>
          </p:cNvCxnSpPr>
          <p:nvPr/>
        </p:nvCxnSpPr>
        <p:spPr>
          <a:xfrm flipH="1" flipV="1">
            <a:off x="3805445" y="3181465"/>
            <a:ext cx="566876" cy="102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椭圆 78"/>
          <p:cNvSpPr/>
          <p:nvPr/>
        </p:nvSpPr>
        <p:spPr>
          <a:xfrm>
            <a:off x="7357991" y="2789925"/>
            <a:ext cx="555427" cy="55542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zh-CN" dirty="0"/>
              <a:t>4</a:t>
            </a:r>
            <a:endParaRPr lang="zh-CN" altLang="en-US" dirty="0"/>
          </a:p>
        </p:txBody>
      </p:sp>
      <p:grpSp>
        <p:nvGrpSpPr>
          <p:cNvPr id="48" name="组合 97"/>
          <p:cNvGrpSpPr/>
          <p:nvPr/>
        </p:nvGrpSpPr>
        <p:grpSpPr>
          <a:xfrm flipV="1">
            <a:off x="7807507" y="3323162"/>
            <a:ext cx="782826" cy="331234"/>
            <a:chOff x="7583726" y="1609216"/>
            <a:chExt cx="782826" cy="331234"/>
          </a:xfrm>
        </p:grpSpPr>
        <p:cxnSp>
          <p:nvCxnSpPr>
            <p:cNvPr id="49" name="直接连接符 98"/>
            <p:cNvCxnSpPr>
              <a:cxnSpLocks/>
            </p:cNvCxnSpPr>
            <p:nvPr/>
          </p:nvCxnSpPr>
          <p:spPr>
            <a:xfrm flipV="1">
              <a:off x="7583726" y="1609216"/>
              <a:ext cx="215950" cy="331234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99"/>
            <p:cNvCxnSpPr>
              <a:cxnSpLocks/>
            </p:cNvCxnSpPr>
            <p:nvPr/>
          </p:nvCxnSpPr>
          <p:spPr>
            <a:xfrm>
              <a:off x="7799676" y="1609216"/>
              <a:ext cx="566876" cy="1022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椭圆 78"/>
          <p:cNvSpPr/>
          <p:nvPr/>
        </p:nvSpPr>
        <p:spPr>
          <a:xfrm>
            <a:off x="5805622" y="4466872"/>
            <a:ext cx="555427" cy="55542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zh-CN" dirty="0"/>
              <a:t>6</a:t>
            </a:r>
            <a:endParaRPr lang="zh-CN" altLang="en-US" dirty="0"/>
          </a:p>
        </p:txBody>
      </p:sp>
      <p:cxnSp>
        <p:nvCxnSpPr>
          <p:cNvPr id="57" name="直接连接符 99"/>
          <p:cNvCxnSpPr>
            <a:cxnSpLocks/>
          </p:cNvCxnSpPr>
          <p:nvPr/>
        </p:nvCxnSpPr>
        <p:spPr>
          <a:xfrm rot="5400000" flipV="1">
            <a:off x="5868959" y="5141601"/>
            <a:ext cx="404083" cy="102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椭圆 70"/>
          <p:cNvSpPr/>
          <p:nvPr/>
        </p:nvSpPr>
        <p:spPr>
          <a:xfrm>
            <a:off x="5777931" y="1269900"/>
            <a:ext cx="555427" cy="555427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2</a:t>
            </a:r>
            <a:endParaRPr lang="zh-CN" altLang="en-US"/>
          </a:p>
        </p:txBody>
      </p:sp>
      <p:grpSp>
        <p:nvGrpSpPr>
          <p:cNvPr id="61" name="组合 96"/>
          <p:cNvGrpSpPr/>
          <p:nvPr/>
        </p:nvGrpSpPr>
        <p:grpSpPr>
          <a:xfrm>
            <a:off x="6185781" y="999845"/>
            <a:ext cx="782826" cy="331234"/>
            <a:chOff x="7583726" y="1609216"/>
            <a:chExt cx="782826" cy="331234"/>
          </a:xfrm>
        </p:grpSpPr>
        <p:cxnSp>
          <p:nvCxnSpPr>
            <p:cNvPr id="62" name="直接连接符 90"/>
            <p:cNvCxnSpPr>
              <a:cxnSpLocks/>
            </p:cNvCxnSpPr>
            <p:nvPr/>
          </p:nvCxnSpPr>
          <p:spPr>
            <a:xfrm flipV="1">
              <a:off x="7583726" y="1609216"/>
              <a:ext cx="215950" cy="331234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94"/>
            <p:cNvCxnSpPr>
              <a:cxnSpLocks/>
            </p:cNvCxnSpPr>
            <p:nvPr/>
          </p:nvCxnSpPr>
          <p:spPr>
            <a:xfrm>
              <a:off x="7799676" y="1619272"/>
              <a:ext cx="566876" cy="1022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文本框 58"/>
          <p:cNvSpPr txBox="1"/>
          <p:nvPr/>
        </p:nvSpPr>
        <p:spPr>
          <a:xfrm>
            <a:off x="1836596" y="2340458"/>
            <a:ext cx="20728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zh-CN" sz="2400" b="1" dirty="0">
                <a:solidFill>
                  <a:srgbClr val="C00000"/>
                </a:solidFill>
              </a:rPr>
              <a:t>Выписка </a:t>
            </a:r>
          </a:p>
          <a:p>
            <a:pPr algn="ctr"/>
            <a:r>
              <a:rPr lang="ru-RU" altLang="zh-CN" sz="2400" b="1" dirty="0">
                <a:solidFill>
                  <a:srgbClr val="C00000"/>
                </a:solidFill>
              </a:rPr>
              <a:t>ЕГРИП/ЕГРЮЛ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66" name="Lorem Ipsum"/>
          <p:cNvSpPr/>
          <p:nvPr/>
        </p:nvSpPr>
        <p:spPr bwMode="auto">
          <a:xfrm>
            <a:off x="1782211" y="3086689"/>
            <a:ext cx="2166965" cy="927205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2399" rIns="72000" bIns="32399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sz="1400" dirty="0">
                <a:solidFill>
                  <a:schemeClr val="tx1"/>
                </a:solidFill>
              </a:rPr>
              <a:t>выданную не ранее чем за 30 календарных дней до дня представления в министерство документов</a:t>
            </a:r>
            <a:endParaRPr lang="en-US" sz="1400" dirty="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67" name="文本框 58"/>
          <p:cNvSpPr txBox="1"/>
          <p:nvPr/>
        </p:nvSpPr>
        <p:spPr>
          <a:xfrm>
            <a:off x="1727264" y="4075380"/>
            <a:ext cx="23688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zh-CN" sz="2400" b="1" dirty="0">
                <a:solidFill>
                  <a:srgbClr val="C00000"/>
                </a:solidFill>
              </a:rPr>
              <a:t>СПРАВКА </a:t>
            </a:r>
          </a:p>
          <a:p>
            <a:pPr algn="ctr"/>
            <a:r>
              <a:rPr lang="ru-RU" altLang="zh-CN" sz="2400" b="1" dirty="0">
                <a:solidFill>
                  <a:srgbClr val="C00000"/>
                </a:solidFill>
              </a:rPr>
              <a:t>ИЗ НАЛОГОВОЙ 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68" name="Lorem Ipsum"/>
          <p:cNvSpPr/>
          <p:nvPr/>
        </p:nvSpPr>
        <p:spPr bwMode="auto">
          <a:xfrm>
            <a:off x="1089477" y="4855493"/>
            <a:ext cx="3665701" cy="1788980"/>
          </a:xfrm>
          <a:prstGeom prst="rect">
            <a:avLst/>
          </a:prstGeom>
          <a:noFill/>
          <a:ln w="635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2399" rIns="72000" bIns="32399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sz="1400" dirty="0">
                <a:solidFill>
                  <a:schemeClr val="tx1"/>
                </a:solidFill>
              </a:rPr>
              <a:t>подтверждающую отсутствие у СП, неисполненной обязанности по уплате налогов, сборов, страховых взносов, пеней, штрафов, процентов, подлежащих уплате в соответствии с законодательством РФ о налогах и сборах, выданную не ранее чем за 30 календарных дней до дня представления в министерство документов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9" name="文本框 58"/>
          <p:cNvSpPr txBox="1"/>
          <p:nvPr/>
        </p:nvSpPr>
        <p:spPr>
          <a:xfrm>
            <a:off x="6857056" y="95867"/>
            <a:ext cx="2669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zh-CN" sz="2400" b="1" dirty="0">
                <a:solidFill>
                  <a:srgbClr val="C00000"/>
                </a:solidFill>
              </a:rPr>
              <a:t>КОПИИ</a:t>
            </a:r>
          </a:p>
          <a:p>
            <a:pPr algn="ctr"/>
            <a:r>
              <a:rPr lang="ru-RU" altLang="zh-CN" sz="2400" b="1" dirty="0">
                <a:solidFill>
                  <a:srgbClr val="C00000"/>
                </a:solidFill>
              </a:rPr>
              <a:t>УЧЕРЕДИТЕЛЬНЫХ</a:t>
            </a:r>
          </a:p>
          <a:p>
            <a:pPr algn="ctr"/>
            <a:r>
              <a:rPr lang="ru-RU" altLang="zh-CN" sz="2400" b="1" dirty="0">
                <a:solidFill>
                  <a:srgbClr val="C00000"/>
                </a:solidFill>
              </a:rPr>
              <a:t>ДОКУМЕНТОВ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69918" y="1189056"/>
            <a:ext cx="17458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dirty="0"/>
              <a:t>при наличии и всех изменений к ним</a:t>
            </a:r>
          </a:p>
        </p:txBody>
      </p:sp>
      <p:sp>
        <p:nvSpPr>
          <p:cNvPr id="72" name="文本框 58"/>
          <p:cNvSpPr txBox="1"/>
          <p:nvPr/>
        </p:nvSpPr>
        <p:spPr>
          <a:xfrm>
            <a:off x="7973587" y="1842653"/>
            <a:ext cx="3024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altLang="zh-CN" sz="2400" b="1" dirty="0">
                <a:solidFill>
                  <a:srgbClr val="C00000"/>
                </a:solidFill>
              </a:rPr>
              <a:t>ОПИСАНИЕ ПРОЕКТА 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34443" y="2226419"/>
            <a:ext cx="27672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dirty="0"/>
              <a:t>в сфере социального предпринимательства по форме, утвержденной Приказом министерства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82665" y="3405678"/>
            <a:ext cx="3356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ПРЕЗЕНТАЦИЯ ПРОЕКТА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490805" y="3785578"/>
            <a:ext cx="32634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400" dirty="0"/>
              <a:t>в сфере социального предпринимательства по форме, утвержденной Приказом министерства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3316" y="5224238"/>
            <a:ext cx="2426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СМЕТА ПРОЕКТА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35399" y="5648298"/>
            <a:ext cx="34074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dirty="0"/>
              <a:t>предварительная смета проекта в сфере социального предпринимательства с расшифровкой затрат по форме, утвержденной Приказом министерства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7576955" y="4591279"/>
            <a:ext cx="4708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АКСЕЛЕРАЦИОННАЯ ПРОГРАММА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410741" y="5022299"/>
            <a:ext cx="359286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400" dirty="0"/>
              <a:t>документ, подтверждающий прохождение обучения в акселерационной программе по направлению осуществления деятельности в сфере социального предпринимательства, проведение которой организовано ЦИСС</a:t>
            </a:r>
          </a:p>
        </p:txBody>
      </p:sp>
    </p:spTree>
    <p:extLst>
      <p:ext uri="{BB962C8B-B14F-4D97-AF65-F5344CB8AC3E}">
        <p14:creationId xmlns:p14="http://schemas.microsoft.com/office/powerpoint/2010/main" val="56305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722496" y="80163"/>
            <a:ext cx="109182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E85338"/>
                </a:solidFill>
                <a:latin typeface="Arial Narrow" panose="020B0606020202030204" pitchFamily="34" charset="0"/>
              </a:rPr>
              <a:t>КРИТЕРИИ КОНКУРСА ЗАЯВОК</a:t>
            </a:r>
          </a:p>
        </p:txBody>
      </p:sp>
      <p:pic>
        <p:nvPicPr>
          <p:cNvPr id="8" name="Рисунок 7" descr="C:\Users\to.chernyshev\Downloads\2023-08-03_12-04-57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96" y="545718"/>
            <a:ext cx="4402841" cy="3111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C:\Users\to.chernyshev\Downloads\2023-08-03_12-05-13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96" y="3657601"/>
            <a:ext cx="4402841" cy="32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C:\Users\to.chernyshev\Downloads\2023-08-03_12-05-3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634" y="545718"/>
            <a:ext cx="4757714" cy="2674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0945" y="3219955"/>
            <a:ext cx="4818403" cy="3484330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>
            <a:endCxn id="11" idx="2"/>
          </p:cNvCxnSpPr>
          <p:nvPr/>
        </p:nvCxnSpPr>
        <p:spPr>
          <a:xfrm flipV="1">
            <a:off x="6181634" y="603383"/>
            <a:ext cx="0" cy="26165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49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D8AAA7FC-F802-4865-9901-B3F413C5A66E}"/>
              </a:ext>
            </a:extLst>
          </p:cNvPr>
          <p:cNvSpPr txBox="1"/>
          <p:nvPr/>
        </p:nvSpPr>
        <p:spPr>
          <a:xfrm>
            <a:off x="249002" y="152667"/>
            <a:ext cx="1194299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/>
              <a:t>ОТЧЁТНОСТЬ:</a:t>
            </a:r>
          </a:p>
          <a:p>
            <a:r>
              <a:rPr lang="ru-RU" sz="3200" dirty="0" smtClean="0">
                <a:latin typeface="Arial Narrow" panose="020B0606020202030204" pitchFamily="34" charset="0"/>
              </a:rPr>
              <a:t>1.</a:t>
            </a:r>
            <a:r>
              <a:rPr lang="ru-RU" sz="3200" dirty="0" smtClean="0">
                <a:latin typeface="Arial Narrow" panose="020B0606020202030204" pitchFamily="34" charset="0"/>
              </a:rPr>
              <a:t> </a:t>
            </a:r>
            <a:r>
              <a:rPr lang="ru-RU" sz="3200" dirty="0" smtClean="0"/>
              <a:t>Эффективность </a:t>
            </a:r>
            <a:r>
              <a:rPr lang="ru-RU" sz="3200" dirty="0"/>
              <a:t>использования гранта оценивается министерством исходя из достижения значения результата предоставления гранта, предусмотренного в соглашении, по состоянию на 31 декабря года, следующего за годом предоставления </a:t>
            </a:r>
            <a:r>
              <a:rPr lang="ru-RU" sz="3200" dirty="0" smtClean="0"/>
              <a:t>гранта</a:t>
            </a:r>
            <a:r>
              <a:rPr lang="ru-RU" sz="3200" dirty="0" smtClean="0">
                <a:latin typeface="Arial Narrow" panose="020B0606020202030204" pitchFamily="34" charset="0"/>
              </a:rPr>
              <a:t>;</a:t>
            </a:r>
            <a:endParaRPr lang="ru-RU" sz="3200" dirty="0">
              <a:latin typeface="Arial Narrow" panose="020B0606020202030204" pitchFamily="34" charset="0"/>
            </a:endParaRPr>
          </a:p>
          <a:p>
            <a:r>
              <a:rPr lang="ru-RU" sz="3200" dirty="0" smtClean="0"/>
              <a:t>2. </a:t>
            </a:r>
            <a:r>
              <a:rPr lang="ru-RU" sz="3200" dirty="0"/>
              <a:t>О</a:t>
            </a:r>
            <a:r>
              <a:rPr lang="ru-RU" sz="3200" dirty="0" smtClean="0"/>
              <a:t>тчеты </a:t>
            </a:r>
            <a:r>
              <a:rPr lang="ru-RU" sz="3200" dirty="0"/>
              <a:t>об использовании гранта и отчет о достижении результатов предоставления гранта ежеквартально, не позднее пятого рабочего дня месяца, следующего за отчетным </a:t>
            </a:r>
            <a:r>
              <a:rPr lang="ru-RU" sz="3200" dirty="0" smtClean="0"/>
              <a:t>кварталом</a:t>
            </a:r>
            <a:endParaRPr lang="ru-RU" sz="3200" dirty="0">
              <a:solidFill>
                <a:srgbClr val="E85338"/>
              </a:solidFill>
              <a:latin typeface="Arial Narrow" panose="020B0606020202030204" pitchFamily="34" charset="0"/>
            </a:endParaRPr>
          </a:p>
          <a:p>
            <a:r>
              <a:rPr lang="ru-RU" sz="3200" dirty="0">
                <a:latin typeface="Arial Narrow" panose="020B0606020202030204" pitchFamily="34" charset="0"/>
              </a:rPr>
              <a:t>3.Подтверждение статуса СП  в течении 3-х лет</a:t>
            </a:r>
          </a:p>
          <a:p>
            <a:endParaRPr lang="ru-RU" sz="3600" b="1" dirty="0">
              <a:solidFill>
                <a:srgbClr val="E85338"/>
              </a:solidFill>
              <a:latin typeface="Arial Narrow" panose="020B0606020202030204" pitchFamily="34" charset="0"/>
            </a:endParaRPr>
          </a:p>
          <a:p>
            <a:endParaRPr lang="ru-RU" sz="1000" b="1" dirty="0">
              <a:solidFill>
                <a:srgbClr val="E85338"/>
              </a:solidFill>
              <a:latin typeface="Arial Narrow" panose="020B0606020202030204" pitchFamily="34" charset="0"/>
            </a:endParaRPr>
          </a:p>
          <a:p>
            <a:endParaRPr lang="ru-RU" sz="1000" b="1" dirty="0">
              <a:solidFill>
                <a:srgbClr val="E85338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xmlns="" id="{74876EE1-D9CF-4C2A-91E7-BA76078B06BE}"/>
              </a:ext>
            </a:extLst>
          </p:cNvPr>
          <p:cNvGrpSpPr/>
          <p:nvPr/>
        </p:nvGrpSpPr>
        <p:grpSpPr>
          <a:xfrm>
            <a:off x="249002" y="5814986"/>
            <a:ext cx="11340970" cy="893322"/>
            <a:chOff x="465896" y="5864264"/>
            <a:chExt cx="11340970" cy="893322"/>
          </a:xfrm>
        </p:grpSpPr>
        <p:pic>
          <p:nvPicPr>
            <p:cNvPr id="44" name="Рисунок 43">
              <a:extLst>
                <a:ext uri="{FF2B5EF4-FFF2-40B4-BE49-F238E27FC236}">
                  <a16:creationId xmlns:a16="http://schemas.microsoft.com/office/drawing/2014/main" xmlns="" id="{53AE710A-D302-4EAA-A486-546A8A7BC4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01" t="13882" r="13594" b="12679"/>
            <a:stretch/>
          </p:blipFill>
          <p:spPr>
            <a:xfrm>
              <a:off x="10397707" y="5979661"/>
              <a:ext cx="1409159" cy="777925"/>
            </a:xfrm>
            <a:prstGeom prst="rect">
              <a:avLst/>
            </a:prstGeom>
          </p:spPr>
        </p:pic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xmlns="" id="{ADEA04A8-A5BA-49BF-8056-56EA392F3135}"/>
                </a:ext>
              </a:extLst>
            </p:cNvPr>
            <p:cNvCxnSpPr>
              <a:cxnSpLocks/>
            </p:cNvCxnSpPr>
            <p:nvPr/>
          </p:nvCxnSpPr>
          <p:spPr>
            <a:xfrm>
              <a:off x="1464469" y="6596199"/>
              <a:ext cx="8998744" cy="0"/>
            </a:xfrm>
            <a:prstGeom prst="line">
              <a:avLst/>
            </a:prstGeom>
            <a:ln w="12700">
              <a:solidFill>
                <a:srgbClr val="E8533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Рисунок 45">
              <a:extLst>
                <a:ext uri="{FF2B5EF4-FFF2-40B4-BE49-F238E27FC236}">
                  <a16:creationId xmlns:a16="http://schemas.microsoft.com/office/drawing/2014/main" xmlns="" id="{C47DA836-9094-4E56-BA32-8A40C17951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64" t="23369" r="6014" b="12891"/>
            <a:stretch/>
          </p:blipFill>
          <p:spPr>
            <a:xfrm>
              <a:off x="465896" y="5864264"/>
              <a:ext cx="1053583" cy="77197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29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D8AAA7FC-F802-4865-9901-B3F413C5A66E}"/>
              </a:ext>
            </a:extLst>
          </p:cNvPr>
          <p:cNvSpPr txBox="1"/>
          <p:nvPr/>
        </p:nvSpPr>
        <p:spPr>
          <a:xfrm>
            <a:off x="249002" y="298072"/>
            <a:ext cx="119429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Подробная информация о </a:t>
            </a:r>
            <a:r>
              <a:rPr lang="ru-RU" sz="3600" b="1" dirty="0" err="1" smtClean="0"/>
              <a:t>грантовом</a:t>
            </a:r>
            <a:r>
              <a:rPr lang="ru-RU" sz="3600" b="1" dirty="0" smtClean="0"/>
              <a:t> конкурсе</a:t>
            </a:r>
          </a:p>
          <a:p>
            <a:pPr algn="ctr"/>
            <a:endParaRPr lang="ru-RU" sz="3600" b="1" dirty="0"/>
          </a:p>
          <a:p>
            <a:pPr algn="ctr"/>
            <a:r>
              <a:rPr lang="ru-RU" sz="3600" b="1" dirty="0" smtClean="0"/>
              <a:t>Сайт: </a:t>
            </a:r>
            <a:r>
              <a:rPr lang="en-US" sz="2400" dirty="0" smtClean="0">
                <a:hlinkClick r:id="rId2"/>
              </a:rPr>
              <a:t>https://primorsky.ru/</a:t>
            </a:r>
            <a:endParaRPr lang="ru-RU" sz="2400" dirty="0" smtClean="0"/>
          </a:p>
          <a:p>
            <a:pPr algn="ctr"/>
            <a:r>
              <a:rPr lang="en-US" sz="3600" b="1" dirty="0" smtClean="0"/>
              <a:t>QR</a:t>
            </a:r>
            <a:r>
              <a:rPr lang="ru-RU" sz="3600" b="1" dirty="0" smtClean="0"/>
              <a:t>-код:</a:t>
            </a:r>
            <a:endParaRPr lang="ru-RU" sz="3600" b="1" dirty="0"/>
          </a:p>
          <a:p>
            <a:endParaRPr lang="ru-RU" sz="3600" b="1" dirty="0">
              <a:solidFill>
                <a:srgbClr val="E85338"/>
              </a:solidFill>
              <a:latin typeface="Arial Narrow" panose="020B0606020202030204" pitchFamily="34" charset="0"/>
            </a:endParaRPr>
          </a:p>
          <a:p>
            <a:endParaRPr lang="ru-RU" sz="3600" b="1" dirty="0">
              <a:solidFill>
                <a:srgbClr val="E85338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xmlns="" id="{74876EE1-D9CF-4C2A-91E7-BA76078B06BE}"/>
              </a:ext>
            </a:extLst>
          </p:cNvPr>
          <p:cNvGrpSpPr/>
          <p:nvPr/>
        </p:nvGrpSpPr>
        <p:grpSpPr>
          <a:xfrm>
            <a:off x="249002" y="5814986"/>
            <a:ext cx="11340970" cy="893322"/>
            <a:chOff x="465896" y="5864264"/>
            <a:chExt cx="11340970" cy="893322"/>
          </a:xfrm>
        </p:grpSpPr>
        <p:pic>
          <p:nvPicPr>
            <p:cNvPr id="44" name="Рисунок 43">
              <a:extLst>
                <a:ext uri="{FF2B5EF4-FFF2-40B4-BE49-F238E27FC236}">
                  <a16:creationId xmlns:a16="http://schemas.microsoft.com/office/drawing/2014/main" xmlns="" id="{53AE710A-D302-4EAA-A486-546A8A7BC4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01" t="13882" r="13594" b="12679"/>
            <a:stretch/>
          </p:blipFill>
          <p:spPr>
            <a:xfrm>
              <a:off x="10397707" y="5979661"/>
              <a:ext cx="1409159" cy="777925"/>
            </a:xfrm>
            <a:prstGeom prst="rect">
              <a:avLst/>
            </a:prstGeom>
          </p:spPr>
        </p:pic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xmlns="" id="{ADEA04A8-A5BA-49BF-8056-56EA392F3135}"/>
                </a:ext>
              </a:extLst>
            </p:cNvPr>
            <p:cNvCxnSpPr>
              <a:cxnSpLocks/>
            </p:cNvCxnSpPr>
            <p:nvPr/>
          </p:nvCxnSpPr>
          <p:spPr>
            <a:xfrm>
              <a:off x="1464469" y="6596199"/>
              <a:ext cx="8998744" cy="0"/>
            </a:xfrm>
            <a:prstGeom prst="line">
              <a:avLst/>
            </a:prstGeom>
            <a:ln w="12700">
              <a:solidFill>
                <a:srgbClr val="E8533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Рисунок 45">
              <a:extLst>
                <a:ext uri="{FF2B5EF4-FFF2-40B4-BE49-F238E27FC236}">
                  <a16:creationId xmlns:a16="http://schemas.microsoft.com/office/drawing/2014/main" xmlns="" id="{C47DA836-9094-4E56-BA32-8A40C17951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64" t="23369" r="6014" b="12891"/>
            <a:stretch/>
          </p:blipFill>
          <p:spPr>
            <a:xfrm>
              <a:off x="465896" y="5864264"/>
              <a:ext cx="1053583" cy="771973"/>
            </a:xfrm>
            <a:prstGeom prst="rect">
              <a:avLst/>
            </a:prstGeom>
          </p:spPr>
        </p:pic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0363" y="2694948"/>
            <a:ext cx="2200275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96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8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E52DF1B-1085-4816-9D4F-DFB014C712FF}">
  <we:reference id="wa104051163" version="1.2.0.3" store="ru-RU" storeType="OMEX"/>
  <we:alternateReferences>
    <we:reference id="WA104051163" version="1.2.0.3" store="WA1040511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618</Words>
  <Application>Microsoft Office PowerPoint</Application>
  <PresentationFormat>Широкоэкранный</PresentationFormat>
  <Paragraphs>89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Arial Narrow</vt:lpstr>
      <vt:lpstr>Calibri</vt:lpstr>
      <vt:lpstr>Calibri Light</vt:lpstr>
      <vt:lpstr>等线</vt:lpstr>
      <vt:lpstr>Тема Office</vt:lpstr>
      <vt:lpstr>Презентация PowerPoint</vt:lpstr>
      <vt:lpstr>Направления расходов гранта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</dc:creator>
  <cp:lastModifiedBy>Мовлаева Рената Видадиевна</cp:lastModifiedBy>
  <cp:revision>142</cp:revision>
  <cp:lastPrinted>2021-04-07T23:40:38Z</cp:lastPrinted>
  <dcterms:created xsi:type="dcterms:W3CDTF">2020-10-20T13:21:57Z</dcterms:created>
  <dcterms:modified xsi:type="dcterms:W3CDTF">2023-08-03T02:18:35Z</dcterms:modified>
</cp:coreProperties>
</file>