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6" r:id="rId5"/>
    <p:sldId id="267" r:id="rId6"/>
    <p:sldId id="271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346" y="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55;&#1086;&#1083;&#1100;&#1079;&#1086;&#1074;&#1072;&#1090;&#1077;&#1083;&#1100;\Desktop\2024&#1075;.%20&#1044;&#1048;&#1040;&#1043;&#1056;&#1040;&#1052;&#1052;&#1067;%20&#1042;%20&#1062;&#1048;&#1060;&#1056;&#1040;&#1061;%202024&#1075;.%2026.02%20(2)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55;&#1086;&#1083;&#1100;&#1079;&#1086;&#1074;&#1072;&#1090;&#1077;&#1083;&#1100;\Desktop\2024&#1075;.%20&#1044;&#1048;&#1040;&#1043;&#1056;&#1040;&#1052;&#1052;&#1067;%20&#1042;%20&#1062;&#1048;&#1060;&#1056;&#1040;&#1061;%202024&#1075;.%2026.02%20(2)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2024&#1075;.%20&#1044;&#1048;&#1040;&#1043;&#1056;&#1040;&#1052;&#1052;&#1067;%20&#1042;%20&#1062;&#1048;&#1060;&#1056;&#1040;&#1061;%202024&#1075;.%2026.02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file:///F:\2024&#1075;.%20&#1044;&#1048;&#1040;&#1043;&#1056;&#1040;&#1052;&#1052;&#1067;%20&#1042;%20&#1062;&#1048;&#1060;&#1056;&#1040;&#1061;%202024&#1075;.%2026.02.xlsx" TargetMode="External"/><Relationship Id="rId1" Type="http://schemas.openxmlformats.org/officeDocument/2006/relationships/themeOverride" Target="../theme/themeOverride4.xml"/><Relationship Id="rId4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oleObject" Target="file:///F:\2024&#1075;.%20&#1044;&#1048;&#1040;&#1043;&#1056;&#1040;&#1052;&#1052;&#1067;%20&#1042;%20&#1062;&#1048;&#1060;&#1056;&#1040;&#1061;%202024&#1075;.%2026.02.xlsx" TargetMode="External"/><Relationship Id="rId1" Type="http://schemas.openxmlformats.org/officeDocument/2006/relationships/themeOverride" Target="../theme/themeOverride5.xml"/><Relationship Id="rId4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&#1055;&#1086;&#1083;&#1100;&#1079;&#1086;&#1074;&#1072;&#1090;&#1077;&#1083;&#1100;\Desktop\2024&#1075;.%20&#1044;&#1048;&#1040;&#1043;&#1056;&#1040;&#1052;&#1052;&#1067;%20&#1042;%20&#1062;&#1048;&#1060;&#1056;&#1040;&#1061;%202024&#1075;.%2026.02%20(2)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openxmlformats.org/officeDocument/2006/relationships/oleObject" Target="file:///F:\2024&#1075;.%20&#1044;&#1048;&#1040;&#1043;&#1056;&#1040;&#1052;&#1052;&#1067;%20&#1042;%20&#1062;&#1048;&#1060;&#1056;&#1040;&#1061;%202024&#1075;.%2026.02.xlsx" TargetMode="External"/><Relationship Id="rId1" Type="http://schemas.openxmlformats.org/officeDocument/2006/relationships/themeOverride" Target="../theme/themeOverride7.xml"/><Relationship Id="rId4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openxmlformats.org/officeDocument/2006/relationships/oleObject" Target="file:///F:\2024&#1075;.%20&#1044;&#1048;&#1040;&#1043;&#1056;&#1040;&#1052;&#1052;&#1067;%20&#1042;%20&#1062;&#1048;&#1060;&#1056;&#1040;&#1061;%202024&#1075;.%2026.02.xlsx" TargetMode="External"/><Relationship Id="rId1" Type="http://schemas.openxmlformats.org/officeDocument/2006/relationships/themeOverride" Target="../theme/themeOverride8.xml"/><Relationship Id="rId4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solidFill>
            <a:srgbClr val="1F497D"/>
          </a:solidFill>
        </a:ln>
        <a:effectLst/>
        <a:sp3d>
          <a:contourClr>
            <a:schemeClr val="tx1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2225">
              <a:solidFill>
                <a:schemeClr val="bg1"/>
              </a:solidFill>
            </a:ln>
            <a:effectLst/>
            <a:sp3d contourW="22225"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5.0925337632079971E-17"/>
                  <c:y val="0.199074074074074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134128765305304E-2"/>
                  <c:y val="1.3623548397738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147074610842727E-2"/>
                  <c:y val="1.3093287439241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Лист1!$K$190:$M$190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Лист1!$K$191:$M$191</c:f>
              <c:numCache>
                <c:formatCode>0.00%</c:formatCode>
                <c:ptCount val="3"/>
                <c:pt idx="0">
                  <c:v>0.94969999999999999</c:v>
                </c:pt>
                <c:pt idx="1">
                  <c:v>3.7699999999999997E-2</c:v>
                </c:pt>
                <c:pt idx="2">
                  <c:v>1.26E-2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gapDepth val="160"/>
        <c:shape val="box"/>
        <c:axId val="57692160"/>
        <c:axId val="45451520"/>
        <c:axId val="0"/>
      </c:bar3DChart>
      <c:catAx>
        <c:axId val="5769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451520"/>
        <c:crosses val="autoZero"/>
        <c:auto val="1"/>
        <c:lblAlgn val="ctr"/>
        <c:lblOffset val="100"/>
        <c:noMultiLvlLbl val="0"/>
      </c:catAx>
      <c:valAx>
        <c:axId val="4545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692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  <c:spPr>
        <a:ln>
          <a:solidFill>
            <a:srgbClr val="4F81BD"/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ln w="22225">
              <a:solidFill>
                <a:sysClr val="window" lastClr="FFFFFF"/>
              </a:solidFill>
            </a:ln>
          </c:spPr>
          <c:invertIfNegative val="0"/>
          <c:dLbls>
            <c:dLbl>
              <c:idx val="0"/>
              <c:layout>
                <c:manualLayout>
                  <c:x val="-8.7369410249601327E-3"/>
                  <c:y val="0.24999999999999994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842352562400334E-2"/>
                  <c:y val="9.2592592592592587E-3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289646793680233E-2"/>
                  <c:y val="1.3888888888888888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Лист1!$C$144:$E$144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Лист1!$C$145:$E$145</c:f>
              <c:numCache>
                <c:formatCode>0.00%</c:formatCode>
                <c:ptCount val="3"/>
                <c:pt idx="0">
                  <c:v>0.94599999999999995</c:v>
                </c:pt>
                <c:pt idx="1">
                  <c:v>4.4699999999999997E-2</c:v>
                </c:pt>
                <c:pt idx="2">
                  <c:v>9.2999999999999992E-3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shape val="box"/>
        <c:axId val="57695232"/>
        <c:axId val="45453824"/>
        <c:axId val="0"/>
      </c:bar3DChart>
      <c:catAx>
        <c:axId val="576952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453824"/>
        <c:crosses val="autoZero"/>
        <c:auto val="1"/>
        <c:lblAlgn val="ctr"/>
        <c:lblOffset val="100"/>
        <c:noMultiLvlLbl val="0"/>
      </c:catAx>
      <c:valAx>
        <c:axId val="4545382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5769523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  <c:spPr>
        <a:ln w="22225">
          <a:solidFill>
            <a:srgbClr val="1F497D"/>
          </a:solidFill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22834645669293"/>
          <c:y val="3.5797276143941612E-2"/>
          <c:w val="0.87277340332458442"/>
          <c:h val="0.78105599225835654"/>
        </c:manualLayout>
      </c:layout>
      <c:bar3DChart>
        <c:barDir val="col"/>
        <c:grouping val="clustered"/>
        <c:varyColors val="0"/>
        <c:ser>
          <c:idx val="0"/>
          <c:order val="0"/>
          <c:spPr>
            <a:ln w="19050">
              <a:solidFill>
                <a:schemeClr val="bg1"/>
              </a:solidFill>
            </a:ln>
          </c:spPr>
          <c:invertIfNegative val="0"/>
          <c:dLbls>
            <c:dLbl>
              <c:idx val="0"/>
              <c:layout>
                <c:manualLayout>
                  <c:x val="8.3333333333333332E-3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5372187714072326E-2"/>
                  <c:y val="1.5121701674801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7089367166435979E-2"/>
                  <c:y val="1.373457307198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Лист1!$J$2:$L$2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 </c:v>
                </c:pt>
              </c:strCache>
            </c:strRef>
          </c:cat>
          <c:val>
            <c:numRef>
              <c:f>Лист1!$J$3:$L$3</c:f>
              <c:numCache>
                <c:formatCode>0.00%</c:formatCode>
                <c:ptCount val="3"/>
                <c:pt idx="0">
                  <c:v>0.95199999999999996</c:v>
                </c:pt>
                <c:pt idx="1">
                  <c:v>3.8699999999999998E-2</c:v>
                </c:pt>
                <c:pt idx="2">
                  <c:v>9.2999999999999992E-3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2"/>
        <c:shape val="box"/>
        <c:axId val="101026816"/>
        <c:axId val="45456128"/>
        <c:axId val="0"/>
      </c:bar3DChart>
      <c:catAx>
        <c:axId val="101026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45456128"/>
        <c:crosses val="autoZero"/>
        <c:auto val="1"/>
        <c:lblAlgn val="ctr"/>
        <c:lblOffset val="100"/>
        <c:noMultiLvlLbl val="0"/>
      </c:catAx>
      <c:valAx>
        <c:axId val="454561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1026816"/>
        <c:crosses val="autoZero"/>
        <c:crossBetween val="between"/>
        <c:majorUnit val="0.2"/>
        <c:minorUnit val="2.0000000000000004E-2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5875">
          <a:solidFill>
            <a:srgbClr val="1F497D"/>
          </a:solidFill>
        </a:ln>
        <a:effectLst/>
        <a:sp3d contourW="15875">
          <a:contourClr>
            <a:srgbClr val="1F497D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097529543667927"/>
          <c:y val="3.3438994929814399E-2"/>
          <c:w val="0.85502034013342443"/>
          <c:h val="0.8517857434187589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2225">
              <a:solidFill>
                <a:schemeClr val="bg1"/>
              </a:solidFill>
            </a:ln>
            <a:effectLst/>
            <a:sp3d contourW="22225"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5.4555373704309879E-3"/>
                  <c:y val="0.184172785109569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020731042007638"/>
                      <c:h val="0.1227243531449833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3.4915439170758317E-2"/>
                  <c:y val="7.67385975205577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Лист1!$J$24:$K$24</c:f>
              <c:strCache>
                <c:ptCount val="2"/>
                <c:pt idx="0">
                  <c:v>Нет (переход к вопросу 6)</c:v>
                </c:pt>
                <c:pt idx="1">
                  <c:v>Да</c:v>
                </c:pt>
              </c:strCache>
            </c:strRef>
          </c:cat>
          <c:val>
            <c:numRef>
              <c:f>Лист1!$J$25:$K$25</c:f>
              <c:numCache>
                <c:formatCode>0.00%</c:formatCode>
                <c:ptCount val="2"/>
                <c:pt idx="0">
                  <c:v>0.86599999999999999</c:v>
                </c:pt>
                <c:pt idx="1">
                  <c:v>0.13400000000000001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shape val="box"/>
        <c:axId val="107984384"/>
        <c:axId val="45425792"/>
        <c:axId val="0"/>
      </c:bar3DChart>
      <c:catAx>
        <c:axId val="10798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425792"/>
        <c:crosses val="autoZero"/>
        <c:auto val="1"/>
        <c:lblAlgn val="ctr"/>
        <c:lblOffset val="100"/>
        <c:noMultiLvlLbl val="0"/>
      </c:catAx>
      <c:valAx>
        <c:axId val="45425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79843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22225">
          <a:solidFill>
            <a:srgbClr val="4F81BD"/>
          </a:solidFill>
        </a:ln>
        <a:effectLst/>
        <a:sp3d contourW="22225">
          <a:contourClr>
            <a:srgbClr val="4F81BD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2225">
              <a:solidFill>
                <a:sysClr val="window" lastClr="FFFFFF"/>
              </a:solidFill>
            </a:ln>
            <a:effectLst/>
            <a:sp3d contourW="22225">
              <a:contourClr>
                <a:sysClr val="window" lastClr="FFFFFF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.257686636817400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8399421830936151E-2"/>
                  <c:y val="-1.89971055358307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3659816913129614E-2"/>
                  <c:y val="4.874144184959050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Лист1!$J$118:$L$118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Лист1!$J$119:$L$119</c:f>
              <c:numCache>
                <c:formatCode>0.00%</c:formatCode>
                <c:ptCount val="3"/>
                <c:pt idx="0">
                  <c:v>0.90700000000000003</c:v>
                </c:pt>
                <c:pt idx="1">
                  <c:v>7.17E-2</c:v>
                </c:pt>
                <c:pt idx="2">
                  <c:v>2.1299999999999999E-2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2"/>
        <c:shape val="box"/>
        <c:axId val="108027904"/>
        <c:axId val="45428096"/>
        <c:axId val="0"/>
      </c:bar3DChart>
      <c:catAx>
        <c:axId val="10802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428096"/>
        <c:crosses val="autoZero"/>
        <c:auto val="1"/>
        <c:lblAlgn val="ctr"/>
        <c:lblOffset val="100"/>
        <c:noMultiLvlLbl val="0"/>
      </c:catAx>
      <c:valAx>
        <c:axId val="454280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8027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22225">
          <a:solidFill>
            <a:srgbClr val="1F497D"/>
          </a:solidFill>
        </a:ln>
        <a:effectLst>
          <a:outerShdw blurRad="50800" dist="50800" dir="5400000" algn="ctr" rotWithShape="0">
            <a:srgbClr val="000000">
              <a:alpha val="99000"/>
            </a:srgbClr>
          </a:outerShdw>
        </a:effectLst>
        <a:sp3d contourW="22225">
          <a:contourClr>
            <a:schemeClr val="bg1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0.194444444444444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888888888888888E-2"/>
                  <c:y val="9.25925925925917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2222222222222223E-2"/>
                  <c:y val="-1.6975112544026657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Лист1!$J$44:$L$44</c:f>
              <c:strCache>
                <c:ptCount val="3"/>
                <c:pt idx="0">
                  <c:v>Полностью согласен</c:v>
                </c:pt>
                <c:pt idx="1">
                  <c:v>Частично согласен</c:v>
                </c:pt>
                <c:pt idx="2">
                  <c:v>Не согласен</c:v>
                </c:pt>
              </c:strCache>
            </c:strRef>
          </c:cat>
          <c:val>
            <c:numRef>
              <c:f>Лист1!$J$45:$L$45</c:f>
              <c:numCache>
                <c:formatCode>0.00%</c:formatCode>
                <c:ptCount val="3"/>
                <c:pt idx="0">
                  <c:v>0.95430000000000004</c:v>
                </c:pt>
                <c:pt idx="1">
                  <c:v>3.7600000000000001E-2</c:v>
                </c:pt>
                <c:pt idx="2">
                  <c:v>8.2000000000000007E-3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4"/>
        <c:gapDepth val="106"/>
        <c:shape val="box"/>
        <c:axId val="108030976"/>
        <c:axId val="45430400"/>
        <c:axId val="0"/>
      </c:bar3DChart>
      <c:catAx>
        <c:axId val="10803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2225">
            <a:solidFill>
              <a:schemeClr val="bg1"/>
            </a:solidFill>
          </a:ln>
          <a:effectLst/>
        </c:spPr>
        <c:txPr>
          <a:bodyPr rot="-60000000" vert="horz"/>
          <a:lstStyle/>
          <a:p>
            <a:pPr>
              <a:defRPr sz="1200" b="1">
                <a:solidFill>
                  <a:schemeClr val="tx2"/>
                </a:solidFill>
              </a:defRPr>
            </a:pPr>
            <a:endParaRPr lang="ru-RU"/>
          </a:p>
        </c:txPr>
        <c:crossAx val="45430400"/>
        <c:crosses val="autoZero"/>
        <c:auto val="1"/>
        <c:lblAlgn val="ctr"/>
        <c:lblOffset val="100"/>
        <c:noMultiLvlLbl val="0"/>
      </c:catAx>
      <c:valAx>
        <c:axId val="4543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200" b="1">
                <a:solidFill>
                  <a:schemeClr val="tx2"/>
                </a:solidFill>
              </a:defRPr>
            </a:pPr>
            <a:endParaRPr lang="ru-RU"/>
          </a:p>
        </c:txPr>
        <c:crossAx val="1080309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22225">
          <a:solidFill>
            <a:srgbClr val="1F497D"/>
          </a:solidFill>
        </a:ln>
        <a:effectLst/>
        <a:sp3d contourW="22225">
          <a:contourClr>
            <a:srgbClr val="1F497D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4299049194726148E-2"/>
          <c:y val="6.3925743919009959E-2"/>
          <c:w val="0.88840739265568458"/>
          <c:h val="0.78172599631913908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1627468724466389E-3"/>
                  <c:y val="0.246695997210216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24412030866995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Лист1!$J$69:$L$69</c:f>
              <c:strCache>
                <c:ptCount val="3"/>
                <c:pt idx="0">
                  <c:v>Удовлетворен</c:v>
                </c:pt>
                <c:pt idx="1">
                  <c:v>Частично удовлетворен</c:v>
                </c:pt>
                <c:pt idx="2">
                  <c:v>Не удовлетворен</c:v>
                </c:pt>
              </c:strCache>
            </c:strRef>
          </c:cat>
          <c:val>
            <c:numRef>
              <c:f>Лист1!$J$70:$L$70</c:f>
              <c:numCache>
                <c:formatCode>0.0%</c:formatCode>
                <c:ptCount val="3"/>
                <c:pt idx="0">
                  <c:v>0.95299999999999996</c:v>
                </c:pt>
                <c:pt idx="1">
                  <c:v>3.7999999999999999E-2</c:v>
                </c:pt>
                <c:pt idx="2">
                  <c:v>8.9999999999999993E-3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"/>
        <c:gapDepth val="108"/>
        <c:shape val="box"/>
        <c:axId val="108031488"/>
        <c:axId val="52887552"/>
        <c:axId val="0"/>
      </c:bar3DChart>
      <c:catAx>
        <c:axId val="10803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2887552"/>
        <c:crosses val="autoZero"/>
        <c:auto val="1"/>
        <c:lblAlgn val="ctr"/>
        <c:lblOffset val="100"/>
        <c:noMultiLvlLbl val="0"/>
      </c:catAx>
      <c:valAx>
        <c:axId val="5288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08031488"/>
        <c:crosses val="autoZero"/>
        <c:crossBetween val="between"/>
        <c:majorUnit val="0.2"/>
      </c:valAx>
      <c:spPr>
        <a:noFill/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22225">
          <a:solidFill>
            <a:srgbClr val="1F497D"/>
          </a:solidFill>
        </a:ln>
        <a:effectLst/>
        <a:sp3d contourW="22225">
          <a:contourClr>
            <a:srgbClr val="1F497D"/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  <a:sp3d>
              <a:contourClr>
                <a:schemeClr val="tx1">
                  <a:lumMod val="15000"/>
                  <a:lumOff val="8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5.5555555555555558E-3"/>
                  <c:y val="0.203703703703703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3.6878221604788833E-2"/>
                  <c:y val="-7.6455304422334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Лист1!$J$94:$K$94</c:f>
              <c:strCache>
                <c:ptCount val="2"/>
                <c:pt idx="0">
                  <c:v>Порекомендую</c:v>
                </c:pt>
                <c:pt idx="1">
                  <c:v>Не порекомендую</c:v>
                </c:pt>
              </c:strCache>
            </c:strRef>
          </c:cat>
          <c:val>
            <c:numRef>
              <c:f>Лист1!$J$96:$K$96</c:f>
              <c:numCache>
                <c:formatCode>0.00%</c:formatCode>
                <c:ptCount val="2"/>
                <c:pt idx="0">
                  <c:v>0.98760000000000003</c:v>
                </c:pt>
                <c:pt idx="1">
                  <c:v>1.24E-2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gapDepth val="142"/>
        <c:shape val="box"/>
        <c:axId val="83885568"/>
        <c:axId val="52889856"/>
        <c:axId val="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  <a:sp3d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Лист1!$J$94:$K$94</c15:sqref>
                        </c15:formulaRef>
                      </c:ext>
                    </c:extLst>
                    <c:strCache>
                      <c:ptCount val="2"/>
                      <c:pt idx="0">
                        <c:v>Порекомендую</c:v>
                      </c:pt>
                      <c:pt idx="1">
                        <c:v>Не порекомендую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Лист1!$J$95:$K$95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</c:ext>
        </c:extLst>
      </c:bar3DChart>
      <c:catAx>
        <c:axId val="8388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2889856"/>
        <c:crosses val="autoZero"/>
        <c:auto val="1"/>
        <c:lblAlgn val="ctr"/>
        <c:lblOffset val="100"/>
        <c:noMultiLvlLbl val="0"/>
      </c:catAx>
      <c:valAx>
        <c:axId val="52889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8388556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42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82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6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1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00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8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22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1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64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7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3EE9-9999-4BB4-8159-14C6A9F33013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15D4D-EE68-4081-81E9-9D207E9F91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510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5486"/>
            <a:ext cx="7772400" cy="4320479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оценки качества муниципальных услуг, 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предоставленных муниципальными организациями культуры Находкинского городского округа 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2023 год</a:t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(при выявлении и обобщении граждан о качестве условий оказания услуг организациями культуры,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использована методика, утвержденная приказом Минтруда и социальной защиты РФ </a:t>
            </a:r>
            <a:b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№375н от 30.10.2018г)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1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насколько Вы удовлетворены содержанием необходимой информации на официальном сайте учреждения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контактные сведения - телефоны, электронная почта)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006918"/>
              </p:ext>
            </p:extLst>
          </p:nvPr>
        </p:nvGraphicFramePr>
        <p:xfrm>
          <a:off x="1907704" y="1275606"/>
          <a:ext cx="5915025" cy="3309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11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9502"/>
            <a:ext cx="8229600" cy="857250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8579"/>
              </p:ext>
            </p:extLst>
          </p:nvPr>
        </p:nvGraphicFramePr>
        <p:xfrm>
          <a:off x="1619672" y="1491630"/>
          <a:ext cx="6102424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150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43" y="123477"/>
            <a:ext cx="8229600" cy="1152129"/>
          </a:xfrm>
        </p:spPr>
        <p:txBody>
          <a:bodyPr>
            <a:norm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комфортностью условий предоставления услуг в организации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1427341"/>
              </p:ext>
            </p:extLst>
          </p:nvPr>
        </p:nvGraphicFramePr>
        <p:xfrm>
          <a:off x="1115616" y="1288192"/>
          <a:ext cx="6711652" cy="3299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2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Имеете ли Вы (или лицо, представителем которого Вы являетесь) установленную группу инвалидности?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501178"/>
              </p:ext>
            </p:extLst>
          </p:nvPr>
        </p:nvGraphicFramePr>
        <p:xfrm>
          <a:off x="1619672" y="1275606"/>
          <a:ext cx="5819775" cy="3309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992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доступностью предоставления услуг для инвалидов в организации?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9617509"/>
              </p:ext>
            </p:extLst>
          </p:nvPr>
        </p:nvGraphicFramePr>
        <p:xfrm>
          <a:off x="1233691" y="987574"/>
          <a:ext cx="7419975" cy="3719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459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5979"/>
            <a:ext cx="8435280" cy="85725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Оцените, насколько Вы согласны или не согласны со следующими суждениями об учреждениях культуры и дополнительного образования: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«Работники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данного учреждения являются доброжелательными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вежливыми»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651228"/>
              </p:ext>
            </p:extLst>
          </p:nvPr>
        </p:nvGraphicFramePr>
        <p:xfrm>
          <a:off x="1043608" y="1059582"/>
          <a:ext cx="7067551" cy="3748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518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95486"/>
            <a:ext cx="8640960" cy="85725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Удовлетворены ли Вы качеством услуг, предоставляемых организацией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8389301"/>
              </p:ext>
            </p:extLst>
          </p:nvPr>
        </p:nvGraphicFramePr>
        <p:xfrm>
          <a:off x="1331641" y="1203598"/>
          <a:ext cx="7056784" cy="3243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039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52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к Вам обратятся за советом, то готовы ли Вы порекомендовать данную организацию Вашим родственникам, друзьям, знакомым или нет?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709279"/>
              </p:ext>
            </p:extLst>
          </p:nvPr>
        </p:nvGraphicFramePr>
        <p:xfrm>
          <a:off x="1618258" y="1091778"/>
          <a:ext cx="6072187" cy="356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550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205</Words>
  <Application>Microsoft Office PowerPoint</Application>
  <PresentationFormat>Экран (16:9)</PresentationFormat>
  <Paragraphs>30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Мониторинг оценки качества муниципальных услуг,  предоставленных муниципальными организациями культуры Находкинского городского округа  за 2023 год  (при выявлении и обобщении граждан о качестве условий оказания услуг организациями культуры,  использована методика, утвержденная приказом Минтруда и социальной защиты РФ  №375н от 30.10.2018г)</vt:lpstr>
      <vt:lpstr>Оцените, насколько Вы удовлетворены содержанием необходимой информации на официальном сайте учреждения  (контактные сведения - телефоны, электронная почта)</vt:lpstr>
      <vt:lpstr>Оцените, насколько Вы удовлетворены открытостью, полнотой и доступностью информации о деятельности организации, размещенной на информационных стендах в помещении организации?</vt:lpstr>
      <vt:lpstr>Удовлетворены ли Вы комфортностью условий предоставления услуг в организации (наличие комфортной зоны ожидания; наличие и понятность навигации в помещениях организации; наличие и доступность санитарно-гигиенических помещений в организации; удовлетворительное санитарное состояние помещений организации)?</vt:lpstr>
      <vt:lpstr>Имеете ли Вы (или лицо, представителем которого Вы являетесь) установленную группу инвалидности?</vt:lpstr>
      <vt:lpstr>Удовлетворены ли Вы доступностью предоставления услуг для инвалидов в организации?</vt:lpstr>
      <vt:lpstr>Оцените, насколько Вы согласны или не согласны со следующими суждениями об учреждениях культуры и дополнительного образования: «Работники данного учреждения являются доброжелательными и вежливыми»</vt:lpstr>
      <vt:lpstr>Удовлетворены ли Вы качеством услуг, предоставляемых организацией </vt:lpstr>
      <vt:lpstr>Если к Вам обратятся за советом, то готовы ли Вы порекомендовать данную организацию Вашим родственникам, друзьям, знакомым или нет?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WeB</dc:creator>
  <cp:lastModifiedBy>Скуратовская Наталья Вячеславовна</cp:lastModifiedBy>
  <cp:revision>46</cp:revision>
  <dcterms:created xsi:type="dcterms:W3CDTF">2020-02-10T03:41:32Z</dcterms:created>
  <dcterms:modified xsi:type="dcterms:W3CDTF">2024-02-28T06:23:32Z</dcterms:modified>
</cp:coreProperties>
</file>