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6" r:id="rId5"/>
    <p:sldId id="267" r:id="rId6"/>
    <p:sldId id="271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2025&#1075;.%20&#1044;&#1048;&#1040;&#1043;&#1056;&#1040;&#1052;&#1052;&#1067;%20&#1042;%20&#1062;&#1048;&#1060;&#1056;&#1040;&#1061;%202024&#1075;.%2020.02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86;&#1083;&#1100;&#1079;&#1086;&#1074;&#1072;&#1090;&#1077;&#1083;&#1100;\Desktop\2025&#1075;.%20&#1044;&#1048;&#1040;&#1043;&#1056;&#1040;&#1052;&#1052;&#1067;%20&#1042;%20&#1062;&#1048;&#1060;&#1056;&#1040;&#1061;%202024&#1075;.%2020.02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tx2"/>
          </a:solidFill>
        </a:ln>
        <a:effectLst/>
        <a:sp3d>
          <a:contourClr>
            <a:schemeClr val="tx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  <a:sp3d contourW="22225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0925337632079971E-17"/>
                  <c:y val="0.19907407407407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134128765305304E-2"/>
                  <c:y val="1.362354839773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47074610842727E-2"/>
                  <c:y val="1.309328743924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Лист1!$K$190:$M$190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Лист1!$K$191:$M$191</c:f>
              <c:numCache>
                <c:formatCode>0.00%</c:formatCode>
                <c:ptCount val="3"/>
                <c:pt idx="0">
                  <c:v>0.95299999999999996</c:v>
                </c:pt>
                <c:pt idx="1">
                  <c:v>4.2999999999999997E-2</c:v>
                </c:pt>
                <c:pt idx="2">
                  <c:v>3.0000000000000001E-3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160"/>
        <c:shape val="box"/>
        <c:axId val="20974208"/>
        <c:axId val="21537152"/>
        <c:axId val="0"/>
      </c:bar3DChart>
      <c:catAx>
        <c:axId val="209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537152"/>
        <c:crosses val="autoZero"/>
        <c:auto val="1"/>
        <c:lblAlgn val="ctr"/>
        <c:lblOffset val="100"/>
        <c:noMultiLvlLbl val="0"/>
      </c:catAx>
      <c:valAx>
        <c:axId val="2153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97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tx2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803E-3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995115995115994E-2"/>
                  <c:y val="1.6552250286171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017045946179804E-2"/>
                  <c:y val="1.589666914713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Лист1!$C$144:$E$144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Лист1!$C$145:$E$145</c:f>
              <c:numCache>
                <c:formatCode>0.00%</c:formatCode>
                <c:ptCount val="3"/>
                <c:pt idx="0">
                  <c:v>0.95399999999999996</c:v>
                </c:pt>
                <c:pt idx="1">
                  <c:v>4.3999999999999997E-2</c:v>
                </c:pt>
                <c:pt idx="2">
                  <c:v>2E-3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shape val="box"/>
        <c:axId val="21540224"/>
        <c:axId val="22361984"/>
        <c:axId val="0"/>
      </c:bar3DChart>
      <c:catAx>
        <c:axId val="2154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22361984"/>
        <c:crosses val="autoZero"/>
        <c:auto val="1"/>
        <c:lblAlgn val="ctr"/>
        <c:lblOffset val="100"/>
        <c:noMultiLvlLbl val="0"/>
      </c:catAx>
      <c:valAx>
        <c:axId val="2236198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154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accent1"/>
          </a:solidFill>
        </a:ln>
        <a:effectLst/>
        <a:sp3d>
          <a:contourClr>
            <a:schemeClr val="accent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  <a:sp3d contourW="22225"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25768663681740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99421830936151E-2"/>
                  <c:y val="-1.89971055358307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659816913129614E-2"/>
                  <c:y val="4.87414418495905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Лист1!$J$118:$L$118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Лист1!$J$119:$L$119</c:f>
              <c:numCache>
                <c:formatCode>0.00%</c:formatCode>
                <c:ptCount val="3"/>
                <c:pt idx="0">
                  <c:v>0.94299999999999995</c:v>
                </c:pt>
                <c:pt idx="1">
                  <c:v>5.2999999999999999E-2</c:v>
                </c:pt>
                <c:pt idx="2">
                  <c:v>3.0000000000000001E-3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gapDepth val="100"/>
        <c:shape val="box"/>
        <c:axId val="60754176"/>
        <c:axId val="60754560"/>
        <c:axId val="0"/>
      </c:bar3DChart>
      <c:catAx>
        <c:axId val="6075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0754560"/>
        <c:crosses val="autoZero"/>
        <c:auto val="1"/>
        <c:lblAlgn val="ctr"/>
        <c:lblOffset val="100"/>
        <c:noMultiLvlLbl val="0"/>
      </c:catAx>
      <c:valAx>
        <c:axId val="607545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07541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/>
        <a:sp3d contourW="12700">
          <a:contourClr>
            <a:schemeClr val="bg1">
              <a:lumMod val="9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086554033448"/>
          <c:y val="3.3438994929814399E-2"/>
          <c:w val="0.85502034013342443"/>
          <c:h val="0.851785743418758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  <a:sp3d contourW="22225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4555373704309879E-3"/>
                  <c:y val="0.184172785109569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20731042007638"/>
                      <c:h val="0.122724353144983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7097654118930637E-2"/>
                  <c:y val="-1.91846493801395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Лист1!$J$24:$K$24</c:f>
              <c:strCache>
                <c:ptCount val="2"/>
                <c:pt idx="0">
                  <c:v>Нет (переход к вопросу 6)</c:v>
                </c:pt>
                <c:pt idx="1">
                  <c:v>Да</c:v>
                </c:pt>
              </c:strCache>
            </c:strRef>
          </c:cat>
          <c:val>
            <c:numRef>
              <c:f>Лист1!$J$25:$K$25</c:f>
              <c:numCache>
                <c:formatCode>0.00%</c:formatCode>
                <c:ptCount val="2"/>
                <c:pt idx="0">
                  <c:v>0.90300000000000002</c:v>
                </c:pt>
                <c:pt idx="1">
                  <c:v>9.7000000000000003E-2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gapDepth val="102"/>
        <c:shape val="box"/>
        <c:axId val="61191680"/>
        <c:axId val="61193216"/>
        <c:axId val="0"/>
      </c:bar3DChart>
      <c:catAx>
        <c:axId val="6119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193216"/>
        <c:crosses val="autoZero"/>
        <c:auto val="1"/>
        <c:lblAlgn val="ctr"/>
        <c:lblOffset val="100"/>
        <c:noMultiLvlLbl val="0"/>
      </c:catAx>
      <c:valAx>
        <c:axId val="6119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1916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tx2"/>
          </a:solidFill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22834645669293"/>
          <c:y val="3.5797276143941612E-2"/>
          <c:w val="0.87277340332458442"/>
          <c:h val="0.78105599225835654"/>
        </c:manualLayout>
      </c:layout>
      <c:bar3DChart>
        <c:barDir val="col"/>
        <c:grouping val="clustered"/>
        <c:varyColors val="0"/>
        <c:ser>
          <c:idx val="0"/>
          <c:order val="0"/>
          <c:spPr>
            <a:ln w="1905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8.3333333333333332E-3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372187714072326E-2"/>
                  <c:y val="1.512170167480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89367166435979E-2"/>
                  <c:y val="1.373457307198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Лист1!$J$2:$L$2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 </c:v>
                </c:pt>
              </c:strCache>
            </c:strRef>
          </c:cat>
          <c:val>
            <c:numRef>
              <c:f>Лист1!$J$3:$L$3</c:f>
              <c:numCache>
                <c:formatCode>0.00%</c:formatCode>
                <c:ptCount val="3"/>
                <c:pt idx="0">
                  <c:v>0.86599999999999999</c:v>
                </c:pt>
                <c:pt idx="1">
                  <c:v>0.123</c:v>
                </c:pt>
                <c:pt idx="2">
                  <c:v>1.0999999999999999E-2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gapDepth val="102"/>
        <c:shape val="box"/>
        <c:axId val="61890560"/>
        <c:axId val="61893248"/>
        <c:axId val="0"/>
      </c:bar3DChart>
      <c:catAx>
        <c:axId val="6189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893248"/>
        <c:crosses val="autoZero"/>
        <c:auto val="1"/>
        <c:lblAlgn val="ctr"/>
        <c:lblOffset val="100"/>
        <c:noMultiLvlLbl val="0"/>
      </c:catAx>
      <c:valAx>
        <c:axId val="6189324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890560"/>
        <c:crosses val="autoZero"/>
        <c:crossBetween val="between"/>
        <c:majorUnit val="0.2"/>
        <c:minorUnit val="2.0000000000000004E-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chemeClr val="tx2"/>
          </a:solidFill>
        </a:ln>
        <a:effectLst>
          <a:outerShdw blurRad="50800" dist="50800" dir="5400000" algn="ctr" rotWithShape="0">
            <a:srgbClr val="000000">
              <a:alpha val="99000"/>
            </a:srgbClr>
          </a:outerShdw>
        </a:effectLst>
        <a:sp3d contourW="22225">
          <a:contourClr>
            <a:schemeClr val="bg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59823310790399"/>
          <c:y val="4.176208195696527E-2"/>
          <c:w val="0.87263537256399004"/>
          <c:h val="0.8652945541047717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19444444444444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88888888888888E-2"/>
                  <c:y val="9.25925925925917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222222222222223E-2"/>
                  <c:y val="-1.697511254402665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Лист1!$J$44:$L$44</c:f>
              <c:strCache>
                <c:ptCount val="3"/>
                <c:pt idx="0">
                  <c:v> согласен полностью</c:v>
                </c:pt>
                <c:pt idx="1">
                  <c:v> согласен частично</c:v>
                </c:pt>
                <c:pt idx="2">
                  <c:v>не согласен</c:v>
                </c:pt>
              </c:strCache>
            </c:strRef>
          </c:cat>
          <c:val>
            <c:numRef>
              <c:f>Лист1!$J$45:$L$45</c:f>
              <c:numCache>
                <c:formatCode>0.00%</c:formatCode>
                <c:ptCount val="3"/>
                <c:pt idx="0">
                  <c:v>0.95899999999999996</c:v>
                </c:pt>
                <c:pt idx="1">
                  <c:v>3.7999999999999999E-2</c:v>
                </c:pt>
                <c:pt idx="2">
                  <c:v>3.0000000000000001E-3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gapDepth val="106"/>
        <c:shape val="box"/>
        <c:axId val="62134528"/>
        <c:axId val="62137472"/>
        <c:axId val="0"/>
      </c:bar3DChart>
      <c:catAx>
        <c:axId val="6213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137472"/>
        <c:crosses val="autoZero"/>
        <c:auto val="1"/>
        <c:lblAlgn val="ctr"/>
        <c:lblOffset val="100"/>
        <c:noMultiLvlLbl val="0"/>
      </c:catAx>
      <c:valAx>
        <c:axId val="62137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1345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chemeClr val="tx2"/>
          </a:solidFill>
        </a:ln>
        <a:effectLst/>
        <a:sp3d contourW="22225">
          <a:contourClr>
            <a:schemeClr val="bg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299049194726148E-2"/>
          <c:y val="6.3925743919009959E-2"/>
          <c:w val="0.88840739265568458"/>
          <c:h val="0.7817259963191390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1627468724466389E-3"/>
                  <c:y val="0.24669599721021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4412030866995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Лист1!$J$69:$L$69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Лист1!$J$70:$L$70</c:f>
              <c:numCache>
                <c:formatCode>0.0%</c:formatCode>
                <c:ptCount val="3"/>
                <c:pt idx="0">
                  <c:v>0.96399999999999997</c:v>
                </c:pt>
                <c:pt idx="1">
                  <c:v>3.4000000000000002E-2</c:v>
                </c:pt>
                <c:pt idx="2">
                  <c:v>3.0000000000000001E-3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gapDepth val="108"/>
        <c:shape val="box"/>
        <c:axId val="62362752"/>
        <c:axId val="62263296"/>
        <c:axId val="0"/>
      </c:bar3DChart>
      <c:catAx>
        <c:axId val="6236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263296"/>
        <c:crosses val="autoZero"/>
        <c:auto val="1"/>
        <c:lblAlgn val="ctr"/>
        <c:lblOffset val="100"/>
        <c:noMultiLvlLbl val="0"/>
      </c:catAx>
      <c:valAx>
        <c:axId val="6226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362752"/>
        <c:crosses val="autoZero"/>
        <c:crossBetween val="between"/>
        <c:majorUnit val="0.2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tx2"/>
          </a:solidFill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  <a:sp3d>
              <a:contourClr>
                <a:schemeClr val="tx1">
                  <a:lumMod val="15000"/>
                  <a:lumOff val="8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5.5555555555555558E-3"/>
                  <c:y val="0.20370370370370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878221604788833E-2"/>
                  <c:y val="-7.6455304422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Лист1!$J$94:$K$94</c:f>
              <c:strCache>
                <c:ptCount val="2"/>
                <c:pt idx="0">
                  <c:v>Порекомендую</c:v>
                </c:pt>
                <c:pt idx="1">
                  <c:v>Не порекомендую</c:v>
                </c:pt>
              </c:strCache>
            </c:strRef>
          </c:cat>
          <c:val>
            <c:numRef>
              <c:f>Лист1!$J$96:$K$96</c:f>
              <c:numCache>
                <c:formatCode>0.00%</c:formatCode>
                <c:ptCount val="2"/>
                <c:pt idx="0">
                  <c:v>0.98799999999999999</c:v>
                </c:pt>
                <c:pt idx="1">
                  <c:v>1.2E-2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gapDepth val="100"/>
        <c:shape val="box"/>
        <c:axId val="62749696"/>
        <c:axId val="6376729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Лист1!$J$94:$K$94</c15:sqref>
                        </c15:formulaRef>
                      </c:ext>
                    </c:extLst>
                    <c:strCache>
                      <c:ptCount val="2"/>
                      <c:pt idx="0">
                        <c:v>Порекомендую</c:v>
                      </c:pt>
                      <c:pt idx="1">
                        <c:v>Не порекомендую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Лист1!$J$95:$K$95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3DChart>
      <c:catAx>
        <c:axId val="6274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3767296"/>
        <c:crosses val="autoZero"/>
        <c:auto val="1"/>
        <c:lblAlgn val="ctr"/>
        <c:lblOffset val="100"/>
        <c:noMultiLvlLbl val="0"/>
      </c:catAx>
      <c:valAx>
        <c:axId val="6376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7496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72400" cy="4320479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оценки качества муниципальных услуг,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предоставленных муниципальными организациями культуры Находкинского городского округа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выявлении и обобщении граждан о качестве условий оказания услуг организациями культуры,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использована методика, утвержденная приказом Минтруда и социальной защиты РФ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№375н от 30.10.2018г)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содержанием необходимой информации на официальном сайте учреждения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сведения - телефоны, электронная почта)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791335"/>
              </p:ext>
            </p:extLst>
          </p:nvPr>
        </p:nvGraphicFramePr>
        <p:xfrm>
          <a:off x="1619672" y="1275606"/>
          <a:ext cx="5915025" cy="330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315360"/>
              </p:ext>
            </p:extLst>
          </p:nvPr>
        </p:nvGraphicFramePr>
        <p:xfrm>
          <a:off x="1907704" y="1347614"/>
          <a:ext cx="5200650" cy="319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5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43" y="123477"/>
            <a:ext cx="8229600" cy="1152129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комфортностью условий предоставления услуг в организации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584446"/>
              </p:ext>
            </p:extLst>
          </p:nvPr>
        </p:nvGraphicFramePr>
        <p:xfrm>
          <a:off x="1115616" y="1203598"/>
          <a:ext cx="7131943" cy="3575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2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Имеете ли Вы (или лицо, представителем которого Вы являетесь) установленную группу инвалидности?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54387"/>
              </p:ext>
            </p:extLst>
          </p:nvPr>
        </p:nvGraphicFramePr>
        <p:xfrm>
          <a:off x="1691680" y="1275606"/>
          <a:ext cx="5819775" cy="330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доступностью предоставления услуг для инвалидов в организации?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846785"/>
              </p:ext>
            </p:extLst>
          </p:nvPr>
        </p:nvGraphicFramePr>
        <p:xfrm>
          <a:off x="1331640" y="1347614"/>
          <a:ext cx="6496050" cy="3067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5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согласны или не согласны со следующими суждениями об учреждениях культуры и дополнительного образования: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«Работники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учреждения являются доброжелательными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вежливыми»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714654"/>
              </p:ext>
            </p:extLst>
          </p:nvPr>
        </p:nvGraphicFramePr>
        <p:xfrm>
          <a:off x="1259632" y="1131590"/>
          <a:ext cx="7067551" cy="374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51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640960" cy="85725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услуг, предоставляемых организацией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831027"/>
              </p:ext>
            </p:extLst>
          </p:nvPr>
        </p:nvGraphicFramePr>
        <p:xfrm>
          <a:off x="1115616" y="1059582"/>
          <a:ext cx="7343775" cy="32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03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52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 Вам обратятся за советом, то готовы ли Вы порекомендовать данную организацию Вашим родственникам, друзьям, знакомым или нет?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523317"/>
              </p:ext>
            </p:extLst>
          </p:nvPr>
        </p:nvGraphicFramePr>
        <p:xfrm>
          <a:off x="1691680" y="1131590"/>
          <a:ext cx="6072187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55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205</Words>
  <Application>Microsoft Office PowerPoint</Application>
  <PresentationFormat>Экран (16:9)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Мониторинг оценки качества муниципальных услуг,  предоставленных муниципальными организациями культуры Находкинского городского округа  за 2024 год  (при выявлении и обобщении граждан о качестве условий оказания услуг организациями культуры,  использована методика, утвержденная приказом Минтруда и социальной защиты РФ  №375н от 30.10.2018г)</vt:lpstr>
      <vt:lpstr>Оцените, насколько Вы удовлетворены содержанием необходимой информации на официальном сайте учреждения 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«Работники данного учреждения являются доброжелательными и вежливыми»</vt:lpstr>
      <vt:lpstr>Удовлетворены ли Вы качеством услуг, предоставляемых организацией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Пользователь</cp:lastModifiedBy>
  <cp:revision>50</cp:revision>
  <dcterms:created xsi:type="dcterms:W3CDTF">2020-02-10T03:41:32Z</dcterms:created>
  <dcterms:modified xsi:type="dcterms:W3CDTF">2025-02-20T04:38:31Z</dcterms:modified>
</cp:coreProperties>
</file>