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66" r:id="rId5"/>
    <p:sldId id="267" r:id="rId6"/>
    <p:sldId id="271" r:id="rId7"/>
    <p:sldId id="268" r:id="rId8"/>
    <p:sldId id="269" r:id="rId9"/>
    <p:sldId id="270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-25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solidFill>
            <a:schemeClr val="tx2"/>
          </a:solidFill>
        </a:ln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1.3888888888888838E-2"/>
                  <c:y val="0.19444444444444445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2590157729335066E-2"/>
                  <c:y val="1.5873015873015872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444444444444344E-2"/>
                  <c:y val="9.2592592592593437E-3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Лист1!$K$190:$M$190</c:f>
              <c:strCache>
                <c:ptCount val="3"/>
                <c:pt idx="0">
                  <c:v>Удовлетворен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</c:strCache>
            </c:strRef>
          </c:cat>
          <c:val>
            <c:numRef>
              <c:f>Лист1!$K$191:$M$191</c:f>
              <c:numCache>
                <c:formatCode>0.00%</c:formatCode>
                <c:ptCount val="3"/>
                <c:pt idx="0">
                  <c:v>0.97750000000000004</c:v>
                </c:pt>
                <c:pt idx="1">
                  <c:v>2.1399999999999999E-2</c:v>
                </c:pt>
                <c:pt idx="2">
                  <c:v>1.1999999999999999E-3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2"/>
        <c:shape val="box"/>
        <c:axId val="66320896"/>
        <c:axId val="65396736"/>
        <c:axId val="0"/>
      </c:bar3DChart>
      <c:catAx>
        <c:axId val="66320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65396736"/>
        <c:crosses val="autoZero"/>
        <c:auto val="1"/>
        <c:lblAlgn val="ctr"/>
        <c:lblOffset val="100"/>
        <c:noMultiLvlLbl val="0"/>
      </c:catAx>
      <c:valAx>
        <c:axId val="653967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663208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solidFill>
            <a:srgbClr val="0070C0"/>
          </a:solidFill>
        </a:ln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2.777777777777803E-3"/>
                  <c:y val="0.125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995115995115994E-2"/>
                  <c:y val="1.6552250286171338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459048388182248E-2"/>
                  <c:y val="2.7819171007479569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Лист1!$C$144:$E$144</c:f>
              <c:strCache>
                <c:ptCount val="3"/>
                <c:pt idx="0">
                  <c:v>Удовлетворен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</c:strCache>
            </c:strRef>
          </c:cat>
          <c:val>
            <c:numRef>
              <c:f>Лист1!$C$145:$E$145</c:f>
              <c:numCache>
                <c:formatCode>0.00%</c:formatCode>
                <c:ptCount val="3"/>
                <c:pt idx="0">
                  <c:v>0.97399999999999998</c:v>
                </c:pt>
                <c:pt idx="1">
                  <c:v>2.5000000000000001E-2</c:v>
                </c:pt>
                <c:pt idx="2">
                  <c:v>1E-3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8"/>
        <c:shape val="box"/>
        <c:axId val="66321408"/>
        <c:axId val="65399040"/>
        <c:axId val="0"/>
      </c:bar3DChart>
      <c:catAx>
        <c:axId val="663214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5399040"/>
        <c:crosses val="autoZero"/>
        <c:auto val="1"/>
        <c:lblAlgn val="ctr"/>
        <c:lblOffset val="100"/>
        <c:noMultiLvlLbl val="0"/>
      </c:catAx>
      <c:valAx>
        <c:axId val="6539904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6321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solidFill>
            <a:schemeClr val="accent1"/>
          </a:solidFill>
        </a:ln>
        <a:effectLst/>
        <a:sp3d>
          <a:contourClr>
            <a:schemeClr val="accent1"/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22225">
              <a:solidFill>
                <a:schemeClr val="accent1"/>
              </a:solidFill>
            </a:ln>
            <a:effectLst/>
            <a:sp3d contourW="22225">
              <a:contourClr>
                <a:schemeClr val="accent1"/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0.2576866368174009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8399421830936151E-2"/>
                  <c:y val="-1.899710553583075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3659816913129614E-2"/>
                  <c:y val="4.87414418495905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Лист1!$J$118:$L$118</c:f>
              <c:strCache>
                <c:ptCount val="3"/>
                <c:pt idx="0">
                  <c:v>Удовлетворен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</c:strCache>
            </c:strRef>
          </c:cat>
          <c:val>
            <c:numRef>
              <c:f>Лист1!$J$119:$L$119</c:f>
              <c:numCache>
                <c:formatCode>0.00%</c:formatCode>
                <c:ptCount val="3"/>
                <c:pt idx="0">
                  <c:v>0.97460000000000002</c:v>
                </c:pt>
                <c:pt idx="1">
                  <c:v>2.41E-2</c:v>
                </c:pt>
                <c:pt idx="2">
                  <c:v>1.2999999999999999E-3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6"/>
        <c:gapDepth val="100"/>
        <c:shape val="box"/>
        <c:axId val="66321920"/>
        <c:axId val="65402496"/>
        <c:axId val="0"/>
      </c:bar3DChart>
      <c:catAx>
        <c:axId val="6632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402496"/>
        <c:crosses val="autoZero"/>
        <c:auto val="1"/>
        <c:lblAlgn val="ctr"/>
        <c:lblOffset val="100"/>
        <c:noMultiLvlLbl val="0"/>
      </c:catAx>
      <c:valAx>
        <c:axId val="6540249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632192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12700">
          <a:solidFill>
            <a:srgbClr val="0070C0"/>
          </a:solidFill>
        </a:ln>
        <a:effectLst/>
        <a:sp3d contourW="12700">
          <a:contourClr>
            <a:schemeClr val="bg1">
              <a:lumMod val="9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661086554033448"/>
          <c:y val="3.3438994929814399E-2"/>
          <c:w val="0.85502034013342443"/>
          <c:h val="0.8517857434187589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22225">
              <a:solidFill>
                <a:schemeClr val="bg1"/>
              </a:solidFill>
            </a:ln>
            <a:effectLst/>
            <a:sp3d contourW="22225"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-5.4555373704309879E-3"/>
                  <c:y val="0.184172785109569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020731042007638"/>
                      <c:h val="0.1227243531449833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3.7097654118930637E-2"/>
                  <c:y val="-1.91846493801395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Лист1!$J$24:$K$24</c:f>
              <c:strCache>
                <c:ptCount val="2"/>
                <c:pt idx="0">
                  <c:v>Нет (переход к вопросу 6)</c:v>
                </c:pt>
                <c:pt idx="1">
                  <c:v>Да</c:v>
                </c:pt>
              </c:strCache>
            </c:strRef>
          </c:cat>
          <c:val>
            <c:numRef>
              <c:f>Лист1!$J$25:$K$25</c:f>
              <c:numCache>
                <c:formatCode>0.00%</c:formatCode>
                <c:ptCount val="2"/>
                <c:pt idx="0">
                  <c:v>0.87480000000000002</c:v>
                </c:pt>
                <c:pt idx="1">
                  <c:v>0.12520000000000001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gapDepth val="102"/>
        <c:shape val="box"/>
        <c:axId val="85465600"/>
        <c:axId val="85573632"/>
        <c:axId val="0"/>
      </c:bar3DChart>
      <c:catAx>
        <c:axId val="8546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5573632"/>
        <c:crosses val="autoZero"/>
        <c:auto val="1"/>
        <c:lblAlgn val="ctr"/>
        <c:lblOffset val="100"/>
        <c:noMultiLvlLbl val="0"/>
      </c:catAx>
      <c:valAx>
        <c:axId val="85573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546560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solidFill>
            <a:schemeClr val="tx2"/>
          </a:solidFill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322834645669293"/>
          <c:y val="3.5797276143941612E-2"/>
          <c:w val="0.87277340332458442"/>
          <c:h val="0.78105599225835654"/>
        </c:manualLayout>
      </c:layout>
      <c:bar3DChart>
        <c:barDir val="col"/>
        <c:grouping val="clustered"/>
        <c:varyColors val="0"/>
        <c:ser>
          <c:idx val="0"/>
          <c:order val="0"/>
          <c:spPr>
            <a:ln w="19050"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8.3333333333333332E-3"/>
                  <c:y val="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5372187714072326E-2"/>
                  <c:y val="1.512170167480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7089367166435979E-2"/>
                  <c:y val="1.3734573071983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Лист1!$J$2:$L$2</c:f>
              <c:strCache>
                <c:ptCount val="3"/>
                <c:pt idx="0">
                  <c:v>Удовлетворен</c:v>
                </c:pt>
                <c:pt idx="1">
                  <c:v>Частично удовлетворен</c:v>
                </c:pt>
                <c:pt idx="2">
                  <c:v>Не удовлетворен </c:v>
                </c:pt>
              </c:strCache>
            </c:strRef>
          </c:cat>
          <c:val>
            <c:numRef>
              <c:f>Лист1!$J$3:$L$3</c:f>
              <c:numCache>
                <c:formatCode>0.00%</c:formatCode>
                <c:ptCount val="3"/>
                <c:pt idx="0">
                  <c:v>0.93</c:v>
                </c:pt>
                <c:pt idx="1">
                  <c:v>5.8900000000000001E-2</c:v>
                </c:pt>
                <c:pt idx="2">
                  <c:v>1.11E-2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4"/>
        <c:gapDepth val="102"/>
        <c:shape val="box"/>
        <c:axId val="109667328"/>
        <c:axId val="85575936"/>
        <c:axId val="0"/>
      </c:bar3DChart>
      <c:catAx>
        <c:axId val="109667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5575936"/>
        <c:crosses val="autoZero"/>
        <c:auto val="1"/>
        <c:lblAlgn val="ctr"/>
        <c:lblOffset val="100"/>
        <c:noMultiLvlLbl val="0"/>
      </c:catAx>
      <c:valAx>
        <c:axId val="855759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09667328"/>
        <c:crosses val="autoZero"/>
        <c:crossBetween val="between"/>
        <c:majorUnit val="0.2"/>
        <c:minorUnit val="2.0000000000000004E-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22225">
          <a:solidFill>
            <a:schemeClr val="bg1"/>
          </a:solidFill>
        </a:ln>
        <a:effectLst>
          <a:outerShdw blurRad="50800" dist="50800" dir="5400000" algn="ctr" rotWithShape="0">
            <a:srgbClr val="000000">
              <a:alpha val="99000"/>
            </a:srgbClr>
          </a:outerShdw>
        </a:effectLst>
        <a:sp3d contourW="22225">
          <a:contourClr>
            <a:schemeClr val="bg1"/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0"/>
                  <c:y val="0.194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3888888888888888E-2"/>
                  <c:y val="9.25925925925917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2222222222222223E-2"/>
                  <c:y val="-1.6975112544026657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Лист1!$J$44:$L$44</c:f>
              <c:strCache>
                <c:ptCount val="3"/>
                <c:pt idx="0">
                  <c:v> согласен полностью</c:v>
                </c:pt>
                <c:pt idx="1">
                  <c:v> согласен частично</c:v>
                </c:pt>
                <c:pt idx="2">
                  <c:v>не согласен</c:v>
                </c:pt>
              </c:strCache>
            </c:strRef>
          </c:cat>
          <c:val>
            <c:numRef>
              <c:f>Лист1!$J$45:$L$45</c:f>
              <c:numCache>
                <c:formatCode>0.00%</c:formatCode>
                <c:ptCount val="3"/>
                <c:pt idx="0">
                  <c:v>0.96499999999999997</c:v>
                </c:pt>
                <c:pt idx="1">
                  <c:v>3.3000000000000002E-2</c:v>
                </c:pt>
                <c:pt idx="2">
                  <c:v>2E-3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4"/>
        <c:gapDepth val="106"/>
        <c:shape val="box"/>
        <c:axId val="85466112"/>
        <c:axId val="85578240"/>
        <c:axId val="0"/>
      </c:bar3DChart>
      <c:catAx>
        <c:axId val="8546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2225">
            <a:solidFill>
              <a:schemeClr val="bg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5578240"/>
        <c:crosses val="autoZero"/>
        <c:auto val="1"/>
        <c:lblAlgn val="ctr"/>
        <c:lblOffset val="100"/>
        <c:noMultiLvlLbl val="0"/>
      </c:catAx>
      <c:valAx>
        <c:axId val="85578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546611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22225">
          <a:solidFill>
            <a:schemeClr val="tx2"/>
          </a:solidFill>
        </a:ln>
        <a:effectLst/>
        <a:sp3d contourW="22225">
          <a:contourClr>
            <a:schemeClr val="bg1"/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4299049194726148E-2"/>
          <c:y val="6.3925743919009959E-2"/>
          <c:w val="0.88840739265568458"/>
          <c:h val="0.78172599631913908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1627468724466389E-3"/>
                  <c:y val="0.246695997210216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244120308669950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Лист1!$J$69:$L$69</c:f>
              <c:strCache>
                <c:ptCount val="3"/>
                <c:pt idx="0">
                  <c:v>Удовлетворен</c:v>
                </c:pt>
                <c:pt idx="1">
                  <c:v>Частично удовлетворен</c:v>
                </c:pt>
                <c:pt idx="2">
                  <c:v>Не удовлетворен</c:v>
                </c:pt>
              </c:strCache>
            </c:strRef>
          </c:cat>
          <c:val>
            <c:numRef>
              <c:f>Лист1!$J$70:$L$70</c:f>
              <c:numCache>
                <c:formatCode>0.00%</c:formatCode>
                <c:ptCount val="3"/>
                <c:pt idx="0">
                  <c:v>0.97209999999999996</c:v>
                </c:pt>
                <c:pt idx="1">
                  <c:v>2.47E-2</c:v>
                </c:pt>
                <c:pt idx="2">
                  <c:v>3.2000000000000002E-3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8"/>
        <c:gapDepth val="108"/>
        <c:shape val="box"/>
        <c:axId val="85464064"/>
        <c:axId val="85580544"/>
        <c:axId val="0"/>
      </c:bar3DChart>
      <c:catAx>
        <c:axId val="8546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5580544"/>
        <c:crosses val="autoZero"/>
        <c:auto val="1"/>
        <c:lblAlgn val="ctr"/>
        <c:lblOffset val="100"/>
        <c:noMultiLvlLbl val="0"/>
      </c:catAx>
      <c:valAx>
        <c:axId val="8558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5464064"/>
        <c:crosses val="autoZero"/>
        <c:crossBetween val="between"/>
        <c:majorUnit val="0.2"/>
      </c:valAx>
      <c:spPr>
        <a:noFill/>
        <a:ln>
          <a:solidFill>
            <a:schemeClr val="bg1"/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solidFill>
            <a:srgbClr val="0070C0"/>
          </a:solidFill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1"/>
          <c:order val="0"/>
          <c:spPr>
            <a:solidFill>
              <a:schemeClr val="accent1"/>
            </a:solidFill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  <a:sp3d>
              <a:contourClr>
                <a:schemeClr val="tx1">
                  <a:lumMod val="15000"/>
                  <a:lumOff val="8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5.5555555555555558E-3"/>
                  <c:y val="0.203703703703703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6878221604788833E-2"/>
                  <c:y val="-7.6455304422334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Лист1!$J$94:$K$94</c:f>
              <c:strCache>
                <c:ptCount val="2"/>
                <c:pt idx="0">
                  <c:v>Порекомендую</c:v>
                </c:pt>
                <c:pt idx="1">
                  <c:v>Не порекомендую</c:v>
                </c:pt>
              </c:strCache>
            </c:strRef>
          </c:cat>
          <c:val>
            <c:numRef>
              <c:f>Лист1!$J$96:$K$96</c:f>
              <c:numCache>
                <c:formatCode>0.00%</c:formatCode>
                <c:ptCount val="2"/>
                <c:pt idx="0">
                  <c:v>0.99409999999999998</c:v>
                </c:pt>
                <c:pt idx="1">
                  <c:v>5.8999999999999999E-3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gapDepth val="100"/>
        <c:shape val="box"/>
        <c:axId val="85466624"/>
        <c:axId val="85820544"/>
        <c:axId val="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Лист1!$J$94:$K$94</c15:sqref>
                        </c15:formulaRef>
                      </c:ext>
                    </c:extLst>
                    <c:strCache>
                      <c:ptCount val="2"/>
                      <c:pt idx="0">
                        <c:v>Порекомендую</c:v>
                      </c:pt>
                      <c:pt idx="1">
                        <c:v>Не порекомендую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Лист1!$J$95:$K$95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</c:ext>
        </c:extLst>
      </c:bar3DChart>
      <c:catAx>
        <c:axId val="8546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5820544"/>
        <c:crosses val="autoZero"/>
        <c:auto val="1"/>
        <c:lblAlgn val="ctr"/>
        <c:lblOffset val="100"/>
        <c:noMultiLvlLbl val="0"/>
      </c:catAx>
      <c:valAx>
        <c:axId val="8582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546662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04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825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366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41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00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6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8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22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116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645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73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D3EE9-9999-4BB4-8159-14C6A9F33013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15D4D-EE68-4081-81E9-9D207E9F9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51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95486"/>
            <a:ext cx="7772400" cy="4320479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оценки качества муниципальных услуг,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предоставленных муниципальными организациями культуры Находкинского городского округа 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</a:t>
            </a:r>
            <a:b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 выявлении и обобщении граждан о качестве условий оказания услуг организациями культуры, 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использована методика, утвержденная приказом Минтруда и социальной защиты РФ 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№375н от 30.10.2018г)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10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Оцените, насколько Вы удовлетворены содержанием необходимой информации на официальном сайте учреждения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контактные сведения - телефоны, электронная почта)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6262966"/>
              </p:ext>
            </p:extLst>
          </p:nvPr>
        </p:nvGraphicFramePr>
        <p:xfrm>
          <a:off x="1979712" y="1275606"/>
          <a:ext cx="5472608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117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Оцените, насколько Вы удовлетворены открытостью, полнотой и доступностью информации о деятельности организации, размещенной на информационных стендах в помещении организации?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8483099"/>
              </p:ext>
            </p:extLst>
          </p:nvPr>
        </p:nvGraphicFramePr>
        <p:xfrm>
          <a:off x="2123728" y="1491630"/>
          <a:ext cx="5200650" cy="3195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150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43" y="123477"/>
            <a:ext cx="8229600" cy="1152129"/>
          </a:xfrm>
        </p:spPr>
        <p:txBody>
          <a:bodyPr>
            <a:norm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комфортностью условий предоставления услуг в организации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(наличие комфортной зоны ожидания; наличие и понятность навигации в помещениях организации; наличие и доступность санитарно-гигиенических помещений в организации; удовлетворительное санитарное состояние помещений организации)?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4355253"/>
              </p:ext>
            </p:extLst>
          </p:nvPr>
        </p:nvGraphicFramePr>
        <p:xfrm>
          <a:off x="971600" y="1347614"/>
          <a:ext cx="7347967" cy="3503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825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95486"/>
            <a:ext cx="8229600" cy="857250"/>
          </a:xfrm>
        </p:spPr>
        <p:txBody>
          <a:bodyPr>
            <a:normAutofit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Имеете ли Вы (или лицо, представителем которого Вы являетесь) установленную группу инвалидности?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2029141"/>
              </p:ext>
            </p:extLst>
          </p:nvPr>
        </p:nvGraphicFramePr>
        <p:xfrm>
          <a:off x="1763688" y="1203598"/>
          <a:ext cx="5819775" cy="3309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992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доступностью предоставления услуг для инвалидов в организации?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536216"/>
              </p:ext>
            </p:extLst>
          </p:nvPr>
        </p:nvGraphicFramePr>
        <p:xfrm>
          <a:off x="1547664" y="1203598"/>
          <a:ext cx="6496050" cy="3067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459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8435280" cy="857250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Оцените, насколько Вы согласны или не согласны со следующими суждениями об учреждениях культуры и дополнительного образования: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«Работники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данного учреждения являются доброжелательными 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вежливыми».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9229488"/>
              </p:ext>
            </p:extLst>
          </p:nvPr>
        </p:nvGraphicFramePr>
        <p:xfrm>
          <a:off x="1043608" y="987574"/>
          <a:ext cx="7067551" cy="3748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518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95486"/>
            <a:ext cx="8784976" cy="857250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услуг, предоставляемых организацией ?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1446320"/>
              </p:ext>
            </p:extLst>
          </p:nvPr>
        </p:nvGraphicFramePr>
        <p:xfrm>
          <a:off x="971600" y="1059582"/>
          <a:ext cx="7343775" cy="324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039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34528"/>
            <a:ext cx="8424936" cy="857250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к Вам обратятся за советом, то готовы ли Вы порекомендовать данную организацию Вашим родственникам, друзьям, знакомым или нет?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2951406"/>
              </p:ext>
            </p:extLst>
          </p:nvPr>
        </p:nvGraphicFramePr>
        <p:xfrm>
          <a:off x="1619672" y="1203598"/>
          <a:ext cx="6072187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550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206</Words>
  <Application>Microsoft Office PowerPoint</Application>
  <PresentationFormat>Экран (16:9)</PresentationFormat>
  <Paragraphs>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Мониторинг оценки качества муниципальных услуг,  предоставленных муниципальными организациями культуры Находкинского городского округа  за 2025 год  (при выявлении и обобщении граждан о качестве условий оказания услуг организациями культуры,  использована методика, утвержденная приказом Минтруда и социальной защиты РФ  №375н от 30.10.2018г)</vt:lpstr>
      <vt:lpstr>Оцените, насколько Вы удовлетворены содержанием необходимой информации на официальном сайте учреждения  (контактные сведения - телефоны, электронная почта)</vt:lpstr>
      <vt:lpstr>Оцените, насколько Вы удовлетворены открытостью, полнотой и доступностью информации о деятельности организации, размещенной на информационных стендах в помещении организации?</vt:lpstr>
      <vt:lpstr>Удовлетворены ли Вы комфортностью условий предоставления услуг в организации (наличие комфортной зоны ожидания; наличие и понятность навигации в помещениях организации; наличие и доступность санитарно-гигиенических помещений в организации; удовлетворительное санитарное состояние помещений организации)?</vt:lpstr>
      <vt:lpstr>Имеете ли Вы (или лицо, представителем которого Вы являетесь) установленную группу инвалидности?</vt:lpstr>
      <vt:lpstr>Удовлетворены ли Вы доступностью предоставления услуг для инвалидов в организации?</vt:lpstr>
      <vt:lpstr>Оцените, насколько Вы согласны или не согласны со следующими суждениями об учреждениях культуры и дополнительного образования: «Работники данного учреждения являются доброжелательными и вежливыми».</vt:lpstr>
      <vt:lpstr>Удовлетворены ли Вы качеством услуг, предоставляемых организацией ? </vt:lpstr>
      <vt:lpstr>Если к Вам обратятся за советом, то готовы ли Вы порекомендовать данную организацию Вашим родственникам, друзьям, знакомым или нет?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WeB</dc:creator>
  <cp:lastModifiedBy>Скуратовская Наталья Вячеславовна</cp:lastModifiedBy>
  <cp:revision>51</cp:revision>
  <dcterms:created xsi:type="dcterms:W3CDTF">2020-02-10T03:41:32Z</dcterms:created>
  <dcterms:modified xsi:type="dcterms:W3CDTF">2026-03-17T07:21:33Z</dcterms:modified>
</cp:coreProperties>
</file>